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343" r:id="rId3"/>
    <p:sldId id="294" r:id="rId4"/>
    <p:sldId id="325" r:id="rId5"/>
    <p:sldId id="337" r:id="rId6"/>
    <p:sldId id="342" r:id="rId7"/>
    <p:sldId id="316" r:id="rId8"/>
    <p:sldId id="326" r:id="rId9"/>
    <p:sldId id="344" r:id="rId10"/>
    <p:sldId id="329" r:id="rId11"/>
    <p:sldId id="328" r:id="rId12"/>
    <p:sldId id="341" r:id="rId13"/>
    <p:sldId id="330" r:id="rId14"/>
    <p:sldId id="321" r:id="rId15"/>
    <p:sldId id="322" r:id="rId16"/>
    <p:sldId id="340" r:id="rId17"/>
    <p:sldId id="318" r:id="rId18"/>
    <p:sldId id="333" r:id="rId19"/>
    <p:sldId id="319" r:id="rId20"/>
    <p:sldId id="324" r:id="rId21"/>
    <p:sldId id="33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FF"/>
    <a:srgbClr val="FE9AF7"/>
    <a:srgbClr val="FC03FF"/>
    <a:srgbClr val="996633"/>
    <a:srgbClr val="FFFF00"/>
    <a:srgbClr val="FFE5FB"/>
    <a:srgbClr val="FF2F92"/>
    <a:srgbClr val="FF0005"/>
    <a:srgbClr val="FF0000"/>
    <a:srgbClr val="606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 autoAdjust="0"/>
    <p:restoredTop sz="96966"/>
  </p:normalViewPr>
  <p:slideViewPr>
    <p:cSldViewPr snapToGrid="0">
      <p:cViewPr varScale="1">
        <p:scale>
          <a:sx n="124" d="100"/>
          <a:sy n="124" d="100"/>
        </p:scale>
        <p:origin x="116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98A0D-D66A-43F0-BBB7-1A42B3BCBDF0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B86BC-D58D-49FE-8372-7A4FC45DC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1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084FB-2C07-4FE4-B182-C249F0236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0B8AD1-87C1-4EE4-91FC-5E00A312A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E11912-B429-48B7-8ADD-BCE904A1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8556"/>
            <a:ext cx="2743200" cy="365125"/>
          </a:xfrm>
        </p:spPr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91CCA2-8963-4A0F-B551-09E855C2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88556"/>
            <a:ext cx="5029200" cy="365125"/>
          </a:xfrm>
        </p:spPr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323156-6AA9-4514-9323-647E4B28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2500" y="6488556"/>
            <a:ext cx="2743200" cy="365125"/>
          </a:xfrm>
        </p:spPr>
        <p:txBody>
          <a:bodyPr/>
          <a:lstStyle/>
          <a:p>
            <a:r>
              <a:rPr lang="ja-JP" altLang="en-US" dirty="0"/>
              <a:t>　　</a:t>
            </a:r>
            <a:fld id="{CF69EBC9-CA33-4DEC-8F9F-F9226C5B269C}" type="slidenum">
              <a:rPr lang="ja-JP" altLang="en-US" smtClean="0"/>
              <a:pPr/>
              <a:t>‹#›</a:t>
            </a:fld>
            <a:r>
              <a:rPr lang="ja-JP" altLang="en-US" dirty="0"/>
              <a:t> </a:t>
            </a:r>
            <a:r>
              <a:rPr lang="en-US" altLang="ja-JP" dirty="0"/>
              <a:t>/ 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21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D1A0D-977B-421B-8DD3-A18EC441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91AC6E-2058-414B-A31E-CC1D5CECD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FDFFDB-9AD5-40D2-AFD7-82EF2E87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EF7384-5A5E-40A7-A1B2-943CC1D1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B67E09-9B07-4EE7-8A61-862CFF91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9D6A200-E97F-4AE0-AAF8-A99D2C156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50E451-346B-4EB3-9F4E-A7B5C5DF1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04AF1-704B-4B2D-8C7E-9DC4AB89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A39417-F956-492F-8419-9BF2CDD4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BFC40A-90A2-428C-9833-6A04BBA9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A7FADC-6E3F-4B54-9758-AA78EEFD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2" y="40586"/>
            <a:ext cx="12050683" cy="748926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CCA67-7714-4177-82E1-5F2CC459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B03D12-B06B-4EC5-9DB4-D1E8866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8556"/>
            <a:ext cx="2743200" cy="365125"/>
          </a:xfrm>
        </p:spPr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31059B-D59D-4F12-A238-B517DDA4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88556"/>
            <a:ext cx="5029200" cy="365125"/>
          </a:xfrm>
        </p:spPr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46FB65-2982-441B-912B-09242B4F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2500" y="6488556"/>
            <a:ext cx="2743200" cy="365125"/>
          </a:xfrm>
        </p:spPr>
        <p:txBody>
          <a:bodyPr/>
          <a:lstStyle/>
          <a:p>
            <a:fld id="{CF69EBC9-CA33-4DEC-8F9F-F9226C5B269C}" type="slidenum">
              <a:rPr lang="ja-JP" altLang="en-US" smtClean="0"/>
              <a:pPr/>
              <a:t>‹#›</a:t>
            </a:fld>
            <a:r>
              <a:rPr lang="ja-JP" altLang="en-US" dirty="0"/>
              <a:t> </a:t>
            </a:r>
            <a:r>
              <a:rPr lang="en-US" altLang="ja-JP" dirty="0"/>
              <a:t>/ 9</a:t>
            </a:r>
          </a:p>
        </p:txBody>
      </p:sp>
    </p:spTree>
    <p:extLst>
      <p:ext uri="{BB962C8B-B14F-4D97-AF65-F5344CB8AC3E}">
        <p14:creationId xmlns:p14="http://schemas.microsoft.com/office/powerpoint/2010/main" val="2409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F76DEA-797B-42C1-A446-7CAE6F88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DE0776-9F9F-454A-8645-9C7AD1CE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328836-93FB-4D3F-B4E6-500ECD30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D37170-70C6-4939-9F22-56514C05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8785E-08F3-496E-BB89-D075B6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0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6DC03-62C2-429D-BE9A-D82025A5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5C09C-8959-46E7-B590-9E303779E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60DB01-F929-41C2-8437-14177E97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D9D323-0FAE-4210-BADD-6006F88A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D7AD79-53C7-4D4E-8AC9-5FA6B7C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207779-FDFC-4492-9002-4DDB355A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9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B0550-B2C6-435D-8A01-84B6BEE0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2D9C5B-BEEA-480C-912E-101FD6EC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BFC401-CE2B-4E08-9DAB-2AE70DE7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2E409E-82A1-4633-954D-F5C774006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556682-4CB6-437E-A5D0-279657BC0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5DD2F0-152E-445B-B072-CC621DAD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A46142-B875-4152-9F62-2B85A061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B3008E-7513-41A4-8B47-25772CD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2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38405-C431-4221-AAF7-8C531990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9D4F4A-CAF4-41F1-96B0-ED621D53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0E0B35-6EB9-40A9-BEBB-7E396746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6DD58B-5A07-4DAB-B27F-46B583E2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442647-98AE-4535-85E2-DB3A3034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438622-B8DD-4784-A6F8-A157988B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678AAC-A80A-41BE-89DF-372AAC84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DA467-A47D-44A3-9A46-06207A63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0044E-1280-4D7F-8BD0-25D4BDE8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98BC5E-525A-4E18-B91C-D3FDF3A3F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BB707E-AB9F-4C72-9753-BD762B5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E6BD3-60BB-44BD-B1B9-F95F9B4F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A3F8B-3705-4AF2-9D5E-08783E3E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64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497F7-7E5B-4994-8499-4EB3D326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F41D56-7C3A-4C3C-88DA-5E8FEDE60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77B0AD-B582-4895-A7B6-622E9A33E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E31AB-A2C5-4616-A403-878615E7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288DD6-ADBC-435E-88F4-566A21F2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BEA4DE-5220-4095-B2D6-C1AB286A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4624CE-AE75-4370-95E5-C913921C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C12D5D-9DD6-4C6E-9F08-051B86A3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CD2D25-6280-4C80-956E-B6432C9B4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越原 健太 </a:t>
            </a:r>
            <a:r>
              <a:rPr kumimoji="1" lang="en-US" altLang="ja-JP"/>
              <a:t>(</a:t>
            </a:r>
            <a:r>
              <a:rPr kumimoji="1" lang="ja-JP" altLang="en-US"/>
              <a:t>早大理工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C7FD3-1389-4B1D-9C25-7D84E0B89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16aB203-10</a:t>
            </a:r>
            <a:r>
              <a:rPr kumimoji="1" lang="ja-JP" altLang="en"/>
              <a:t>　</a:t>
            </a:r>
            <a:r>
              <a:rPr kumimoji="1" lang="ja-JP" altLang="en-US"/>
              <a:t>量子測定による反跳の効果で駆動する定常熱サイクル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61226-5BD8-4716-9FFC-9BDD16619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EBC9-CA33-4DEC-8F9F-F9226C5B2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7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2.emf"/><Relationship Id="rId3" Type="http://schemas.openxmlformats.org/officeDocument/2006/relationships/image" Target="../media/image41.emf"/><Relationship Id="rId21" Type="http://schemas.openxmlformats.org/officeDocument/2006/relationships/image" Target="../media/image55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25.emf"/><Relationship Id="rId2" Type="http://schemas.openxmlformats.org/officeDocument/2006/relationships/image" Target="../media/image40.emf"/><Relationship Id="rId16" Type="http://schemas.openxmlformats.org/officeDocument/2006/relationships/image" Target="../media/image24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5" Type="http://schemas.openxmlformats.org/officeDocument/2006/relationships/image" Target="../media/image23.emf"/><Relationship Id="rId10" Type="http://schemas.openxmlformats.org/officeDocument/2006/relationships/image" Target="../media/image48.emf"/><Relationship Id="rId19" Type="http://schemas.openxmlformats.org/officeDocument/2006/relationships/image" Target="../media/image5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7.emf"/><Relationship Id="rId7" Type="http://schemas.openxmlformats.org/officeDocument/2006/relationships/image" Target="../media/image69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7.emf"/><Relationship Id="rId7" Type="http://schemas.openxmlformats.org/officeDocument/2006/relationships/image" Target="../media/image71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6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78.emf"/><Relationship Id="rId4" Type="http://schemas.openxmlformats.org/officeDocument/2006/relationships/image" Target="../media/image74.e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12" Type="http://schemas.openxmlformats.org/officeDocument/2006/relationships/image" Target="../media/image8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0" Type="http://schemas.openxmlformats.org/officeDocument/2006/relationships/image" Target="../media/image87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3" Type="http://schemas.openxmlformats.org/officeDocument/2006/relationships/image" Target="../media/image91.emf"/><Relationship Id="rId21" Type="http://schemas.openxmlformats.org/officeDocument/2006/relationships/image" Target="../media/image109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" Type="http://schemas.openxmlformats.org/officeDocument/2006/relationships/image" Target="../media/image90.emf"/><Relationship Id="rId16" Type="http://schemas.openxmlformats.org/officeDocument/2006/relationships/image" Target="../media/image104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24" Type="http://schemas.openxmlformats.org/officeDocument/2006/relationships/image" Target="../media/image112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23" Type="http://schemas.openxmlformats.org/officeDocument/2006/relationships/image" Target="../media/image111.emf"/><Relationship Id="rId10" Type="http://schemas.openxmlformats.org/officeDocument/2006/relationships/image" Target="../media/image98.emf"/><Relationship Id="rId19" Type="http://schemas.openxmlformats.org/officeDocument/2006/relationships/image" Target="../media/image107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Relationship Id="rId22" Type="http://schemas.openxmlformats.org/officeDocument/2006/relationships/image" Target="../media/image1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12" Type="http://schemas.openxmlformats.org/officeDocument/2006/relationships/image" Target="../media/image12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emf"/><Relationship Id="rId5" Type="http://schemas.openxmlformats.org/officeDocument/2006/relationships/image" Target="../media/image116.emf"/><Relationship Id="rId15" Type="http://schemas.openxmlformats.org/officeDocument/2006/relationships/image" Target="../media/image126.emf"/><Relationship Id="rId10" Type="http://schemas.openxmlformats.org/officeDocument/2006/relationships/image" Target="../media/image121.png"/><Relationship Id="rId4" Type="http://schemas.openxmlformats.org/officeDocument/2006/relationships/image" Target="../media/image115.emf"/><Relationship Id="rId9" Type="http://schemas.openxmlformats.org/officeDocument/2006/relationships/image" Target="../media/image120.emf"/><Relationship Id="rId14" Type="http://schemas.openxmlformats.org/officeDocument/2006/relationships/image" Target="../media/image1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8.emf"/><Relationship Id="rId18" Type="http://schemas.openxmlformats.org/officeDocument/2006/relationships/image" Target="../media/image143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12" Type="http://schemas.openxmlformats.org/officeDocument/2006/relationships/image" Target="../media/image137.emf"/><Relationship Id="rId17" Type="http://schemas.openxmlformats.org/officeDocument/2006/relationships/image" Target="../media/image142.emf"/><Relationship Id="rId2" Type="http://schemas.openxmlformats.org/officeDocument/2006/relationships/image" Target="../media/image127.emf"/><Relationship Id="rId16" Type="http://schemas.openxmlformats.org/officeDocument/2006/relationships/image" Target="../media/image141.emf"/><Relationship Id="rId20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30.emf"/><Relationship Id="rId15" Type="http://schemas.openxmlformats.org/officeDocument/2006/relationships/image" Target="../media/image140.emf"/><Relationship Id="rId10" Type="http://schemas.openxmlformats.org/officeDocument/2006/relationships/image" Target="../media/image135.emf"/><Relationship Id="rId19" Type="http://schemas.openxmlformats.org/officeDocument/2006/relationships/image" Target="../media/image144.emf"/><Relationship Id="rId4" Type="http://schemas.openxmlformats.org/officeDocument/2006/relationships/image" Target="../media/image129.emf"/><Relationship Id="rId9" Type="http://schemas.openxmlformats.org/officeDocument/2006/relationships/image" Target="../media/image134.emf"/><Relationship Id="rId14" Type="http://schemas.openxmlformats.org/officeDocument/2006/relationships/image" Target="../media/image1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4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image" Target="../media/image3.emf"/><Relationship Id="rId4" Type="http://schemas.openxmlformats.org/officeDocument/2006/relationships/image" Target="../media/image24.emf"/><Relationship Id="rId9" Type="http://schemas.openxmlformats.org/officeDocument/2006/relationships/image" Target="../media/image2.emf"/><Relationship Id="rId1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AB0158-ED86-49A5-9D4C-A3A6553CD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25" y="692480"/>
            <a:ext cx="11605444" cy="20013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i="0" u="none" strike="noStrike">
                <a:solidFill>
                  <a:srgbClr val="202124"/>
                </a:solidFill>
                <a:effectLst/>
                <a:latin typeface="+mn-ea"/>
                <a:ea typeface="+mn-ea"/>
              </a:rPr>
              <a:t>量子熱力学における</a:t>
            </a:r>
            <a:br>
              <a:rPr lang="en-US" altLang="ja-JP" sz="4000" b="1" i="0" u="none" strike="noStrike" dirty="0">
                <a:solidFill>
                  <a:srgbClr val="202124"/>
                </a:solidFill>
                <a:effectLst/>
                <a:latin typeface="+mn-ea"/>
                <a:ea typeface="+mn-ea"/>
              </a:rPr>
            </a:br>
            <a:r>
              <a:rPr lang="ja-JP" altLang="en-US" sz="4000" b="1" i="0" u="none" strike="noStrike">
                <a:solidFill>
                  <a:srgbClr val="202124"/>
                </a:solidFill>
                <a:effectLst/>
                <a:latin typeface="+mn-ea"/>
                <a:ea typeface="+mn-ea"/>
              </a:rPr>
              <a:t>量子測定とフィードバック制御の効果</a:t>
            </a:r>
            <a:endParaRPr kumimoji="1" lang="ja-JP" altLang="en-US" sz="6600" b="1" dirty="0"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D7939B-0687-46F5-A0E3-A1B0E1BC4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521"/>
            <a:ext cx="9144000" cy="1720837"/>
          </a:xfrm>
        </p:spPr>
        <p:txBody>
          <a:bodyPr>
            <a:noAutofit/>
          </a:bodyPr>
          <a:lstStyle/>
          <a:p>
            <a:r>
              <a:rPr lang="ja-JP" altLang="en-US" sz="3400"/>
              <a:t>早大理工</a:t>
            </a:r>
            <a:endParaRPr lang="en-US" altLang="ja-JP" sz="3400" dirty="0"/>
          </a:p>
          <a:p>
            <a:pPr>
              <a:lnSpc>
                <a:spcPct val="200000"/>
              </a:lnSpc>
            </a:pPr>
            <a:r>
              <a:rPr lang="ja-JP" altLang="en-US" sz="3400"/>
              <a:t>越原　健太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7D96FFD2-64BB-CCD6-4B8D-DE3C2D4F632E}"/>
              </a:ext>
            </a:extLst>
          </p:cNvPr>
          <p:cNvSpPr txBox="1">
            <a:spLocks/>
          </p:cNvSpPr>
          <p:nvPr/>
        </p:nvSpPr>
        <p:spPr>
          <a:xfrm>
            <a:off x="1524000" y="3093111"/>
            <a:ext cx="9144000" cy="78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400" dirty="0"/>
              <a:t>~</a:t>
            </a:r>
            <a:r>
              <a:rPr lang="ja-JP" altLang="en-US" sz="3400"/>
              <a:t>量子測定の熱力学的な理解を目指して</a:t>
            </a:r>
            <a:r>
              <a:rPr lang="en-US" altLang="ja-JP" sz="34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97359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四角形: 角を丸くする 135">
            <a:extLst>
              <a:ext uri="{FF2B5EF4-FFF2-40B4-BE49-F238E27FC236}">
                <a16:creationId xmlns:a16="http://schemas.microsoft.com/office/drawing/2014/main" id="{51F59653-6ED0-2804-8CAF-F862FFCAB879}"/>
              </a:ext>
            </a:extLst>
          </p:cNvPr>
          <p:cNvSpPr/>
          <p:nvPr/>
        </p:nvSpPr>
        <p:spPr>
          <a:xfrm>
            <a:off x="1290918" y="5560208"/>
            <a:ext cx="6656582" cy="109571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9D90862-FD0A-F8B8-FC50-E59E9A14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 </a:t>
            </a:r>
            <a:r>
              <a:rPr kumimoji="1" lang="ja-JP" altLang="en-US" u="sng"/>
              <a:t>不等式の証明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B10D785-9D9A-FB50-7CA2-510C09C1B495}"/>
              </a:ext>
            </a:extLst>
          </p:cNvPr>
          <p:cNvSpPr txBox="1"/>
          <p:nvPr/>
        </p:nvSpPr>
        <p:spPr>
          <a:xfrm>
            <a:off x="313284" y="935581"/>
            <a:ext cx="4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① </a:t>
            </a:r>
            <a:r>
              <a:rPr kumimoji="1" lang="ja-JP" altLang="en-US" sz="2000" b="1"/>
              <a:t>定常サイクルの再帰性</a:t>
            </a:r>
            <a:r>
              <a:rPr kumimoji="1" lang="en-US" altLang="ja-JP" sz="2000" b="1" dirty="0"/>
              <a:t> (</a:t>
            </a:r>
            <a:r>
              <a:rPr kumimoji="1" lang="ja-JP" altLang="en-US" sz="2000" b="1"/>
              <a:t>不動点</a:t>
            </a:r>
            <a:r>
              <a:rPr kumimoji="1" lang="en-US" altLang="ja-JP" sz="2000" b="1" dirty="0"/>
              <a:t>)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51B538D3-E97B-A1C1-D5A5-1BBC7D29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4" y="1411928"/>
            <a:ext cx="1612900" cy="3048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99B0A85-1C30-454F-8D67-F327232CF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1" y="1869384"/>
            <a:ext cx="3213100" cy="5842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400EC36-E9D9-2FAE-B96F-50C60EAF7ADD}"/>
              </a:ext>
            </a:extLst>
          </p:cNvPr>
          <p:cNvSpPr txBox="1"/>
          <p:nvPr/>
        </p:nvSpPr>
        <p:spPr>
          <a:xfrm>
            <a:off x="313284" y="2673525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② </a:t>
            </a:r>
            <a:r>
              <a:rPr lang="ja-JP" altLang="en-US" sz="2000" b="1"/>
              <a:t>混合状態のエントロピー保存則</a:t>
            </a:r>
            <a:endParaRPr kumimoji="1" lang="en-US" altLang="ja-JP" sz="2000" b="1" dirty="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5247AD5-1F78-29D9-ED6B-B19ED075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0" y="3142127"/>
            <a:ext cx="1270000" cy="254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9CE78FE-EF34-2250-AFE0-8B3AE803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18" y="3570974"/>
            <a:ext cx="3479800" cy="25400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2C6816C-51DD-67F5-CAE8-13A34E549E05}"/>
              </a:ext>
            </a:extLst>
          </p:cNvPr>
          <p:cNvSpPr txBox="1"/>
          <p:nvPr/>
        </p:nvSpPr>
        <p:spPr>
          <a:xfrm>
            <a:off x="313284" y="4166206"/>
            <a:ext cx="487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③ </a:t>
            </a:r>
            <a:r>
              <a:rPr lang="ja-JP" altLang="en-US" sz="2000" b="1"/>
              <a:t>熱浴と接触する過程の</a:t>
            </a:r>
            <a:r>
              <a:rPr lang="ja-JP" altLang="en-US" sz="2000" b="1">
                <a:solidFill>
                  <a:srgbClr val="FF0000"/>
                </a:solidFill>
              </a:rPr>
              <a:t>熱力学第二法則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6459F15-9976-EA31-C2F6-780A633DDBB1}"/>
              </a:ext>
            </a:extLst>
          </p:cNvPr>
          <p:cNvCxnSpPr>
            <a:cxnSpLocks/>
          </p:cNvCxnSpPr>
          <p:nvPr/>
        </p:nvCxnSpPr>
        <p:spPr>
          <a:xfrm flipV="1">
            <a:off x="1372840" y="3523309"/>
            <a:ext cx="363681" cy="3511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図 78">
            <a:extLst>
              <a:ext uri="{FF2B5EF4-FFF2-40B4-BE49-F238E27FC236}">
                <a16:creationId xmlns:a16="http://schemas.microsoft.com/office/drawing/2014/main" id="{7E42CC23-A9C8-AD31-CAFF-8B2DF0BD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40" y="4724570"/>
            <a:ext cx="5003800" cy="342900"/>
          </a:xfrm>
          <a:prstGeom prst="rect">
            <a:avLst/>
          </a:prstGeom>
        </p:spPr>
      </p:pic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E164B2B-A401-CEBA-946B-344DB9D2B5E9}"/>
              </a:ext>
            </a:extLst>
          </p:cNvPr>
          <p:cNvCxnSpPr>
            <a:cxnSpLocks/>
          </p:cNvCxnSpPr>
          <p:nvPr/>
        </p:nvCxnSpPr>
        <p:spPr>
          <a:xfrm>
            <a:off x="6466059" y="5083096"/>
            <a:ext cx="22650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4A005104-3ABF-8DCF-74AC-0CE71A6D293C}"/>
              </a:ext>
            </a:extLst>
          </p:cNvPr>
          <p:cNvCxnSpPr>
            <a:cxnSpLocks/>
          </p:cNvCxnSpPr>
          <p:nvPr/>
        </p:nvCxnSpPr>
        <p:spPr>
          <a:xfrm>
            <a:off x="9128233" y="5083096"/>
            <a:ext cx="16014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278BB6-559E-3658-BF3E-69E89326F02F}"/>
              </a:ext>
            </a:extLst>
          </p:cNvPr>
          <p:cNvSpPr txBox="1"/>
          <p:nvPr/>
        </p:nvSpPr>
        <p:spPr>
          <a:xfrm>
            <a:off x="1418003" y="5689123"/>
            <a:ext cx="6409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C03FF"/>
                </a:solidFill>
              </a:rPr>
              <a:t>量子</a:t>
            </a:r>
            <a:r>
              <a:rPr kumimoji="1" lang="ja-JP" altLang="en-US" sz="1600">
                <a:solidFill>
                  <a:srgbClr val="FC03FF"/>
                </a:solidFill>
              </a:rPr>
              <a:t>相対エントロピー</a:t>
            </a:r>
            <a:r>
              <a:rPr kumimoji="1" lang="en-US" altLang="ja-JP" sz="1600" dirty="0">
                <a:solidFill>
                  <a:srgbClr val="FC03FF"/>
                </a:solidFill>
              </a:rPr>
              <a:t> </a:t>
            </a:r>
            <a:r>
              <a:rPr kumimoji="1" lang="ja-JP" altLang="en-US" sz="1600">
                <a:solidFill>
                  <a:srgbClr val="FC03FF"/>
                </a:solidFill>
              </a:rPr>
              <a:t>　　　　　　　　　　　</a:t>
            </a:r>
            <a:r>
              <a:rPr kumimoji="1" lang="en-US" altLang="ja-JP" sz="1600" dirty="0">
                <a:solidFill>
                  <a:srgbClr val="FC03FF"/>
                </a:solidFill>
              </a:rPr>
              <a:t>              </a:t>
            </a:r>
            <a:r>
              <a:rPr lang="ja-JP" altLang="en-US" sz="1600">
                <a:solidFill>
                  <a:srgbClr val="FC03FF"/>
                </a:solidFill>
              </a:rPr>
              <a:t>の</a:t>
            </a:r>
            <a:r>
              <a:rPr kumimoji="1" lang="ja-JP" altLang="en-US" sz="1600">
                <a:solidFill>
                  <a:srgbClr val="FC03FF"/>
                </a:solidFill>
              </a:rPr>
              <a:t>単調性</a:t>
            </a:r>
            <a:endParaRPr kumimoji="1" lang="ja-JP" altLang="en-US" sz="1600" dirty="0">
              <a:solidFill>
                <a:srgbClr val="FC03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8C40FA-E169-9968-BF39-5766DAC21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568" y="5171840"/>
            <a:ext cx="177800" cy="215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1D503D-CC1E-71CF-0881-761996EF0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8521" y="5146440"/>
            <a:ext cx="2247900" cy="241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9E8DC90-D506-B87A-33BF-8A0A15A8B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430" y="4701075"/>
            <a:ext cx="4864100" cy="3302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0ACC870-3E0E-CD49-DF43-C29BBD82A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4809" y="6156302"/>
            <a:ext cx="4368800" cy="2921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4FBA0F7-1C80-FBF8-2095-897D485003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1904" y="5187226"/>
            <a:ext cx="203200" cy="1778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F58B306-1DD6-00C2-BD4B-D2B97986FE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3275" y="5131911"/>
            <a:ext cx="482600" cy="215900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920FC95-5B8A-5749-88F6-5353690038A0}"/>
              </a:ext>
            </a:extLst>
          </p:cNvPr>
          <p:cNvCxnSpPr>
            <a:cxnSpLocks/>
          </p:cNvCxnSpPr>
          <p:nvPr/>
        </p:nvCxnSpPr>
        <p:spPr>
          <a:xfrm>
            <a:off x="3348149" y="5083096"/>
            <a:ext cx="928015" cy="0"/>
          </a:xfrm>
          <a:prstGeom prst="line">
            <a:avLst/>
          </a:prstGeom>
          <a:ln w="19050">
            <a:solidFill>
              <a:srgbClr val="0F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598B390-6BDD-CAD3-1B2F-A1CF0A244EFB}"/>
              </a:ext>
            </a:extLst>
          </p:cNvPr>
          <p:cNvCxnSpPr>
            <a:cxnSpLocks/>
          </p:cNvCxnSpPr>
          <p:nvPr/>
        </p:nvCxnSpPr>
        <p:spPr>
          <a:xfrm>
            <a:off x="4414949" y="5083096"/>
            <a:ext cx="1062486" cy="0"/>
          </a:xfrm>
          <a:prstGeom prst="line">
            <a:avLst/>
          </a:prstGeom>
          <a:ln w="19050">
            <a:solidFill>
              <a:srgbClr val="0F0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図 52">
            <a:extLst>
              <a:ext uri="{FF2B5EF4-FFF2-40B4-BE49-F238E27FC236}">
                <a16:creationId xmlns:a16="http://schemas.microsoft.com/office/drawing/2014/main" id="{AC6A7780-D2A2-087F-87F2-F28B7636FA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8171" y="5729361"/>
            <a:ext cx="3022600" cy="241300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98F8491-1325-3EEA-5A16-E283FF61716D}"/>
              </a:ext>
            </a:extLst>
          </p:cNvPr>
          <p:cNvCxnSpPr>
            <a:cxnSpLocks/>
          </p:cNvCxnSpPr>
          <p:nvPr/>
        </p:nvCxnSpPr>
        <p:spPr>
          <a:xfrm flipH="1" flipV="1">
            <a:off x="1133510" y="5098160"/>
            <a:ext cx="171381" cy="41721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DA46974-1AEB-19B8-BA2E-E365A331B26C}"/>
              </a:ext>
            </a:extLst>
          </p:cNvPr>
          <p:cNvSpPr txBox="1"/>
          <p:nvPr/>
        </p:nvSpPr>
        <p:spPr>
          <a:xfrm>
            <a:off x="3226175" y="221667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ユニタリ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FBECF03-501F-1452-7E97-D452F134ED34}"/>
              </a:ext>
            </a:extLst>
          </p:cNvPr>
          <p:cNvSpPr txBox="1"/>
          <p:nvPr/>
        </p:nvSpPr>
        <p:spPr>
          <a:xfrm>
            <a:off x="2771201" y="22166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測定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569FDED-651D-B769-6DE0-A1C7D78B4203}"/>
              </a:ext>
            </a:extLst>
          </p:cNvPr>
          <p:cNvSpPr txBox="1"/>
          <p:nvPr/>
        </p:nvSpPr>
        <p:spPr>
          <a:xfrm>
            <a:off x="2270516" y="221667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C03FF"/>
                </a:solidFill>
              </a:rPr>
              <a:t>FB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B7276A4-0343-2870-25B0-6289959DABFB}"/>
              </a:ext>
            </a:extLst>
          </p:cNvPr>
          <p:cNvSpPr txBox="1"/>
          <p:nvPr/>
        </p:nvSpPr>
        <p:spPr>
          <a:xfrm>
            <a:off x="1553203" y="221667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熱接触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F7404490-6FD6-E100-A5E8-E9C196229EEF}"/>
              </a:ext>
            </a:extLst>
          </p:cNvPr>
          <p:cNvGrpSpPr/>
          <p:nvPr/>
        </p:nvGrpSpPr>
        <p:grpSpPr>
          <a:xfrm>
            <a:off x="4955629" y="230795"/>
            <a:ext cx="6962862" cy="3589540"/>
            <a:chOff x="4955629" y="230795"/>
            <a:chExt cx="6962862" cy="358954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A7ABB99E-B72A-FCFE-93A4-E88D1C63940D}"/>
                </a:ext>
              </a:extLst>
            </p:cNvPr>
            <p:cNvGrpSpPr/>
            <p:nvPr/>
          </p:nvGrpSpPr>
          <p:grpSpPr>
            <a:xfrm>
              <a:off x="4955629" y="230795"/>
              <a:ext cx="6962862" cy="3589540"/>
              <a:chOff x="4681057" y="755957"/>
              <a:chExt cx="6962862" cy="3589540"/>
            </a:xfrm>
          </p:grpSpPr>
          <p:sp>
            <p:nvSpPr>
              <p:cNvPr id="27" name="角丸四角形 26">
                <a:extLst>
                  <a:ext uri="{FF2B5EF4-FFF2-40B4-BE49-F238E27FC236}">
                    <a16:creationId xmlns:a16="http://schemas.microsoft.com/office/drawing/2014/main" id="{C4ABD87F-FD57-3222-9EBE-E8C4CB15FB54}"/>
                  </a:ext>
                </a:extLst>
              </p:cNvPr>
              <p:cNvSpPr/>
              <p:nvPr/>
            </p:nvSpPr>
            <p:spPr>
              <a:xfrm>
                <a:off x="4681057" y="755957"/>
                <a:ext cx="6962862" cy="358954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DAFE67AC-C4F6-224A-9EDB-F3ADF8905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3076" y="3104849"/>
                <a:ext cx="2222500" cy="596900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92A58FD8-7299-7EB7-2CC7-846AD6D2C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50152" y="1609230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8B55C486-0301-F024-274E-895D0B7B1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72352" y="3112662"/>
                <a:ext cx="1739900" cy="584200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9AD40583-72CB-0BCF-23B2-E473052E9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0771" y="1602880"/>
                <a:ext cx="1485900" cy="330200"/>
              </a:xfrm>
              <a:prstGeom prst="rect">
                <a:avLst/>
              </a:prstGeom>
            </p:spPr>
          </p:pic>
          <p:sp>
            <p:nvSpPr>
              <p:cNvPr id="19" name="矢印: 下 62">
                <a:extLst>
                  <a:ext uri="{FF2B5EF4-FFF2-40B4-BE49-F238E27FC236}">
                    <a16:creationId xmlns:a16="http://schemas.microsoft.com/office/drawing/2014/main" id="{F0F80CF3-0B9B-F68D-6C79-83E7FAB616C9}"/>
                  </a:ext>
                </a:extLst>
              </p:cNvPr>
              <p:cNvSpPr/>
              <p:nvPr/>
            </p:nvSpPr>
            <p:spPr>
              <a:xfrm rot="16200000">
                <a:off x="7962377" y="1455472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矢印: 下 62">
                <a:extLst>
                  <a:ext uri="{FF2B5EF4-FFF2-40B4-BE49-F238E27FC236}">
                    <a16:creationId xmlns:a16="http://schemas.microsoft.com/office/drawing/2014/main" id="{9151DAD8-74C9-58D1-C7E9-2984DC81E79D}"/>
                  </a:ext>
                </a:extLst>
              </p:cNvPr>
              <p:cNvSpPr/>
              <p:nvPr/>
            </p:nvSpPr>
            <p:spPr>
              <a:xfrm rot="5400000">
                <a:off x="7962377" y="2965254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矢印: 下 62">
                <a:extLst>
                  <a:ext uri="{FF2B5EF4-FFF2-40B4-BE49-F238E27FC236}">
                    <a16:creationId xmlns:a16="http://schemas.microsoft.com/office/drawing/2014/main" id="{D469FCDC-1589-561D-DCED-074A6FBDD33A}"/>
                  </a:ext>
                </a:extLst>
              </p:cNvPr>
              <p:cNvSpPr/>
              <p:nvPr/>
            </p:nvSpPr>
            <p:spPr>
              <a:xfrm rot="10800000">
                <a:off x="6228470" y="2167385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矢印: 下 62">
                <a:extLst>
                  <a:ext uri="{FF2B5EF4-FFF2-40B4-BE49-F238E27FC236}">
                    <a16:creationId xmlns:a16="http://schemas.microsoft.com/office/drawing/2014/main" id="{5E5A529C-E7BC-F49E-C547-66A99B2523C1}"/>
                  </a:ext>
                </a:extLst>
              </p:cNvPr>
              <p:cNvSpPr/>
              <p:nvPr/>
            </p:nvSpPr>
            <p:spPr>
              <a:xfrm>
                <a:off x="9547051" y="2167385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0E7C490-CA0C-3500-AB33-C7D293810A90}"/>
                  </a:ext>
                </a:extLst>
              </p:cNvPr>
              <p:cNvSpPr txBox="1"/>
              <p:nvPr/>
            </p:nvSpPr>
            <p:spPr>
              <a:xfrm>
                <a:off x="7545293" y="931893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/>
                  <a:t>ユニタリー</a:t>
                </a:r>
                <a:endParaRPr kumimoji="1" lang="ja-JP" altLang="en-US" sz="1600" b="1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2F139-AC72-B526-E910-889B1A3DC816}"/>
                  </a:ext>
                </a:extLst>
              </p:cNvPr>
              <p:cNvSpPr txBox="1"/>
              <p:nvPr/>
            </p:nvSpPr>
            <p:spPr>
              <a:xfrm>
                <a:off x="9972628" y="2229826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/>
                  <a:t>純粋な量子測定</a:t>
                </a:r>
                <a:endParaRPr kumimoji="1" lang="ja-JP" altLang="en-US" sz="1600" b="1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5C87729-EF9F-FFF8-A7B8-3953B27863CC}"/>
                  </a:ext>
                </a:extLst>
              </p:cNvPr>
              <p:cNvSpPr txBox="1"/>
              <p:nvPr/>
            </p:nvSpPr>
            <p:spPr>
              <a:xfrm>
                <a:off x="7348497" y="3586194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/>
                  <a:t>フィードバック</a:t>
                </a:r>
                <a:endParaRPr kumimoji="1" lang="ja-JP" altLang="en-US" sz="1600" b="1" dirty="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79DF9E5-3C24-8251-80BC-22D423B5F34F}"/>
                  </a:ext>
                </a:extLst>
              </p:cNvPr>
              <p:cNvSpPr txBox="1"/>
              <p:nvPr/>
            </p:nvSpPr>
            <p:spPr>
              <a:xfrm>
                <a:off x="4856321" y="2229826"/>
                <a:ext cx="1210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rgbClr val="FF0000"/>
                    </a:solidFill>
                  </a:rPr>
                  <a:t>熱浴と接触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B2D32B6A-4575-97E1-A84E-823D81598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9068" y="3927789"/>
                <a:ext cx="520700" cy="215900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A6921D0E-A4CF-8E00-B0D5-59ABC8E14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97383" y="2583633"/>
                <a:ext cx="990600" cy="228600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F4E65951-4FF6-DEB6-586D-01985430D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3387" y="1283790"/>
                <a:ext cx="914400" cy="215900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C80DCDDD-DDED-0529-37FC-F4A65EE86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6478" y="2585158"/>
                <a:ext cx="1143000" cy="228600"/>
              </a:xfrm>
              <a:prstGeom prst="rect">
                <a:avLst/>
              </a:prstGeom>
            </p:spPr>
          </p:pic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C939F84-9897-85BE-8D6B-ADA41073C69C}"/>
                </a:ext>
              </a:extLst>
            </p:cNvPr>
            <p:cNvSpPr txBox="1"/>
            <p:nvPr/>
          </p:nvSpPr>
          <p:spPr>
            <a:xfrm>
              <a:off x="5948924" y="783917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FF0000"/>
                  </a:solidFill>
                </a:rPr>
                <a:t>GKLS master eq.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23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134">
            <a:extLst>
              <a:ext uri="{FF2B5EF4-FFF2-40B4-BE49-F238E27FC236}">
                <a16:creationId xmlns:a16="http://schemas.microsoft.com/office/drawing/2014/main" id="{D74C6199-0D5F-104D-0297-6E595F356047}"/>
              </a:ext>
            </a:extLst>
          </p:cNvPr>
          <p:cNvSpPr/>
          <p:nvPr/>
        </p:nvSpPr>
        <p:spPr>
          <a:xfrm>
            <a:off x="1744910" y="1405601"/>
            <a:ext cx="8861248" cy="8978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4749283-5580-6CA6-86EF-E024FCA8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吸熱サイクルの数値計算</a:t>
            </a:r>
            <a:r>
              <a:rPr kumimoji="1" lang="en-US" altLang="ja-JP" dirty="0"/>
              <a:t> (</a:t>
            </a:r>
            <a:r>
              <a:rPr kumimoji="1" lang="ja-JP" altLang="en-US"/>
              <a:t>量子</a:t>
            </a:r>
            <a:r>
              <a:rPr kumimoji="1" lang="en-US" altLang="ja-JP" dirty="0"/>
              <a:t>2</a:t>
            </a:r>
            <a:r>
              <a:rPr kumimoji="1" lang="ja-JP" altLang="en-US"/>
              <a:t>準位系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2950AD-D289-DE8F-7483-0E206D4312EC}"/>
              </a:ext>
            </a:extLst>
          </p:cNvPr>
          <p:cNvSpPr txBox="1"/>
          <p:nvPr/>
        </p:nvSpPr>
        <p:spPr>
          <a:xfrm>
            <a:off x="2936432" y="25679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/>
              <a:t>フィードバック無し</a:t>
            </a:r>
            <a:endParaRPr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22ACB3-D972-B217-793B-3F555EFD135C}"/>
              </a:ext>
            </a:extLst>
          </p:cNvPr>
          <p:cNvSpPr txBox="1"/>
          <p:nvPr/>
        </p:nvSpPr>
        <p:spPr>
          <a:xfrm>
            <a:off x="2282137" y="2892165"/>
            <a:ext cx="380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(    </a:t>
            </a:r>
            <a:r>
              <a:rPr lang="ja-JP" altLang="en-US" sz="2000"/>
              <a:t>　　</a:t>
            </a:r>
            <a:r>
              <a:rPr lang="en-US" altLang="ja-JP" sz="2000" dirty="0"/>
              <a:t>  </a:t>
            </a:r>
            <a:r>
              <a:rPr lang="ja-JP" altLang="en-US" sz="2000"/>
              <a:t>でサンプリング</a:t>
            </a:r>
            <a:r>
              <a:rPr lang="en-US" altLang="ja-JP" sz="2000" dirty="0"/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9C7F66-CCE4-F495-6484-8FFD91B054EF}"/>
              </a:ext>
            </a:extLst>
          </p:cNvPr>
          <p:cNvSpPr txBox="1"/>
          <p:nvPr/>
        </p:nvSpPr>
        <p:spPr>
          <a:xfrm>
            <a:off x="7415635" y="2567988"/>
            <a:ext cx="249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フィードバック有り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E9ABF6-C262-55A7-B46F-5DEFB9EB5B33}"/>
              </a:ext>
            </a:extLst>
          </p:cNvPr>
          <p:cNvSpPr txBox="1"/>
          <p:nvPr/>
        </p:nvSpPr>
        <p:spPr>
          <a:xfrm>
            <a:off x="2282137" y="6053609"/>
            <a:ext cx="763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FF0000"/>
                </a:solidFill>
              </a:rPr>
              <a:t>フィードバック制御により，</a:t>
            </a:r>
            <a:r>
              <a:rPr lang="ja-JP" altLang="en-US" sz="2000" b="1">
                <a:solidFill>
                  <a:srgbClr val="FF0000"/>
                </a:solidFill>
              </a:rPr>
              <a:t>熱を吸収する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Maxwel</a:t>
            </a:r>
            <a:r>
              <a:rPr lang="en-US" altLang="ja-JP" sz="2000" b="1" dirty="0">
                <a:solidFill>
                  <a:srgbClr val="FF0000"/>
                </a:solidFill>
              </a:rPr>
              <a:t>l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の悪魔が実現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1F7357-9EFE-F6DA-A60F-2EC3617A2438}"/>
              </a:ext>
            </a:extLst>
          </p:cNvPr>
          <p:cNvSpPr txBox="1"/>
          <p:nvPr/>
        </p:nvSpPr>
        <p:spPr>
          <a:xfrm>
            <a:off x="6468133" y="2892165"/>
            <a:ext cx="438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(    </a:t>
            </a:r>
            <a:r>
              <a:rPr lang="ja-JP" altLang="en-US" sz="2000" dirty="0"/>
              <a:t>　</a:t>
            </a:r>
            <a:r>
              <a:rPr lang="en-US" altLang="ja-JP" sz="2000" dirty="0"/>
              <a:t>   </a:t>
            </a:r>
            <a:r>
              <a:rPr lang="ja-JP" altLang="en-US" sz="2000" dirty="0"/>
              <a:t>を</a:t>
            </a:r>
            <a:r>
              <a:rPr lang="ja-JP" altLang="en-US" sz="2000"/>
              <a:t>別々にサンプリング</a:t>
            </a:r>
            <a:r>
              <a:rPr lang="en-US" altLang="ja-JP" sz="2000" dirty="0"/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C2CF43-DC70-37FA-02B6-960831CC63DE}"/>
              </a:ext>
            </a:extLst>
          </p:cNvPr>
          <p:cNvSpPr txBox="1"/>
          <p:nvPr/>
        </p:nvSpPr>
        <p:spPr>
          <a:xfrm>
            <a:off x="283095" y="900280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純粋な量子測定・ユニタリー操作</a:t>
            </a:r>
            <a:r>
              <a:rPr kumimoji="1" lang="ja-JP" altLang="en-US" sz="2000"/>
              <a:t>を</a:t>
            </a:r>
            <a:r>
              <a:rPr kumimoji="1" lang="ja-JP" altLang="en-US" sz="2000">
                <a:solidFill>
                  <a:srgbClr val="0F01FF"/>
                </a:solidFill>
              </a:rPr>
              <a:t>ランダムサンプリング</a:t>
            </a:r>
            <a:endParaRPr kumimoji="1" lang="ja-JP" altLang="en-US" sz="2000" dirty="0">
              <a:solidFill>
                <a:srgbClr val="0F01FF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8E46322-061B-83C7-9FBD-5D146BA0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75" y="3412710"/>
            <a:ext cx="4117329" cy="23662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125BCA-C6DE-0679-F3AA-9E8B3476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8" y="3406654"/>
            <a:ext cx="4117329" cy="236628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B9A34B3-0267-469B-4BAE-987800668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38" y="2951118"/>
            <a:ext cx="889000" cy="254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37AEFF6-1E17-9A52-8687-07207C8B7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257" y="2952768"/>
            <a:ext cx="711200" cy="2667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B8F24C9-E267-7F78-4915-FB62FE33D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6" y="3646004"/>
            <a:ext cx="1435100" cy="3048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B9936AE-4C2A-8490-819E-4A1899C60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63" y="4469522"/>
            <a:ext cx="1308100" cy="2159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4455F9A-99A3-7ADC-F0DB-1E42BC333D92}"/>
              </a:ext>
            </a:extLst>
          </p:cNvPr>
          <p:cNvSpPr txBox="1"/>
          <p:nvPr/>
        </p:nvSpPr>
        <p:spPr>
          <a:xfrm>
            <a:off x="197498" y="335441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/>
              <a:t>ユニタリー操作</a:t>
            </a:r>
            <a:endParaRPr kumimoji="1" lang="en-US" altLang="ja-JP" sz="1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3F6E9C-AE9A-145A-F5E5-2B644145D196}"/>
              </a:ext>
            </a:extLst>
          </p:cNvPr>
          <p:cNvSpPr txBox="1"/>
          <p:nvPr/>
        </p:nvSpPr>
        <p:spPr>
          <a:xfrm>
            <a:off x="197504" y="416783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/>
              <a:t>純粋な量子測定</a:t>
            </a:r>
            <a:endParaRPr kumimoji="1" lang="en-US" altLang="ja-JP" sz="1400" b="1" dirty="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0854D90-2DEA-43B3-631E-7EE143B57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63" y="4905218"/>
            <a:ext cx="1308100" cy="1905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E4C387C-AA2A-23EB-9432-238B44CAE7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663" y="5143554"/>
            <a:ext cx="1130300" cy="24130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3908969-AD1B-F039-8350-A824927A803C}"/>
              </a:ext>
            </a:extLst>
          </p:cNvPr>
          <p:cNvSpPr txBox="1"/>
          <p:nvPr/>
        </p:nvSpPr>
        <p:spPr>
          <a:xfrm>
            <a:off x="3778309" y="3471926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FF0005"/>
                </a:solidFill>
              </a:rPr>
              <a:t>吸熱サイクル</a:t>
            </a:r>
            <a:endParaRPr kumimoji="1" lang="en-US" altLang="ja-JP" sz="1200" b="1" dirty="0">
              <a:solidFill>
                <a:srgbClr val="FF0005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5"/>
                </a:solidFill>
              </a:rPr>
              <a:t>(Maxwell</a:t>
            </a:r>
            <a:r>
              <a:rPr lang="ja-JP" altLang="en-US" sz="1200" b="1">
                <a:solidFill>
                  <a:srgbClr val="FF0005"/>
                </a:solidFill>
              </a:rPr>
              <a:t>の悪魔</a:t>
            </a:r>
            <a:r>
              <a:rPr lang="en-US" altLang="ja-JP" sz="1200" b="1" dirty="0">
                <a:solidFill>
                  <a:srgbClr val="FF0005"/>
                </a:solidFill>
              </a:rPr>
              <a:t>)</a:t>
            </a:r>
            <a:endParaRPr kumimoji="1" lang="en-US" altLang="ja-JP" sz="1200" b="1" dirty="0">
              <a:solidFill>
                <a:srgbClr val="FF0005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90EAA3A-7225-B657-77CB-5655734F239F}"/>
              </a:ext>
            </a:extLst>
          </p:cNvPr>
          <p:cNvSpPr txBox="1"/>
          <p:nvPr/>
        </p:nvSpPr>
        <p:spPr>
          <a:xfrm>
            <a:off x="2957403" y="4136306"/>
            <a:ext cx="127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/>
              <a:t>拡張された</a:t>
            </a:r>
            <a:r>
              <a:rPr lang="en-US" altLang="ja-JP" sz="1200" b="1" dirty="0"/>
              <a:t>Clausius</a:t>
            </a:r>
            <a:r>
              <a:rPr kumimoji="1" lang="ja-JP" altLang="en-US" sz="1200" b="1"/>
              <a:t>不等式</a:t>
            </a:r>
            <a:endParaRPr kumimoji="1" lang="en-US" altLang="ja-JP" sz="1200" b="1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48F8AC3-AE3E-192D-9777-B760CF6FE6C9}"/>
              </a:ext>
            </a:extLst>
          </p:cNvPr>
          <p:cNvCxnSpPr>
            <a:cxnSpLocks/>
          </p:cNvCxnSpPr>
          <p:nvPr/>
        </p:nvCxnSpPr>
        <p:spPr>
          <a:xfrm flipH="1" flipV="1">
            <a:off x="3077497" y="3873150"/>
            <a:ext cx="133983" cy="2968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284C10-FAD3-7213-ED26-4623996A3ADE}"/>
              </a:ext>
            </a:extLst>
          </p:cNvPr>
          <p:cNvSpPr txBox="1"/>
          <p:nvPr/>
        </p:nvSpPr>
        <p:spPr>
          <a:xfrm>
            <a:off x="6943279" y="1017997"/>
            <a:ext cx="3018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u="sng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000" b="1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5EB3C6-E410-FE21-BB3B-6DB066AEFE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3204" y="1648807"/>
            <a:ext cx="7772400" cy="3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668EFB4-C36E-D397-9417-0629764B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523" y="1450685"/>
            <a:ext cx="9085976" cy="4660693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①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単一熱浴から熱を吸収する定常サイクル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Maxwell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の悪魔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 b="1"/>
              <a:t>研究</a:t>
            </a:r>
            <a:r>
              <a:rPr lang="en-US" altLang="ja-JP" b="1" dirty="0"/>
              <a:t>②</a:t>
            </a:r>
            <a:r>
              <a:rPr kumimoji="1" lang="en-US" altLang="ja-JP" b="1" dirty="0"/>
              <a:t>:</a:t>
            </a:r>
            <a:r>
              <a:rPr lang="en-US" altLang="ja-JP" b="1" dirty="0"/>
              <a:t> </a:t>
            </a:r>
            <a:r>
              <a:rPr lang="ja-JP" altLang="en-US" b="1"/>
              <a:t>量子測定で駆動する熱機関</a:t>
            </a:r>
            <a:r>
              <a:rPr lang="en-US" altLang="ja-JP" b="1" dirty="0"/>
              <a:t> (measurement-powered engine) 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③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ユニタリー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限界を超える量子系へのエネルギー充填・放出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EC8D4-70A3-A412-3232-111D7C4110D6}"/>
              </a:ext>
            </a:extLst>
          </p:cNvPr>
          <p:cNvSpPr txBox="1"/>
          <p:nvPr/>
        </p:nvSpPr>
        <p:spPr>
          <a:xfrm>
            <a:off x="2942582" y="2006882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14039-8F41-52A1-A8A0-3491E93622BA}"/>
              </a:ext>
            </a:extLst>
          </p:cNvPr>
          <p:cNvSpPr txBox="1"/>
          <p:nvPr/>
        </p:nvSpPr>
        <p:spPr>
          <a:xfrm>
            <a:off x="2942582" y="3537588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in preparation.</a:t>
            </a:r>
            <a:endParaRPr lang="en-US" altLang="ja-JP" sz="1200" b="1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B08683-2B00-5B64-4920-5360E0672D83}"/>
              </a:ext>
            </a:extLst>
          </p:cNvPr>
          <p:cNvSpPr txBox="1"/>
          <p:nvPr/>
        </p:nvSpPr>
        <p:spPr>
          <a:xfrm>
            <a:off x="2942582" y="5043127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15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円/楕円 20">
            <a:extLst>
              <a:ext uri="{FF2B5EF4-FFF2-40B4-BE49-F238E27FC236}">
                <a16:creationId xmlns:a16="http://schemas.microsoft.com/office/drawing/2014/main" id="{11BF5F1A-8F0B-96C2-EB6F-640B6C60F0A3}"/>
              </a:ext>
            </a:extLst>
          </p:cNvPr>
          <p:cNvSpPr/>
          <p:nvPr/>
        </p:nvSpPr>
        <p:spPr>
          <a:xfrm>
            <a:off x="8076189" y="1888343"/>
            <a:ext cx="3288252" cy="12310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16699C3D-171A-10EE-31E4-08E3B9B3422E}"/>
              </a:ext>
            </a:extLst>
          </p:cNvPr>
          <p:cNvSpPr/>
          <p:nvPr/>
        </p:nvSpPr>
        <p:spPr>
          <a:xfrm>
            <a:off x="8084578" y="4594377"/>
            <a:ext cx="3288252" cy="12310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1F0E738-9A1A-1012-14F6-11E3AA74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</a:t>
            </a:r>
            <a:r>
              <a:rPr lang="en-US" altLang="ja-JP" dirty="0"/>
              <a:t>②: </a:t>
            </a:r>
            <a:r>
              <a:rPr lang="ja-JP" altLang="en-US"/>
              <a:t>量子測定をエネルギー源とする熱機関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CFD1A2-2A02-FCDE-18DB-93AF64180A63}"/>
              </a:ext>
            </a:extLst>
          </p:cNvPr>
          <p:cNvSpPr txBox="1"/>
          <p:nvPr/>
        </p:nvSpPr>
        <p:spPr>
          <a:xfrm>
            <a:off x="8730793" y="217408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/>
              <a:t>熱浴を用いない</a:t>
            </a:r>
            <a:endParaRPr lang="en-US" altLang="ja-JP" sz="2000" b="1" dirty="0"/>
          </a:p>
          <a:p>
            <a:pPr algn="ctr"/>
            <a:r>
              <a:rPr lang="ja-JP" altLang="en-US" sz="2000" b="1"/>
              <a:t>量子測定熱機関</a:t>
            </a:r>
            <a:endParaRPr kumimoji="1" lang="en-US" altLang="ja-JP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2F4254-2CD9-4B91-D8F5-588B22E2C69C}"/>
              </a:ext>
            </a:extLst>
          </p:cNvPr>
          <p:cNvSpPr txBox="1"/>
          <p:nvPr/>
        </p:nvSpPr>
        <p:spPr>
          <a:xfrm>
            <a:off x="8354870" y="491263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/>
              <a:t>フィードバックしない</a:t>
            </a:r>
            <a:endParaRPr kumimoji="1" lang="en-US" altLang="ja-JP" sz="2000" b="1" dirty="0"/>
          </a:p>
          <a:p>
            <a:pPr algn="ctr"/>
            <a:r>
              <a:rPr lang="ja-JP" altLang="en-US" sz="2000" b="1"/>
              <a:t>量子測定熱機関</a:t>
            </a:r>
            <a:endParaRPr kumimoji="1" lang="ja-JP" altLang="en-US" sz="2000" b="1" dirty="0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28FBF9CE-9A14-B70F-B403-9D1A153DF778}"/>
              </a:ext>
            </a:extLst>
          </p:cNvPr>
          <p:cNvSpPr/>
          <p:nvPr/>
        </p:nvSpPr>
        <p:spPr>
          <a:xfrm>
            <a:off x="3474105" y="4943805"/>
            <a:ext cx="517858" cy="6816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E6F96EAD-2577-2334-61F8-FFB8182458ED}"/>
              </a:ext>
            </a:extLst>
          </p:cNvPr>
          <p:cNvSpPr/>
          <p:nvPr/>
        </p:nvSpPr>
        <p:spPr>
          <a:xfrm>
            <a:off x="3482610" y="2260165"/>
            <a:ext cx="517858" cy="6816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ECC82E-8F29-FF37-73E3-20A885922428}"/>
              </a:ext>
            </a:extLst>
          </p:cNvPr>
          <p:cNvGrpSpPr/>
          <p:nvPr/>
        </p:nvGrpSpPr>
        <p:grpSpPr>
          <a:xfrm>
            <a:off x="4335602" y="4110255"/>
            <a:ext cx="3290742" cy="2067658"/>
            <a:chOff x="4814848" y="4110255"/>
            <a:chExt cx="3290742" cy="2067658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E488B89-574A-6239-6BC4-E27855A2517D}"/>
                </a:ext>
              </a:extLst>
            </p:cNvPr>
            <p:cNvGrpSpPr/>
            <p:nvPr/>
          </p:nvGrpSpPr>
          <p:grpSpPr>
            <a:xfrm>
              <a:off x="4814848" y="4110255"/>
              <a:ext cx="3290742" cy="2067658"/>
              <a:chOff x="4176484" y="3972540"/>
              <a:chExt cx="3290742" cy="2067658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D062A3C6-047F-09C6-1472-B880A9C13859}"/>
                  </a:ext>
                </a:extLst>
              </p:cNvPr>
              <p:cNvGrpSpPr/>
              <p:nvPr/>
            </p:nvGrpSpPr>
            <p:grpSpPr>
              <a:xfrm>
                <a:off x="4232565" y="3972540"/>
                <a:ext cx="2238316" cy="1691328"/>
                <a:chOff x="2633134" y="4490433"/>
                <a:chExt cx="2605272" cy="1968608"/>
              </a:xfrm>
            </p:grpSpPr>
            <p:sp>
              <p:nvSpPr>
                <p:cNvPr id="23" name="楕円 64 3 1">
                  <a:extLst>
                    <a:ext uri="{FF2B5EF4-FFF2-40B4-BE49-F238E27FC236}">
                      <a16:creationId xmlns:a16="http://schemas.microsoft.com/office/drawing/2014/main" id="{B640FA60-DF92-C393-6E7D-3137F9E001CE}"/>
                    </a:ext>
                  </a:extLst>
                </p:cNvPr>
                <p:cNvSpPr/>
                <p:nvPr/>
              </p:nvSpPr>
              <p:spPr>
                <a:xfrm>
                  <a:off x="3784852" y="5315382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" name="上矢印 23">
                  <a:extLst>
                    <a:ext uri="{FF2B5EF4-FFF2-40B4-BE49-F238E27FC236}">
                      <a16:creationId xmlns:a16="http://schemas.microsoft.com/office/drawing/2014/main" id="{0689E43F-E0D9-9D39-5C76-C8D0A535EF1D}"/>
                    </a:ext>
                  </a:extLst>
                </p:cNvPr>
                <p:cNvSpPr/>
                <p:nvPr/>
              </p:nvSpPr>
              <p:spPr>
                <a:xfrm rot="5400000">
                  <a:off x="3672657" y="5504243"/>
                  <a:ext cx="360692" cy="658142"/>
                </a:xfrm>
                <a:prstGeom prst="upArrow">
                  <a:avLst>
                    <a:gd name="adj1" fmla="val 50000"/>
                    <a:gd name="adj2" fmla="val 74029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角丸四角形 24">
                  <a:extLst>
                    <a:ext uri="{FF2B5EF4-FFF2-40B4-BE49-F238E27FC236}">
                      <a16:creationId xmlns:a16="http://schemas.microsoft.com/office/drawing/2014/main" id="{185942C1-1406-61E6-855F-4681A8A858C0}"/>
                    </a:ext>
                  </a:extLst>
                </p:cNvPr>
                <p:cNvSpPr/>
                <p:nvPr/>
              </p:nvSpPr>
              <p:spPr>
                <a:xfrm rot="5400000">
                  <a:off x="3944494" y="4451299"/>
                  <a:ext cx="709791" cy="788059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上矢印 25">
                  <a:extLst>
                    <a:ext uri="{FF2B5EF4-FFF2-40B4-BE49-F238E27FC236}">
                      <a16:creationId xmlns:a16="http://schemas.microsoft.com/office/drawing/2014/main" id="{407D3F0A-DB37-20ED-11B4-97A1A7BF4170}"/>
                    </a:ext>
                  </a:extLst>
                </p:cNvPr>
                <p:cNvSpPr/>
                <p:nvPr/>
              </p:nvSpPr>
              <p:spPr>
                <a:xfrm>
                  <a:off x="4195921" y="488531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上矢印 26">
                  <a:extLst>
                    <a:ext uri="{FF2B5EF4-FFF2-40B4-BE49-F238E27FC236}">
                      <a16:creationId xmlns:a16="http://schemas.microsoft.com/office/drawing/2014/main" id="{715C0E42-0394-2E1B-CED3-DA08C08D4A81}"/>
                    </a:ext>
                  </a:extLst>
                </p:cNvPr>
                <p:cNvSpPr/>
                <p:nvPr/>
              </p:nvSpPr>
              <p:spPr>
                <a:xfrm rot="5400000">
                  <a:off x="4803634" y="550424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87D0BE1E-32A6-4872-D648-5BE84DA412E5}"/>
                    </a:ext>
                  </a:extLst>
                </p:cNvPr>
                <p:cNvGrpSpPr/>
                <p:nvPr/>
              </p:nvGrpSpPr>
              <p:grpSpPr>
                <a:xfrm rot="16200000">
                  <a:off x="2633135" y="5211021"/>
                  <a:ext cx="1248019" cy="1248021"/>
                  <a:chOff x="1708285" y="2283652"/>
                  <a:chExt cx="1202664" cy="1202666"/>
                </a:xfrm>
              </p:grpSpPr>
              <p:sp>
                <p:nvSpPr>
                  <p:cNvPr id="31" name="円弧 30">
                    <a:extLst>
                      <a:ext uri="{FF2B5EF4-FFF2-40B4-BE49-F238E27FC236}">
                        <a16:creationId xmlns:a16="http://schemas.microsoft.com/office/drawing/2014/main" id="{641BDDF7-BA40-A604-4D07-792281A53852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2008482" y="2592284"/>
                    <a:ext cx="622663" cy="622662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円弧 33">
                    <a:extLst>
                      <a:ext uri="{FF2B5EF4-FFF2-40B4-BE49-F238E27FC236}">
                        <a16:creationId xmlns:a16="http://schemas.microsoft.com/office/drawing/2014/main" id="{B62DA4B1-E44D-0A80-A5F7-834F458F1338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708284" y="2283653"/>
                    <a:ext cx="1202666" cy="1202664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5" name="円弧 34">
                    <a:extLst>
                      <a:ext uri="{FF2B5EF4-FFF2-40B4-BE49-F238E27FC236}">
                        <a16:creationId xmlns:a16="http://schemas.microsoft.com/office/drawing/2014/main" id="{C5B6CF87-7AC7-380E-3E8A-27BFE748191B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884863" y="2477492"/>
                    <a:ext cx="868559" cy="868558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8" name="グループ化 37">
                    <a:extLst>
                      <a:ext uri="{FF2B5EF4-FFF2-40B4-BE49-F238E27FC236}">
                        <a16:creationId xmlns:a16="http://schemas.microsoft.com/office/drawing/2014/main" id="{C0A0E62D-18B9-A1F4-2F89-744206F6EE77}"/>
                      </a:ext>
                    </a:extLst>
                  </p:cNvPr>
                  <p:cNvGrpSpPr/>
                  <p:nvPr/>
                </p:nvGrpSpPr>
                <p:grpSpPr>
                  <a:xfrm>
                    <a:off x="2096168" y="2403292"/>
                    <a:ext cx="450100" cy="844156"/>
                    <a:chOff x="2023083" y="1486228"/>
                    <a:chExt cx="328618" cy="616318"/>
                  </a:xfrm>
                </p:grpSpPr>
                <p:sp>
                  <p:nvSpPr>
                    <p:cNvPr id="39" name="フリーフォーム 22 1">
                      <a:extLst>
                        <a:ext uri="{FF2B5EF4-FFF2-40B4-BE49-F238E27FC236}">
                          <a16:creationId xmlns:a16="http://schemas.microsoft.com/office/drawing/2014/main" id="{98A3C167-4173-95EB-C537-25E59D7794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928" y="1486228"/>
                      <a:ext cx="68487" cy="290237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部分円 166 1">
                      <a:extLst>
                        <a:ext uri="{FF2B5EF4-FFF2-40B4-BE49-F238E27FC236}">
                          <a16:creationId xmlns:a16="http://schemas.microsoft.com/office/drawing/2014/main" id="{0219D87F-01AB-7AB0-C006-E627FD3F624E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023083" y="1773928"/>
                      <a:ext cx="328618" cy="328618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3F7A7AE-B447-F2E4-9BC1-6305D466101D}"/>
                  </a:ext>
                </a:extLst>
              </p:cNvPr>
              <p:cNvSpPr txBox="1"/>
              <p:nvPr/>
            </p:nvSpPr>
            <p:spPr>
              <a:xfrm>
                <a:off x="4176484" y="4459625"/>
                <a:ext cx="1321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chemeClr val="accent2"/>
                    </a:solidFill>
                  </a:rPr>
                  <a:t>測定の反跳</a:t>
                </a:r>
                <a:endParaRPr kumimoji="1" lang="en-US" altLang="ja-JP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BD07B61-0FF1-F905-97CA-4D2335359C5D}"/>
                  </a:ext>
                </a:extLst>
              </p:cNvPr>
              <p:cNvSpPr txBox="1"/>
              <p:nvPr/>
            </p:nvSpPr>
            <p:spPr>
              <a:xfrm>
                <a:off x="5965924" y="4148885"/>
                <a:ext cx="1501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単一の熱浴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15BBE0C6-5A57-27D4-A1A7-EAD545A5B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180" y="5010073"/>
                <a:ext cx="546100" cy="254000"/>
              </a:xfrm>
              <a:prstGeom prst="rect">
                <a:avLst/>
              </a:prstGeom>
            </p:spPr>
          </p:pic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000566C-73B5-0247-F525-36D7A1979535}"/>
                  </a:ext>
                </a:extLst>
              </p:cNvPr>
              <p:cNvSpPr txBox="1"/>
              <p:nvPr/>
            </p:nvSpPr>
            <p:spPr>
              <a:xfrm>
                <a:off x="4405639" y="5778588"/>
                <a:ext cx="27061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Y. Li </a:t>
                </a:r>
                <a:r>
                  <a:rPr kumimoji="1" lang="en-US" altLang="ja-JP" sz="1100" i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 al.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PRE </a:t>
                </a:r>
                <a:r>
                  <a:rPr kumimoji="1" lang="en-US" altLang="ja-JP" sz="1100" b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96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022108 (2017); etc</a:t>
                </a:r>
                <a:r>
                  <a:rPr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.</a:t>
                </a:r>
                <a:endParaRPr kumimoji="1" lang="ja-JP" altLang="en-US" sz="11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4610BC1-A0DC-51AF-D20C-B7E606F50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9642" y="4893146"/>
              <a:ext cx="215900" cy="215900"/>
            </a:xfrm>
            <a:prstGeom prst="rect">
              <a:avLst/>
            </a:prstGeom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FFA771C-37EF-D5DD-C7F4-589E707FE35C}"/>
              </a:ext>
            </a:extLst>
          </p:cNvPr>
          <p:cNvGrpSpPr/>
          <p:nvPr/>
        </p:nvGrpSpPr>
        <p:grpSpPr>
          <a:xfrm>
            <a:off x="465936" y="4110255"/>
            <a:ext cx="2940174" cy="1589638"/>
            <a:chOff x="818970" y="4110255"/>
            <a:chExt cx="2940174" cy="158963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93EB30BD-3F5D-8B68-37DD-FB2726622C67}"/>
                </a:ext>
              </a:extLst>
            </p:cNvPr>
            <p:cNvGrpSpPr/>
            <p:nvPr/>
          </p:nvGrpSpPr>
          <p:grpSpPr>
            <a:xfrm>
              <a:off x="818970" y="4110255"/>
              <a:ext cx="2940174" cy="1589638"/>
              <a:chOff x="828853" y="3846705"/>
              <a:chExt cx="2940174" cy="1589638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B741CD9D-A406-D3EC-CABD-B367A50EEC40}"/>
                  </a:ext>
                </a:extLst>
              </p:cNvPr>
              <p:cNvGrpSpPr/>
              <p:nvPr/>
            </p:nvGrpSpPr>
            <p:grpSpPr>
              <a:xfrm>
                <a:off x="828853" y="3846705"/>
                <a:ext cx="1955366" cy="1589638"/>
                <a:chOff x="308492" y="4490433"/>
                <a:chExt cx="2275935" cy="1850248"/>
              </a:xfrm>
            </p:grpSpPr>
            <p:sp>
              <p:nvSpPr>
                <p:cNvPr id="50" name="角丸四角形 49">
                  <a:extLst>
                    <a:ext uri="{FF2B5EF4-FFF2-40B4-BE49-F238E27FC236}">
                      <a16:creationId xmlns:a16="http://schemas.microsoft.com/office/drawing/2014/main" id="{D8458EB5-F8A0-CB9A-B473-6E6267210EC3}"/>
                    </a:ext>
                  </a:extLst>
                </p:cNvPr>
                <p:cNvSpPr/>
                <p:nvPr/>
              </p:nvSpPr>
              <p:spPr>
                <a:xfrm rot="10800000">
                  <a:off x="308492" y="5443204"/>
                  <a:ext cx="709791" cy="788059"/>
                </a:xfrm>
                <a:prstGeom prst="roundRect">
                  <a:avLst/>
                </a:prstGeom>
                <a:solidFill>
                  <a:srgbClr val="FF2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楕円 64 3 2">
                  <a:extLst>
                    <a:ext uri="{FF2B5EF4-FFF2-40B4-BE49-F238E27FC236}">
                      <a16:creationId xmlns:a16="http://schemas.microsoft.com/office/drawing/2014/main" id="{05B3CF65-7F34-861A-0C13-95B900E09404}"/>
                    </a:ext>
                  </a:extLst>
                </p:cNvPr>
                <p:cNvSpPr/>
                <p:nvPr/>
              </p:nvSpPr>
              <p:spPr>
                <a:xfrm>
                  <a:off x="1130873" y="5315382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2" name="上矢印 51">
                  <a:extLst>
                    <a:ext uri="{FF2B5EF4-FFF2-40B4-BE49-F238E27FC236}">
                      <a16:creationId xmlns:a16="http://schemas.microsoft.com/office/drawing/2014/main" id="{9605144A-928E-0942-6649-56D152023B6D}"/>
                    </a:ext>
                  </a:extLst>
                </p:cNvPr>
                <p:cNvSpPr/>
                <p:nvPr/>
              </p:nvSpPr>
              <p:spPr>
                <a:xfrm rot="5400000">
                  <a:off x="1018678" y="5504243"/>
                  <a:ext cx="360692" cy="658142"/>
                </a:xfrm>
                <a:prstGeom prst="upArrow">
                  <a:avLst>
                    <a:gd name="adj1" fmla="val 50000"/>
                    <a:gd name="adj2" fmla="val 74029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角丸四角形 52">
                  <a:extLst>
                    <a:ext uri="{FF2B5EF4-FFF2-40B4-BE49-F238E27FC236}">
                      <a16:creationId xmlns:a16="http://schemas.microsoft.com/office/drawing/2014/main" id="{78B8A896-1F52-39CF-8B0E-0FDB4DFBF76F}"/>
                    </a:ext>
                  </a:extLst>
                </p:cNvPr>
                <p:cNvSpPr/>
                <p:nvPr/>
              </p:nvSpPr>
              <p:spPr>
                <a:xfrm rot="5400000">
                  <a:off x="1290515" y="4451299"/>
                  <a:ext cx="709791" cy="788059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上矢印 53">
                  <a:extLst>
                    <a:ext uri="{FF2B5EF4-FFF2-40B4-BE49-F238E27FC236}">
                      <a16:creationId xmlns:a16="http://schemas.microsoft.com/office/drawing/2014/main" id="{73BBB2C8-5FCB-8ACB-7C4F-D987F368DE5B}"/>
                    </a:ext>
                  </a:extLst>
                </p:cNvPr>
                <p:cNvSpPr/>
                <p:nvPr/>
              </p:nvSpPr>
              <p:spPr>
                <a:xfrm>
                  <a:off x="1541942" y="488531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上矢印 54">
                  <a:extLst>
                    <a:ext uri="{FF2B5EF4-FFF2-40B4-BE49-F238E27FC236}">
                      <a16:creationId xmlns:a16="http://schemas.microsoft.com/office/drawing/2014/main" id="{F98C1692-F501-0E3E-C76A-6DDB7A37088E}"/>
                    </a:ext>
                  </a:extLst>
                </p:cNvPr>
                <p:cNvSpPr/>
                <p:nvPr/>
              </p:nvSpPr>
              <p:spPr>
                <a:xfrm rot="5400000">
                  <a:off x="2149655" y="550424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57F12A1-CEEA-054B-A5D8-42A9B5208151}"/>
                  </a:ext>
                </a:extLst>
              </p:cNvPr>
              <p:cNvSpPr txBox="1"/>
              <p:nvPr/>
            </p:nvSpPr>
            <p:spPr>
              <a:xfrm>
                <a:off x="2267725" y="3930126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/>
                  <a:t>複数の熱浴</a:t>
                </a:r>
              </a:p>
              <a:p>
                <a:pPr algn="ctr"/>
                <a:r>
                  <a:rPr lang="en-US" altLang="ja-JP" sz="1400" b="1" dirty="0"/>
                  <a:t>(Otto</a:t>
                </a:r>
                <a:r>
                  <a:rPr lang="ja-JP" altLang="en-US" sz="1400" b="1"/>
                  <a:t>サイクル</a:t>
                </a:r>
                <a:r>
                  <a:rPr lang="en-US" altLang="ja-JP" sz="1400" b="1" dirty="0"/>
                  <a:t>)</a:t>
                </a:r>
                <a:endParaRPr kumimoji="1" lang="en-US" altLang="ja-JP" sz="1400" b="1" dirty="0"/>
              </a:p>
            </p:txBody>
          </p:sp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710D8E57-6A5F-47BD-7092-C6EDF78DD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8083" y="4884238"/>
                <a:ext cx="546100" cy="254000"/>
              </a:xfrm>
              <a:prstGeom prst="rect">
                <a:avLst/>
              </a:prstGeom>
            </p:spPr>
          </p:pic>
        </p:grp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33E61494-8AD9-6579-1EC0-CE4F4E72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3630" y="4893146"/>
              <a:ext cx="215900" cy="215900"/>
            </a:xfrm>
            <a:prstGeom prst="rect">
              <a:avLst/>
            </a:prstGeom>
          </p:spPr>
        </p:pic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A5B5412-C9A6-5C9F-C9C5-7ABCEB44DDEA}"/>
              </a:ext>
            </a:extLst>
          </p:cNvPr>
          <p:cNvGrpSpPr/>
          <p:nvPr/>
        </p:nvGrpSpPr>
        <p:grpSpPr>
          <a:xfrm>
            <a:off x="1190233" y="1407794"/>
            <a:ext cx="2215877" cy="1589640"/>
            <a:chOff x="1543267" y="1407794"/>
            <a:chExt cx="2215877" cy="1589640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FFE9389C-7EEC-C297-B0FF-292163E9508A}"/>
                </a:ext>
              </a:extLst>
            </p:cNvPr>
            <p:cNvGrpSpPr/>
            <p:nvPr/>
          </p:nvGrpSpPr>
          <p:grpSpPr>
            <a:xfrm>
              <a:off x="1543267" y="1407794"/>
              <a:ext cx="2215877" cy="1589640"/>
              <a:chOff x="1553150" y="1489034"/>
              <a:chExt cx="2215877" cy="1589640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4890A686-AD37-1134-CC9C-0C82B6BE485D}"/>
                  </a:ext>
                </a:extLst>
              </p:cNvPr>
              <p:cNvGrpSpPr/>
              <p:nvPr/>
            </p:nvGrpSpPr>
            <p:grpSpPr>
              <a:xfrm>
                <a:off x="1553150" y="1489034"/>
                <a:ext cx="1132172" cy="1589640"/>
                <a:chOff x="1483956" y="1981600"/>
                <a:chExt cx="1317781" cy="1850248"/>
              </a:xfrm>
            </p:grpSpPr>
            <p:sp>
              <p:nvSpPr>
                <p:cNvPr id="62" name="角丸四角形 61">
                  <a:extLst>
                    <a:ext uri="{FF2B5EF4-FFF2-40B4-BE49-F238E27FC236}">
                      <a16:creationId xmlns:a16="http://schemas.microsoft.com/office/drawing/2014/main" id="{1E87585B-AB41-A749-42A1-3650A299AD60}"/>
                    </a:ext>
                  </a:extLst>
                </p:cNvPr>
                <p:cNvSpPr/>
                <p:nvPr/>
              </p:nvSpPr>
              <p:spPr>
                <a:xfrm rot="16200000">
                  <a:off x="1641709" y="1942466"/>
                  <a:ext cx="709791" cy="788059"/>
                </a:xfrm>
                <a:prstGeom prst="roundRect">
                  <a:avLst/>
                </a:prstGeom>
                <a:solidFill>
                  <a:srgbClr val="FF2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楕円 64 3 3">
                  <a:extLst>
                    <a:ext uri="{FF2B5EF4-FFF2-40B4-BE49-F238E27FC236}">
                      <a16:creationId xmlns:a16="http://schemas.microsoft.com/office/drawing/2014/main" id="{9099CB5A-0163-4930-730D-5D61C4374797}"/>
                    </a:ext>
                  </a:extLst>
                </p:cNvPr>
                <p:cNvSpPr/>
                <p:nvPr/>
              </p:nvSpPr>
              <p:spPr>
                <a:xfrm>
                  <a:off x="1483956" y="2806549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4" name="上矢印 63">
                  <a:extLst>
                    <a:ext uri="{FF2B5EF4-FFF2-40B4-BE49-F238E27FC236}">
                      <a16:creationId xmlns:a16="http://schemas.microsoft.com/office/drawing/2014/main" id="{97E9A176-2B36-096A-CEF3-B3F1ED8AFB62}"/>
                    </a:ext>
                  </a:extLst>
                </p:cNvPr>
                <p:cNvSpPr/>
                <p:nvPr/>
              </p:nvSpPr>
              <p:spPr>
                <a:xfrm>
                  <a:off x="1895025" y="2376478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上矢印 64">
                  <a:extLst>
                    <a:ext uri="{FF2B5EF4-FFF2-40B4-BE49-F238E27FC236}">
                      <a16:creationId xmlns:a16="http://schemas.microsoft.com/office/drawing/2014/main" id="{04790804-AF34-41DE-4701-DA53B34F559B}"/>
                    </a:ext>
                  </a:extLst>
                </p:cNvPr>
                <p:cNvSpPr/>
                <p:nvPr/>
              </p:nvSpPr>
              <p:spPr>
                <a:xfrm rot="16200000">
                  <a:off x="2366966" y="2995408"/>
                  <a:ext cx="211402" cy="658141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18757299-FB49-29BF-C896-1391448409DF}"/>
                  </a:ext>
                </a:extLst>
              </p:cNvPr>
              <p:cNvSpPr txBox="1"/>
              <p:nvPr/>
            </p:nvSpPr>
            <p:spPr>
              <a:xfrm>
                <a:off x="2267725" y="1532028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/>
                  <a:t>単一の熱浴</a:t>
                </a:r>
                <a:endParaRPr kumimoji="1" lang="en-US" altLang="ja-JP" sz="1400" b="1" dirty="0"/>
              </a:p>
              <a:p>
                <a:pPr algn="ctr"/>
                <a:endParaRPr kumimoji="1" lang="en-US" altLang="ja-JP" sz="1400" b="1" dirty="0"/>
              </a:p>
            </p:txBody>
          </p:sp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3F408239-BFAA-B662-ED94-9F28C5D12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646" y="2520776"/>
                <a:ext cx="431800" cy="254000"/>
              </a:xfrm>
              <a:prstGeom prst="rect">
                <a:avLst/>
              </a:prstGeom>
            </p:spPr>
          </p:pic>
        </p:grp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05ED1641-130B-1006-0A04-A867C4EB3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3630" y="2194686"/>
              <a:ext cx="215900" cy="215900"/>
            </a:xfrm>
            <a:prstGeom prst="rect">
              <a:avLst/>
            </a:pr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9D62B92-772E-4B5D-122C-46669138DDE1}"/>
              </a:ext>
            </a:extLst>
          </p:cNvPr>
          <p:cNvGrpSpPr/>
          <p:nvPr/>
        </p:nvGrpSpPr>
        <p:grpSpPr>
          <a:xfrm>
            <a:off x="4320712" y="997052"/>
            <a:ext cx="3339441" cy="2435318"/>
            <a:chOff x="4799958" y="997052"/>
            <a:chExt cx="3339441" cy="2435318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4057FBA8-970C-942D-2FE6-AB1B10CEFDB5}"/>
                </a:ext>
              </a:extLst>
            </p:cNvPr>
            <p:cNvGrpSpPr/>
            <p:nvPr/>
          </p:nvGrpSpPr>
          <p:grpSpPr>
            <a:xfrm>
              <a:off x="4799958" y="1115818"/>
              <a:ext cx="3339441" cy="2316552"/>
              <a:chOff x="4161594" y="1322893"/>
              <a:chExt cx="3339441" cy="2316552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0C85CB3D-35D6-F8F7-A7E1-40CBB542C849}"/>
                  </a:ext>
                </a:extLst>
              </p:cNvPr>
              <p:cNvSpPr txBox="1"/>
              <p:nvPr/>
            </p:nvSpPr>
            <p:spPr>
              <a:xfrm>
                <a:off x="4161594" y="2018190"/>
                <a:ext cx="1361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chemeClr val="accent2"/>
                    </a:solidFill>
                  </a:rPr>
                  <a:t>測定の反跳</a:t>
                </a:r>
                <a:endParaRPr kumimoji="1" lang="en-US" altLang="ja-JP" sz="1400" b="1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7FA0C407-512E-87CF-566F-CBFE450B2DCD}"/>
                  </a:ext>
                </a:extLst>
              </p:cNvPr>
              <p:cNvGrpSpPr/>
              <p:nvPr/>
            </p:nvGrpSpPr>
            <p:grpSpPr>
              <a:xfrm>
                <a:off x="5123620" y="1354487"/>
                <a:ext cx="1349446" cy="1849188"/>
                <a:chOff x="4902379" y="1679673"/>
                <a:chExt cx="1570678" cy="2152349"/>
              </a:xfrm>
            </p:grpSpPr>
            <p:sp>
              <p:nvSpPr>
                <p:cNvPr id="77" name="楕円 64 3 4">
                  <a:extLst>
                    <a:ext uri="{FF2B5EF4-FFF2-40B4-BE49-F238E27FC236}">
                      <a16:creationId xmlns:a16="http://schemas.microsoft.com/office/drawing/2014/main" id="{1BF57003-CA72-7991-9EB1-200F0D5D912E}"/>
                    </a:ext>
                  </a:extLst>
                </p:cNvPr>
                <p:cNvSpPr/>
                <p:nvPr/>
              </p:nvSpPr>
              <p:spPr>
                <a:xfrm>
                  <a:off x="5019503" y="2806723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8" name="上矢印 77">
                  <a:extLst>
                    <a:ext uri="{FF2B5EF4-FFF2-40B4-BE49-F238E27FC236}">
                      <a16:creationId xmlns:a16="http://schemas.microsoft.com/office/drawing/2014/main" id="{C1773E20-2CF0-63BC-FB49-43AAB2873263}"/>
                    </a:ext>
                  </a:extLst>
                </p:cNvPr>
                <p:cNvSpPr/>
                <p:nvPr/>
              </p:nvSpPr>
              <p:spPr>
                <a:xfrm rot="10800000">
                  <a:off x="5420687" y="2558107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CE5CBCC2-7CE9-45C6-0965-B13C07538500}"/>
                    </a:ext>
                  </a:extLst>
                </p:cNvPr>
                <p:cNvGrpSpPr/>
                <p:nvPr/>
              </p:nvGrpSpPr>
              <p:grpSpPr>
                <a:xfrm>
                  <a:off x="4902379" y="1679673"/>
                  <a:ext cx="1248019" cy="1248021"/>
                  <a:chOff x="1708285" y="2283652"/>
                  <a:chExt cx="1202664" cy="1202666"/>
                </a:xfrm>
              </p:grpSpPr>
              <p:sp>
                <p:nvSpPr>
                  <p:cNvPr id="81" name="円弧 80">
                    <a:extLst>
                      <a:ext uri="{FF2B5EF4-FFF2-40B4-BE49-F238E27FC236}">
                        <a16:creationId xmlns:a16="http://schemas.microsoft.com/office/drawing/2014/main" id="{496D4CDC-1457-71FA-6182-F001F01CD91A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2008482" y="2592284"/>
                    <a:ext cx="622663" cy="622662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円弧 81">
                    <a:extLst>
                      <a:ext uri="{FF2B5EF4-FFF2-40B4-BE49-F238E27FC236}">
                        <a16:creationId xmlns:a16="http://schemas.microsoft.com/office/drawing/2014/main" id="{1B966C09-9D62-1FE2-26D4-9C179F4F81A6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708284" y="2283653"/>
                    <a:ext cx="1202666" cy="1202664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3" name="円弧 82">
                    <a:extLst>
                      <a:ext uri="{FF2B5EF4-FFF2-40B4-BE49-F238E27FC236}">
                        <a16:creationId xmlns:a16="http://schemas.microsoft.com/office/drawing/2014/main" id="{E21742A2-736D-8256-70EC-4CC187484006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884863" y="2477492"/>
                    <a:ext cx="868559" cy="868558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4" name="グループ化 83">
                    <a:extLst>
                      <a:ext uri="{FF2B5EF4-FFF2-40B4-BE49-F238E27FC236}">
                        <a16:creationId xmlns:a16="http://schemas.microsoft.com/office/drawing/2014/main" id="{917494C1-97CC-ADF9-F352-C3B86AB65247}"/>
                      </a:ext>
                    </a:extLst>
                  </p:cNvPr>
                  <p:cNvGrpSpPr/>
                  <p:nvPr/>
                </p:nvGrpSpPr>
                <p:grpSpPr>
                  <a:xfrm>
                    <a:off x="2096168" y="2403292"/>
                    <a:ext cx="450100" cy="844156"/>
                    <a:chOff x="2023083" y="1486228"/>
                    <a:chExt cx="328618" cy="616318"/>
                  </a:xfrm>
                </p:grpSpPr>
                <p:sp>
                  <p:nvSpPr>
                    <p:cNvPr id="85" name="フリーフォーム 22 2">
                      <a:extLst>
                        <a:ext uri="{FF2B5EF4-FFF2-40B4-BE49-F238E27FC236}">
                          <a16:creationId xmlns:a16="http://schemas.microsoft.com/office/drawing/2014/main" id="{8B30D9A2-01BA-95B5-AA13-6A08357920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928" y="1486228"/>
                      <a:ext cx="68487" cy="290237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" name="部分円 166 2">
                      <a:extLst>
                        <a:ext uri="{FF2B5EF4-FFF2-40B4-BE49-F238E27FC236}">
                          <a16:creationId xmlns:a16="http://schemas.microsoft.com/office/drawing/2014/main" id="{0AED3D78-FDE1-16F4-C2AC-A9FC9C98409B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023083" y="1773928"/>
                      <a:ext cx="328618" cy="328618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0" name="上矢印 79">
                  <a:extLst>
                    <a:ext uri="{FF2B5EF4-FFF2-40B4-BE49-F238E27FC236}">
                      <a16:creationId xmlns:a16="http://schemas.microsoft.com/office/drawing/2014/main" id="{F3538A06-02BA-EABC-8751-BD12B8641817}"/>
                    </a:ext>
                  </a:extLst>
                </p:cNvPr>
                <p:cNvSpPr/>
                <p:nvPr/>
              </p:nvSpPr>
              <p:spPr>
                <a:xfrm rot="5400000">
                  <a:off x="6038285" y="2995582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ADF8F1BF-80FE-4DEC-62B9-1A9D42A32F46}"/>
                  </a:ext>
                </a:extLst>
              </p:cNvPr>
              <p:cNvSpPr txBox="1"/>
              <p:nvPr/>
            </p:nvSpPr>
            <p:spPr>
              <a:xfrm>
                <a:off x="5999733" y="1743130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フィード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バック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BF7AE565-1D8D-0B0D-01E2-F471BCC91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180" y="2640770"/>
                <a:ext cx="546100" cy="254000"/>
              </a:xfrm>
              <a:prstGeom prst="rect">
                <a:avLst/>
              </a:prstGeom>
            </p:spPr>
          </p:pic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E16AFD-8B18-E97A-610C-41147FB6A2B8}"/>
                  </a:ext>
                </a:extLst>
              </p:cNvPr>
              <p:cNvSpPr txBox="1"/>
              <p:nvPr/>
            </p:nvSpPr>
            <p:spPr>
              <a:xfrm>
                <a:off x="4173372" y="3377835"/>
                <a:ext cx="31999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C. </a:t>
                </a:r>
                <a:r>
                  <a:rPr kumimoji="1" lang="en-US" altLang="ja-JP" sz="1100" dirty="0" err="1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Elouard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r>
                  <a:rPr kumimoji="1" lang="en-US" altLang="ja-JP" sz="1100" i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 al.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PRL </a:t>
                </a:r>
                <a:r>
                  <a:rPr kumimoji="1" lang="en-US" altLang="ja-JP" sz="1100" b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118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260603 (2017);</a:t>
                </a:r>
                <a:r>
                  <a:rPr lang="ja-JP" altLang="en-US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r>
                  <a:rPr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etc.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endParaRPr kumimoji="1" lang="ja-JP" altLang="en-US" sz="11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E747B11A-93D0-5C78-A527-5F0084C80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932" y="1322893"/>
                <a:ext cx="463539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4F9C561D-C73E-243A-1FEF-0E281AF3E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3910" y="1322893"/>
                <a:ext cx="0" cy="99989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563857BD-FDD8-B3FE-C12E-5A49941AC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4474" y="2186170"/>
              <a:ext cx="254000" cy="254000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A8EB7B9B-6630-82C3-A040-27791B2FA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5601" y="997052"/>
              <a:ext cx="101600" cy="203200"/>
            </a:xfrm>
            <a:prstGeom prst="rect">
              <a:avLst/>
            </a:prstGeom>
          </p:spPr>
        </p:pic>
      </p:grpSp>
      <p:pic>
        <p:nvPicPr>
          <p:cNvPr id="92" name="図 91">
            <a:extLst>
              <a:ext uri="{FF2B5EF4-FFF2-40B4-BE49-F238E27FC236}">
                <a16:creationId xmlns:a16="http://schemas.microsoft.com/office/drawing/2014/main" id="{2A05BA0A-D282-DC45-88FD-BC9BF41C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60" y="5905550"/>
            <a:ext cx="2108200" cy="26670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07623606-A18D-CFB1-C3BA-BBAFE995B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789" y="3170572"/>
            <a:ext cx="838200" cy="2667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80D3A7-D895-C80D-548D-DD650BCDD4C5}"/>
              </a:ext>
            </a:extLst>
          </p:cNvPr>
          <p:cNvSpPr txBox="1"/>
          <p:nvPr/>
        </p:nvSpPr>
        <p:spPr>
          <a:xfrm>
            <a:off x="7726261" y="626591"/>
            <a:ext cx="445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(Quantum measurement-powered engine)</a:t>
            </a:r>
            <a:endParaRPr kumimoji="1" lang="ja-JP" altLang="en-US" sz="1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AD7198-9AA6-E7DE-D556-E1F9FB6F72EF}"/>
              </a:ext>
            </a:extLst>
          </p:cNvPr>
          <p:cNvSpPr txBox="1"/>
          <p:nvPr/>
        </p:nvSpPr>
        <p:spPr>
          <a:xfrm>
            <a:off x="7833117" y="347321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熱浴もフィードバックもない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量子測定熱機関は実現するか？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6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12BD6-F4A1-6C36-3ED3-9E34ACA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量子測定の反跳だけで駆動するか？</a:t>
            </a:r>
            <a:r>
              <a:rPr lang="en-US" altLang="ja-JP" dirty="0"/>
              <a:t>  </a:t>
            </a:r>
            <a:r>
              <a:rPr lang="ja-JP" altLang="en-US">
                <a:solidFill>
                  <a:schemeClr val="bg1"/>
                </a:solidFill>
              </a:rPr>
              <a:t>⇒</a:t>
            </a:r>
            <a:r>
              <a:rPr lang="en-US" altLang="ja-JP" dirty="0">
                <a:solidFill>
                  <a:schemeClr val="bg1"/>
                </a:solidFill>
              </a:rPr>
              <a:t>  No!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F96ADBD-6999-2824-803E-39244B393A81}"/>
              </a:ext>
            </a:extLst>
          </p:cNvPr>
          <p:cNvSpPr txBox="1">
            <a:spLocks/>
          </p:cNvSpPr>
          <p:nvPr/>
        </p:nvSpPr>
        <p:spPr>
          <a:xfrm>
            <a:off x="8176184" y="45933"/>
            <a:ext cx="2916656" cy="74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solidFill>
                  <a:srgbClr val="FF0000"/>
                </a:solidFill>
              </a:rPr>
              <a:t>⇒</a:t>
            </a:r>
            <a:r>
              <a:rPr lang="en-US" altLang="ja-JP" b="1" dirty="0">
                <a:solidFill>
                  <a:srgbClr val="FF0000"/>
                </a:solidFill>
              </a:rPr>
              <a:t> No!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73" name="右矢印 72">
            <a:extLst>
              <a:ext uri="{FF2B5EF4-FFF2-40B4-BE49-F238E27FC236}">
                <a16:creationId xmlns:a16="http://schemas.microsoft.com/office/drawing/2014/main" id="{7CED54B4-47E6-0C1A-D1DB-7E75FBB849F6}"/>
              </a:ext>
            </a:extLst>
          </p:cNvPr>
          <p:cNvSpPr/>
          <p:nvPr/>
        </p:nvSpPr>
        <p:spPr>
          <a:xfrm>
            <a:off x="3474105" y="4943805"/>
            <a:ext cx="517858" cy="6816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>
            <a:extLst>
              <a:ext uri="{FF2B5EF4-FFF2-40B4-BE49-F238E27FC236}">
                <a16:creationId xmlns:a16="http://schemas.microsoft.com/office/drawing/2014/main" id="{7A229515-03F2-B822-3A8B-79E478610674}"/>
              </a:ext>
            </a:extLst>
          </p:cNvPr>
          <p:cNvSpPr/>
          <p:nvPr/>
        </p:nvSpPr>
        <p:spPr>
          <a:xfrm>
            <a:off x="3482610" y="2260165"/>
            <a:ext cx="517858" cy="6816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A7D367B0-C367-F31D-8D42-A6A2E328F298}"/>
              </a:ext>
            </a:extLst>
          </p:cNvPr>
          <p:cNvGrpSpPr/>
          <p:nvPr/>
        </p:nvGrpSpPr>
        <p:grpSpPr>
          <a:xfrm>
            <a:off x="4335602" y="4110255"/>
            <a:ext cx="3290742" cy="2067658"/>
            <a:chOff x="4814848" y="4110255"/>
            <a:chExt cx="3290742" cy="2067658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0542DC16-2294-7280-4F89-67C176942D50}"/>
                </a:ext>
              </a:extLst>
            </p:cNvPr>
            <p:cNvGrpSpPr/>
            <p:nvPr/>
          </p:nvGrpSpPr>
          <p:grpSpPr>
            <a:xfrm>
              <a:off x="4814848" y="4110255"/>
              <a:ext cx="3290742" cy="2067658"/>
              <a:chOff x="4176484" y="3972540"/>
              <a:chExt cx="3290742" cy="2067658"/>
            </a:xfrm>
          </p:grpSpPr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5CB676EE-736B-3C89-D7F8-3C24A8CC0353}"/>
                  </a:ext>
                </a:extLst>
              </p:cNvPr>
              <p:cNvGrpSpPr/>
              <p:nvPr/>
            </p:nvGrpSpPr>
            <p:grpSpPr>
              <a:xfrm>
                <a:off x="4232565" y="3972540"/>
                <a:ext cx="2238316" cy="1691328"/>
                <a:chOff x="2633134" y="4490433"/>
                <a:chExt cx="2605272" cy="1968608"/>
              </a:xfrm>
            </p:grpSpPr>
            <p:sp>
              <p:nvSpPr>
                <p:cNvPr id="83" name="楕円 64 3 1">
                  <a:extLst>
                    <a:ext uri="{FF2B5EF4-FFF2-40B4-BE49-F238E27FC236}">
                      <a16:creationId xmlns:a16="http://schemas.microsoft.com/office/drawing/2014/main" id="{231AAE91-FEDB-039C-B039-45EC99D16191}"/>
                    </a:ext>
                  </a:extLst>
                </p:cNvPr>
                <p:cNvSpPr/>
                <p:nvPr/>
              </p:nvSpPr>
              <p:spPr>
                <a:xfrm>
                  <a:off x="3784852" y="5315382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4" name="上矢印 83">
                  <a:extLst>
                    <a:ext uri="{FF2B5EF4-FFF2-40B4-BE49-F238E27FC236}">
                      <a16:creationId xmlns:a16="http://schemas.microsoft.com/office/drawing/2014/main" id="{BC1BCFBB-D308-6A5D-E2CD-FAB687F02F28}"/>
                    </a:ext>
                  </a:extLst>
                </p:cNvPr>
                <p:cNvSpPr/>
                <p:nvPr/>
              </p:nvSpPr>
              <p:spPr>
                <a:xfrm rot="5400000">
                  <a:off x="3672657" y="5504243"/>
                  <a:ext cx="360692" cy="658142"/>
                </a:xfrm>
                <a:prstGeom prst="upArrow">
                  <a:avLst>
                    <a:gd name="adj1" fmla="val 50000"/>
                    <a:gd name="adj2" fmla="val 74029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角丸四角形 84">
                  <a:extLst>
                    <a:ext uri="{FF2B5EF4-FFF2-40B4-BE49-F238E27FC236}">
                      <a16:creationId xmlns:a16="http://schemas.microsoft.com/office/drawing/2014/main" id="{49C96308-BB35-0F56-6F1E-242E1272339B}"/>
                    </a:ext>
                  </a:extLst>
                </p:cNvPr>
                <p:cNvSpPr/>
                <p:nvPr/>
              </p:nvSpPr>
              <p:spPr>
                <a:xfrm rot="5400000">
                  <a:off x="3944494" y="4451299"/>
                  <a:ext cx="709791" cy="788059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上矢印 85">
                  <a:extLst>
                    <a:ext uri="{FF2B5EF4-FFF2-40B4-BE49-F238E27FC236}">
                      <a16:creationId xmlns:a16="http://schemas.microsoft.com/office/drawing/2014/main" id="{26E0C975-2D78-FA40-6BA2-8663BAF09F10}"/>
                    </a:ext>
                  </a:extLst>
                </p:cNvPr>
                <p:cNvSpPr/>
                <p:nvPr/>
              </p:nvSpPr>
              <p:spPr>
                <a:xfrm>
                  <a:off x="4195921" y="488531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上矢印 86">
                  <a:extLst>
                    <a:ext uri="{FF2B5EF4-FFF2-40B4-BE49-F238E27FC236}">
                      <a16:creationId xmlns:a16="http://schemas.microsoft.com/office/drawing/2014/main" id="{F24481A5-A5E1-378C-7DE7-F3DD503F779D}"/>
                    </a:ext>
                  </a:extLst>
                </p:cNvPr>
                <p:cNvSpPr/>
                <p:nvPr/>
              </p:nvSpPr>
              <p:spPr>
                <a:xfrm rot="5400000">
                  <a:off x="4803634" y="550424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8" name="グループ化 87">
                  <a:extLst>
                    <a:ext uri="{FF2B5EF4-FFF2-40B4-BE49-F238E27FC236}">
                      <a16:creationId xmlns:a16="http://schemas.microsoft.com/office/drawing/2014/main" id="{5D49D8D6-9227-CD38-002F-FEBB337455DA}"/>
                    </a:ext>
                  </a:extLst>
                </p:cNvPr>
                <p:cNvGrpSpPr/>
                <p:nvPr/>
              </p:nvGrpSpPr>
              <p:grpSpPr>
                <a:xfrm rot="16200000">
                  <a:off x="2633135" y="5211021"/>
                  <a:ext cx="1248019" cy="1248021"/>
                  <a:chOff x="1708285" y="2283652"/>
                  <a:chExt cx="1202664" cy="1202666"/>
                </a:xfrm>
              </p:grpSpPr>
              <p:sp>
                <p:nvSpPr>
                  <p:cNvPr id="89" name="円弧 88">
                    <a:extLst>
                      <a:ext uri="{FF2B5EF4-FFF2-40B4-BE49-F238E27FC236}">
                        <a16:creationId xmlns:a16="http://schemas.microsoft.com/office/drawing/2014/main" id="{67A64B04-9783-900E-47F1-F439C2493046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2008482" y="2592284"/>
                    <a:ext cx="622663" cy="622662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" name="円弧 89">
                    <a:extLst>
                      <a:ext uri="{FF2B5EF4-FFF2-40B4-BE49-F238E27FC236}">
                        <a16:creationId xmlns:a16="http://schemas.microsoft.com/office/drawing/2014/main" id="{C9CECA83-E292-97AC-ED41-4C14D609F2CF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708284" y="2283653"/>
                    <a:ext cx="1202666" cy="1202664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1" name="円弧 90">
                    <a:extLst>
                      <a:ext uri="{FF2B5EF4-FFF2-40B4-BE49-F238E27FC236}">
                        <a16:creationId xmlns:a16="http://schemas.microsoft.com/office/drawing/2014/main" id="{E39D14E9-AEC0-35E0-CF74-3E6B802C5FE9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884863" y="2477492"/>
                    <a:ext cx="868559" cy="868558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2" name="グループ化 91">
                    <a:extLst>
                      <a:ext uri="{FF2B5EF4-FFF2-40B4-BE49-F238E27FC236}">
                        <a16:creationId xmlns:a16="http://schemas.microsoft.com/office/drawing/2014/main" id="{5C94607D-2131-9C35-D742-9BDDDE6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168" y="2403292"/>
                    <a:ext cx="450100" cy="844156"/>
                    <a:chOff x="2023083" y="1486228"/>
                    <a:chExt cx="328618" cy="616318"/>
                  </a:xfrm>
                </p:grpSpPr>
                <p:sp>
                  <p:nvSpPr>
                    <p:cNvPr id="93" name="フリーフォーム 22 1">
                      <a:extLst>
                        <a:ext uri="{FF2B5EF4-FFF2-40B4-BE49-F238E27FC236}">
                          <a16:creationId xmlns:a16="http://schemas.microsoft.com/office/drawing/2014/main" id="{B3232FE8-C678-EB37-071F-BC7283EC8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928" y="1486228"/>
                      <a:ext cx="68487" cy="290237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4" name="部分円 166 1">
                      <a:extLst>
                        <a:ext uri="{FF2B5EF4-FFF2-40B4-BE49-F238E27FC236}">
                          <a16:creationId xmlns:a16="http://schemas.microsoft.com/office/drawing/2014/main" id="{40369B65-1F22-94D6-8255-3CD3BBD4D0F6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023083" y="1773928"/>
                      <a:ext cx="328618" cy="328618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4431531-6B56-422E-3DC3-2B649EA71006}"/>
                  </a:ext>
                </a:extLst>
              </p:cNvPr>
              <p:cNvSpPr txBox="1"/>
              <p:nvPr/>
            </p:nvSpPr>
            <p:spPr>
              <a:xfrm>
                <a:off x="4176484" y="4459625"/>
                <a:ext cx="1321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chemeClr val="accent2"/>
                    </a:solidFill>
                  </a:rPr>
                  <a:t>測定の反跳</a:t>
                </a:r>
                <a:endParaRPr kumimoji="1" lang="en-US" altLang="ja-JP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756C1653-40CA-B3C0-8CB1-6F41C8E11C66}"/>
                  </a:ext>
                </a:extLst>
              </p:cNvPr>
              <p:cNvSpPr txBox="1"/>
              <p:nvPr/>
            </p:nvSpPr>
            <p:spPr>
              <a:xfrm>
                <a:off x="5965924" y="4148885"/>
                <a:ext cx="1501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単一の熱浴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1" name="図 80">
                <a:extLst>
                  <a:ext uri="{FF2B5EF4-FFF2-40B4-BE49-F238E27FC236}">
                    <a16:creationId xmlns:a16="http://schemas.microsoft.com/office/drawing/2014/main" id="{88A5EE82-5089-032E-9CD5-5B73B4E07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180" y="5010073"/>
                <a:ext cx="546100" cy="254000"/>
              </a:xfrm>
              <a:prstGeom prst="rect">
                <a:avLst/>
              </a:prstGeom>
            </p:spPr>
          </p:pic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5A7E4094-37A8-2DC8-D9BA-89F424ABDA93}"/>
                  </a:ext>
                </a:extLst>
              </p:cNvPr>
              <p:cNvSpPr txBox="1"/>
              <p:nvPr/>
            </p:nvSpPr>
            <p:spPr>
              <a:xfrm>
                <a:off x="4405639" y="5778588"/>
                <a:ext cx="27061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Y. Li </a:t>
                </a:r>
                <a:r>
                  <a:rPr kumimoji="1" lang="en-US" altLang="ja-JP" sz="1100" i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 al.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PRE </a:t>
                </a:r>
                <a:r>
                  <a:rPr kumimoji="1" lang="en-US" altLang="ja-JP" sz="1100" b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96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022108 (2017); etc</a:t>
                </a:r>
                <a:r>
                  <a:rPr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.</a:t>
                </a:r>
                <a:endParaRPr kumimoji="1" lang="ja-JP" altLang="en-US" sz="11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p:grp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703F01D3-4DB4-6316-8C3D-620384D85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9642" y="4893146"/>
              <a:ext cx="215900" cy="215900"/>
            </a:xfrm>
            <a:prstGeom prst="rect">
              <a:avLst/>
            </a:prstGeom>
          </p:spPr>
        </p:pic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B5C1A1D3-E900-B3CB-7EB0-8544F8C6D6C2}"/>
              </a:ext>
            </a:extLst>
          </p:cNvPr>
          <p:cNvGrpSpPr/>
          <p:nvPr/>
        </p:nvGrpSpPr>
        <p:grpSpPr>
          <a:xfrm>
            <a:off x="465936" y="4110255"/>
            <a:ext cx="2940174" cy="1589638"/>
            <a:chOff x="818970" y="4110255"/>
            <a:chExt cx="2940174" cy="1589638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8709BF6B-53B4-3836-6B63-0AC33DFD4A42}"/>
                </a:ext>
              </a:extLst>
            </p:cNvPr>
            <p:cNvGrpSpPr/>
            <p:nvPr/>
          </p:nvGrpSpPr>
          <p:grpSpPr>
            <a:xfrm>
              <a:off x="818970" y="4110255"/>
              <a:ext cx="2940174" cy="1589638"/>
              <a:chOff x="828853" y="3846705"/>
              <a:chExt cx="2940174" cy="1589638"/>
            </a:xfrm>
          </p:grpSpPr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76D22562-8227-4761-C7AE-D0FC377A693B}"/>
                  </a:ext>
                </a:extLst>
              </p:cNvPr>
              <p:cNvGrpSpPr/>
              <p:nvPr/>
            </p:nvGrpSpPr>
            <p:grpSpPr>
              <a:xfrm>
                <a:off x="828853" y="3846705"/>
                <a:ext cx="1955366" cy="1589638"/>
                <a:chOff x="308492" y="4490433"/>
                <a:chExt cx="2275935" cy="1850248"/>
              </a:xfrm>
            </p:grpSpPr>
            <p:sp>
              <p:nvSpPr>
                <p:cNvPr id="101" name="角丸四角形 100">
                  <a:extLst>
                    <a:ext uri="{FF2B5EF4-FFF2-40B4-BE49-F238E27FC236}">
                      <a16:creationId xmlns:a16="http://schemas.microsoft.com/office/drawing/2014/main" id="{A8C9C87C-20EC-3BDB-8AFF-84D584EB3473}"/>
                    </a:ext>
                  </a:extLst>
                </p:cNvPr>
                <p:cNvSpPr/>
                <p:nvPr/>
              </p:nvSpPr>
              <p:spPr>
                <a:xfrm rot="10800000">
                  <a:off x="308492" y="5443204"/>
                  <a:ext cx="709791" cy="788059"/>
                </a:xfrm>
                <a:prstGeom prst="roundRect">
                  <a:avLst/>
                </a:prstGeom>
                <a:solidFill>
                  <a:srgbClr val="FF2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64 3 2">
                  <a:extLst>
                    <a:ext uri="{FF2B5EF4-FFF2-40B4-BE49-F238E27FC236}">
                      <a16:creationId xmlns:a16="http://schemas.microsoft.com/office/drawing/2014/main" id="{BF00C969-4152-3AE7-29E6-BAA99E711C7C}"/>
                    </a:ext>
                  </a:extLst>
                </p:cNvPr>
                <p:cNvSpPr/>
                <p:nvPr/>
              </p:nvSpPr>
              <p:spPr>
                <a:xfrm>
                  <a:off x="1130873" y="5315382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3" name="上矢印 102">
                  <a:extLst>
                    <a:ext uri="{FF2B5EF4-FFF2-40B4-BE49-F238E27FC236}">
                      <a16:creationId xmlns:a16="http://schemas.microsoft.com/office/drawing/2014/main" id="{926BD74E-B8A2-6A47-2681-DF02FD36210F}"/>
                    </a:ext>
                  </a:extLst>
                </p:cNvPr>
                <p:cNvSpPr/>
                <p:nvPr/>
              </p:nvSpPr>
              <p:spPr>
                <a:xfrm rot="5400000">
                  <a:off x="1018678" y="5504243"/>
                  <a:ext cx="360692" cy="658142"/>
                </a:xfrm>
                <a:prstGeom prst="upArrow">
                  <a:avLst>
                    <a:gd name="adj1" fmla="val 50000"/>
                    <a:gd name="adj2" fmla="val 74029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角丸四角形 103">
                  <a:extLst>
                    <a:ext uri="{FF2B5EF4-FFF2-40B4-BE49-F238E27FC236}">
                      <a16:creationId xmlns:a16="http://schemas.microsoft.com/office/drawing/2014/main" id="{D472991F-CE44-495A-48B0-FC210EBD078B}"/>
                    </a:ext>
                  </a:extLst>
                </p:cNvPr>
                <p:cNvSpPr/>
                <p:nvPr/>
              </p:nvSpPr>
              <p:spPr>
                <a:xfrm rot="5400000">
                  <a:off x="1290515" y="4451299"/>
                  <a:ext cx="709791" cy="788059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上矢印 104">
                  <a:extLst>
                    <a:ext uri="{FF2B5EF4-FFF2-40B4-BE49-F238E27FC236}">
                      <a16:creationId xmlns:a16="http://schemas.microsoft.com/office/drawing/2014/main" id="{85367C33-8763-87C9-5DFA-316B9239FA8A}"/>
                    </a:ext>
                  </a:extLst>
                </p:cNvPr>
                <p:cNvSpPr/>
                <p:nvPr/>
              </p:nvSpPr>
              <p:spPr>
                <a:xfrm>
                  <a:off x="1541942" y="488531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上矢印 105">
                  <a:extLst>
                    <a:ext uri="{FF2B5EF4-FFF2-40B4-BE49-F238E27FC236}">
                      <a16:creationId xmlns:a16="http://schemas.microsoft.com/office/drawing/2014/main" id="{FFB2B1AC-DDB6-1DF5-0642-6164CF975BB8}"/>
                    </a:ext>
                  </a:extLst>
                </p:cNvPr>
                <p:cNvSpPr/>
                <p:nvPr/>
              </p:nvSpPr>
              <p:spPr>
                <a:xfrm rot="5400000">
                  <a:off x="2149655" y="5504241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9E1AE2BB-D158-C05E-31EA-50F171D10F7A}"/>
                  </a:ext>
                </a:extLst>
              </p:cNvPr>
              <p:cNvSpPr txBox="1"/>
              <p:nvPr/>
            </p:nvSpPr>
            <p:spPr>
              <a:xfrm>
                <a:off x="2267725" y="3930126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/>
                  <a:t>複数の熱浴</a:t>
                </a:r>
              </a:p>
              <a:p>
                <a:pPr algn="ctr"/>
                <a:r>
                  <a:rPr lang="en-US" altLang="ja-JP" sz="1400" b="1" dirty="0"/>
                  <a:t>(Otto</a:t>
                </a:r>
                <a:r>
                  <a:rPr lang="ja-JP" altLang="en-US" sz="1400" b="1"/>
                  <a:t>サイクル</a:t>
                </a:r>
                <a:r>
                  <a:rPr lang="en-US" altLang="ja-JP" sz="1400" b="1" dirty="0"/>
                  <a:t>)</a:t>
                </a:r>
                <a:endParaRPr kumimoji="1" lang="en-US" altLang="ja-JP" sz="1400" b="1" dirty="0"/>
              </a:p>
            </p:txBody>
          </p:sp>
          <p:pic>
            <p:nvPicPr>
              <p:cNvPr id="100" name="図 99">
                <a:extLst>
                  <a:ext uri="{FF2B5EF4-FFF2-40B4-BE49-F238E27FC236}">
                    <a16:creationId xmlns:a16="http://schemas.microsoft.com/office/drawing/2014/main" id="{837D37CA-ECFD-724D-0F5C-661C7D2BD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8083" y="4884238"/>
                <a:ext cx="546100" cy="254000"/>
              </a:xfrm>
              <a:prstGeom prst="rect">
                <a:avLst/>
              </a:prstGeom>
            </p:spPr>
          </p:pic>
        </p:grpSp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8193522B-5604-11FA-F3EB-88105F9A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3630" y="4893146"/>
              <a:ext cx="215900" cy="215900"/>
            </a:xfrm>
            <a:prstGeom prst="rect">
              <a:avLst/>
            </a:prstGeom>
          </p:spPr>
        </p:pic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EECD5FE6-4D0A-42C0-3A83-7331D00C9B79}"/>
              </a:ext>
            </a:extLst>
          </p:cNvPr>
          <p:cNvGrpSpPr/>
          <p:nvPr/>
        </p:nvGrpSpPr>
        <p:grpSpPr>
          <a:xfrm>
            <a:off x="1190233" y="1407794"/>
            <a:ext cx="2215877" cy="1589640"/>
            <a:chOff x="1543267" y="1407794"/>
            <a:chExt cx="2215877" cy="1589640"/>
          </a:xfrm>
        </p:grpSpPr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CF01BC99-17C8-D072-6A01-2F0E096CDC55}"/>
                </a:ext>
              </a:extLst>
            </p:cNvPr>
            <p:cNvGrpSpPr/>
            <p:nvPr/>
          </p:nvGrpSpPr>
          <p:grpSpPr>
            <a:xfrm>
              <a:off x="1543267" y="1407794"/>
              <a:ext cx="2215877" cy="1589640"/>
              <a:chOff x="1553150" y="1489034"/>
              <a:chExt cx="2215877" cy="1589640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9EE2371B-CAC9-052D-9F99-47254DA80D45}"/>
                  </a:ext>
                </a:extLst>
              </p:cNvPr>
              <p:cNvGrpSpPr/>
              <p:nvPr/>
            </p:nvGrpSpPr>
            <p:grpSpPr>
              <a:xfrm>
                <a:off x="1553150" y="1489034"/>
                <a:ext cx="1132172" cy="1589640"/>
                <a:chOff x="1483956" y="1981600"/>
                <a:chExt cx="1317781" cy="1850248"/>
              </a:xfrm>
            </p:grpSpPr>
            <p:sp>
              <p:nvSpPr>
                <p:cNvPr id="113" name="角丸四角形 112">
                  <a:extLst>
                    <a:ext uri="{FF2B5EF4-FFF2-40B4-BE49-F238E27FC236}">
                      <a16:creationId xmlns:a16="http://schemas.microsoft.com/office/drawing/2014/main" id="{8634B0DB-1957-2523-4181-18D26FCBC323}"/>
                    </a:ext>
                  </a:extLst>
                </p:cNvPr>
                <p:cNvSpPr/>
                <p:nvPr/>
              </p:nvSpPr>
              <p:spPr>
                <a:xfrm rot="16200000">
                  <a:off x="1641709" y="1942466"/>
                  <a:ext cx="709791" cy="788059"/>
                </a:xfrm>
                <a:prstGeom prst="roundRect">
                  <a:avLst/>
                </a:prstGeom>
                <a:solidFill>
                  <a:srgbClr val="FF2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64 3 3">
                  <a:extLst>
                    <a:ext uri="{FF2B5EF4-FFF2-40B4-BE49-F238E27FC236}">
                      <a16:creationId xmlns:a16="http://schemas.microsoft.com/office/drawing/2014/main" id="{56C992A8-F10A-B92E-F14A-F15B3C778779}"/>
                    </a:ext>
                  </a:extLst>
                </p:cNvPr>
                <p:cNvSpPr/>
                <p:nvPr/>
              </p:nvSpPr>
              <p:spPr>
                <a:xfrm>
                  <a:off x="1483956" y="2806549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上矢印 114">
                  <a:extLst>
                    <a:ext uri="{FF2B5EF4-FFF2-40B4-BE49-F238E27FC236}">
                      <a16:creationId xmlns:a16="http://schemas.microsoft.com/office/drawing/2014/main" id="{0D5370E9-389D-F295-5C6A-8CCD76869C0E}"/>
                    </a:ext>
                  </a:extLst>
                </p:cNvPr>
                <p:cNvSpPr/>
                <p:nvPr/>
              </p:nvSpPr>
              <p:spPr>
                <a:xfrm>
                  <a:off x="1895025" y="2376478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上矢印 115">
                  <a:extLst>
                    <a:ext uri="{FF2B5EF4-FFF2-40B4-BE49-F238E27FC236}">
                      <a16:creationId xmlns:a16="http://schemas.microsoft.com/office/drawing/2014/main" id="{2CEDA589-E0EA-B758-5370-92BEC29C2025}"/>
                    </a:ext>
                  </a:extLst>
                </p:cNvPr>
                <p:cNvSpPr/>
                <p:nvPr/>
              </p:nvSpPr>
              <p:spPr>
                <a:xfrm rot="16200000">
                  <a:off x="2366966" y="2995408"/>
                  <a:ext cx="211402" cy="658141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AF837966-B48B-2DE5-04A2-233B6E28F75D}"/>
                  </a:ext>
                </a:extLst>
              </p:cNvPr>
              <p:cNvSpPr txBox="1"/>
              <p:nvPr/>
            </p:nvSpPr>
            <p:spPr>
              <a:xfrm>
                <a:off x="2267725" y="1532028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/>
                  <a:t>単一の熱浴</a:t>
                </a:r>
                <a:endParaRPr kumimoji="1" lang="en-US" altLang="ja-JP" sz="1400" b="1" dirty="0"/>
              </a:p>
              <a:p>
                <a:pPr algn="ctr"/>
                <a:endParaRPr kumimoji="1" lang="en-US" altLang="ja-JP" sz="1400" b="1" dirty="0"/>
              </a:p>
            </p:txBody>
          </p:sp>
          <p:pic>
            <p:nvPicPr>
              <p:cNvPr id="112" name="図 111">
                <a:extLst>
                  <a:ext uri="{FF2B5EF4-FFF2-40B4-BE49-F238E27FC236}">
                    <a16:creationId xmlns:a16="http://schemas.microsoft.com/office/drawing/2014/main" id="{390025EA-F77A-7F96-D3F7-B6CD5828E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646" y="2520776"/>
                <a:ext cx="431800" cy="254000"/>
              </a:xfrm>
              <a:prstGeom prst="rect">
                <a:avLst/>
              </a:prstGeom>
            </p:spPr>
          </p:pic>
        </p:grp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816B68BF-2DAA-2F01-59DC-F9FD1C76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3630" y="2194686"/>
              <a:ext cx="215900" cy="215900"/>
            </a:xfrm>
            <a:prstGeom prst="rect">
              <a:avLst/>
            </a:prstGeom>
          </p:spPr>
        </p:pic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B930C557-3C5D-7A17-F7AE-5100A07CB244}"/>
              </a:ext>
            </a:extLst>
          </p:cNvPr>
          <p:cNvGrpSpPr/>
          <p:nvPr/>
        </p:nvGrpSpPr>
        <p:grpSpPr>
          <a:xfrm>
            <a:off x="4320712" y="997052"/>
            <a:ext cx="3339441" cy="2435318"/>
            <a:chOff x="4799958" y="997052"/>
            <a:chExt cx="3339441" cy="2435318"/>
          </a:xfrm>
        </p:grpSpPr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A60B19F8-466F-DB95-E243-3F7F4C69670F}"/>
                </a:ext>
              </a:extLst>
            </p:cNvPr>
            <p:cNvGrpSpPr/>
            <p:nvPr/>
          </p:nvGrpSpPr>
          <p:grpSpPr>
            <a:xfrm>
              <a:off x="4799958" y="1115818"/>
              <a:ext cx="3339441" cy="2316552"/>
              <a:chOff x="4161594" y="1322893"/>
              <a:chExt cx="3339441" cy="2316552"/>
            </a:xfrm>
          </p:grpSpPr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59946748-3321-A5F4-58A2-DC476DFBEA08}"/>
                  </a:ext>
                </a:extLst>
              </p:cNvPr>
              <p:cNvSpPr txBox="1"/>
              <p:nvPr/>
            </p:nvSpPr>
            <p:spPr>
              <a:xfrm>
                <a:off x="4161594" y="2018190"/>
                <a:ext cx="1361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chemeClr val="accent2"/>
                    </a:solidFill>
                  </a:rPr>
                  <a:t>測定の反跳</a:t>
                </a:r>
                <a:endParaRPr kumimoji="1" lang="en-US" altLang="ja-JP" sz="1400" b="1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22" name="グループ化 121">
                <a:extLst>
                  <a:ext uri="{FF2B5EF4-FFF2-40B4-BE49-F238E27FC236}">
                    <a16:creationId xmlns:a16="http://schemas.microsoft.com/office/drawing/2014/main" id="{77EE19A0-19E1-B42B-6E31-F290149C2D91}"/>
                  </a:ext>
                </a:extLst>
              </p:cNvPr>
              <p:cNvGrpSpPr/>
              <p:nvPr/>
            </p:nvGrpSpPr>
            <p:grpSpPr>
              <a:xfrm>
                <a:off x="5123620" y="1354487"/>
                <a:ext cx="1349446" cy="1849188"/>
                <a:chOff x="4902379" y="1679673"/>
                <a:chExt cx="1570678" cy="2152349"/>
              </a:xfrm>
            </p:grpSpPr>
            <p:sp>
              <p:nvSpPr>
                <p:cNvPr id="128" name="楕円 64 3 4">
                  <a:extLst>
                    <a:ext uri="{FF2B5EF4-FFF2-40B4-BE49-F238E27FC236}">
                      <a16:creationId xmlns:a16="http://schemas.microsoft.com/office/drawing/2014/main" id="{9CC88DE6-7A73-7E83-261C-608C09A962D5}"/>
                    </a:ext>
                  </a:extLst>
                </p:cNvPr>
                <p:cNvSpPr/>
                <p:nvPr/>
              </p:nvSpPr>
              <p:spPr>
                <a:xfrm>
                  <a:off x="5019503" y="2806723"/>
                  <a:ext cx="1025299" cy="10252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9" name="上矢印 128">
                  <a:extLst>
                    <a:ext uri="{FF2B5EF4-FFF2-40B4-BE49-F238E27FC236}">
                      <a16:creationId xmlns:a16="http://schemas.microsoft.com/office/drawing/2014/main" id="{DC21083E-5A77-1B42-31F5-1F0B3992B47D}"/>
                    </a:ext>
                  </a:extLst>
                </p:cNvPr>
                <p:cNvSpPr/>
                <p:nvPr/>
              </p:nvSpPr>
              <p:spPr>
                <a:xfrm rot="10800000">
                  <a:off x="5420687" y="2558107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0" name="グループ化 129">
                  <a:extLst>
                    <a:ext uri="{FF2B5EF4-FFF2-40B4-BE49-F238E27FC236}">
                      <a16:creationId xmlns:a16="http://schemas.microsoft.com/office/drawing/2014/main" id="{5C689A1D-9129-3647-6423-218BDE3BDE3A}"/>
                    </a:ext>
                  </a:extLst>
                </p:cNvPr>
                <p:cNvGrpSpPr/>
                <p:nvPr/>
              </p:nvGrpSpPr>
              <p:grpSpPr>
                <a:xfrm>
                  <a:off x="4902379" y="1679673"/>
                  <a:ext cx="1248019" cy="1248021"/>
                  <a:chOff x="1708285" y="2283652"/>
                  <a:chExt cx="1202664" cy="1202666"/>
                </a:xfrm>
              </p:grpSpPr>
              <p:sp>
                <p:nvSpPr>
                  <p:cNvPr id="132" name="円弧 131">
                    <a:extLst>
                      <a:ext uri="{FF2B5EF4-FFF2-40B4-BE49-F238E27FC236}">
                        <a16:creationId xmlns:a16="http://schemas.microsoft.com/office/drawing/2014/main" id="{218D8F5C-D842-E98D-F896-CB53EDB485B2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2008482" y="2592284"/>
                    <a:ext cx="622663" cy="622662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" name="円弧 132">
                    <a:extLst>
                      <a:ext uri="{FF2B5EF4-FFF2-40B4-BE49-F238E27FC236}">
                        <a16:creationId xmlns:a16="http://schemas.microsoft.com/office/drawing/2014/main" id="{5685888E-D9C6-98E8-F9EE-4144E4249FDF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708284" y="2283653"/>
                    <a:ext cx="1202666" cy="1202664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34" name="円弧 133">
                    <a:extLst>
                      <a:ext uri="{FF2B5EF4-FFF2-40B4-BE49-F238E27FC236}">
                        <a16:creationId xmlns:a16="http://schemas.microsoft.com/office/drawing/2014/main" id="{1A034998-0711-FE54-F45F-6CAB3F58D06C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884863" y="2477492"/>
                    <a:ext cx="868559" cy="868558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5" name="グループ化 134">
                    <a:extLst>
                      <a:ext uri="{FF2B5EF4-FFF2-40B4-BE49-F238E27FC236}">
                        <a16:creationId xmlns:a16="http://schemas.microsoft.com/office/drawing/2014/main" id="{A8512ACA-DB59-D863-30E0-CB6448E391C4}"/>
                      </a:ext>
                    </a:extLst>
                  </p:cNvPr>
                  <p:cNvGrpSpPr/>
                  <p:nvPr/>
                </p:nvGrpSpPr>
                <p:grpSpPr>
                  <a:xfrm>
                    <a:off x="2096168" y="2403292"/>
                    <a:ext cx="450100" cy="844156"/>
                    <a:chOff x="2023083" y="1486228"/>
                    <a:chExt cx="328618" cy="616318"/>
                  </a:xfrm>
                </p:grpSpPr>
                <p:sp>
                  <p:nvSpPr>
                    <p:cNvPr id="136" name="フリーフォーム 22 2">
                      <a:extLst>
                        <a:ext uri="{FF2B5EF4-FFF2-40B4-BE49-F238E27FC236}">
                          <a16:creationId xmlns:a16="http://schemas.microsoft.com/office/drawing/2014/main" id="{DED7424B-C073-2D7E-6300-BC2E1CA8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928" y="1486228"/>
                      <a:ext cx="68487" cy="290237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7" name="部分円 166 2">
                      <a:extLst>
                        <a:ext uri="{FF2B5EF4-FFF2-40B4-BE49-F238E27FC236}">
                          <a16:creationId xmlns:a16="http://schemas.microsoft.com/office/drawing/2014/main" id="{27588204-872B-714F-C6D0-F1F4BA12DFEB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023083" y="1773928"/>
                      <a:ext cx="328618" cy="328618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1" name="上矢印 130">
                  <a:extLst>
                    <a:ext uri="{FF2B5EF4-FFF2-40B4-BE49-F238E27FC236}">
                      <a16:creationId xmlns:a16="http://schemas.microsoft.com/office/drawing/2014/main" id="{398C6ACB-E7A4-00BE-489C-EA68E4360828}"/>
                    </a:ext>
                  </a:extLst>
                </p:cNvPr>
                <p:cNvSpPr/>
                <p:nvPr/>
              </p:nvSpPr>
              <p:spPr>
                <a:xfrm rot="5400000">
                  <a:off x="6038285" y="2995582"/>
                  <a:ext cx="211402" cy="658142"/>
                </a:xfrm>
                <a:prstGeom prst="upArrow">
                  <a:avLst>
                    <a:gd name="adj1" fmla="val 50000"/>
                    <a:gd name="adj2" fmla="val 106276"/>
                  </a:avLst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51D5C71-4419-EC5A-8EC2-0F9170395FC3}"/>
                  </a:ext>
                </a:extLst>
              </p:cNvPr>
              <p:cNvSpPr txBox="1"/>
              <p:nvPr/>
            </p:nvSpPr>
            <p:spPr>
              <a:xfrm>
                <a:off x="5999733" y="1743130"/>
                <a:ext cx="150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フィード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ja-JP" altLang="en-US" sz="1400" b="1">
                    <a:solidFill>
                      <a:srgbClr val="FF0000"/>
                    </a:solidFill>
                  </a:rPr>
                  <a:t>バック</a:t>
                </a:r>
                <a:endParaRPr kumimoji="1" lang="en-US" altLang="ja-JP" sz="1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4" name="図 123">
                <a:extLst>
                  <a:ext uri="{FF2B5EF4-FFF2-40B4-BE49-F238E27FC236}">
                    <a16:creationId xmlns:a16="http://schemas.microsoft.com/office/drawing/2014/main" id="{A55B6965-1057-D05A-C809-23AF68989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180" y="2640770"/>
                <a:ext cx="546100" cy="254000"/>
              </a:xfrm>
              <a:prstGeom prst="rect">
                <a:avLst/>
              </a:prstGeom>
            </p:spPr>
          </p:pic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AD1EF3C6-318F-7F32-A893-C9BE6CB65677}"/>
                  </a:ext>
                </a:extLst>
              </p:cNvPr>
              <p:cNvSpPr txBox="1"/>
              <p:nvPr/>
            </p:nvSpPr>
            <p:spPr>
              <a:xfrm>
                <a:off x="4173372" y="3377835"/>
                <a:ext cx="31999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C. </a:t>
                </a:r>
                <a:r>
                  <a:rPr kumimoji="1" lang="en-US" altLang="ja-JP" sz="1100" dirty="0" err="1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Elouard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r>
                  <a:rPr kumimoji="1" lang="en-US" altLang="ja-JP" sz="1100" i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 al.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PRL </a:t>
                </a:r>
                <a:r>
                  <a:rPr kumimoji="1" lang="en-US" altLang="ja-JP" sz="1100" b="1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118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, 260603 (2017);</a:t>
                </a:r>
                <a:r>
                  <a:rPr lang="ja-JP" altLang="en-US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r>
                  <a:rPr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etc.</a:t>
                </a:r>
                <a:r>
                  <a:rPr kumimoji="1"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</a:t>
                </a:r>
                <a:endParaRPr kumimoji="1" lang="ja-JP" altLang="en-US" sz="11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A35BB4B5-BACA-29A6-B350-D769E61FCC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932" y="1322893"/>
                <a:ext cx="463539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7293C9EE-561C-2438-55FC-6670D0395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3910" y="1322893"/>
                <a:ext cx="0" cy="99989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B4918A5C-EFD4-2048-F505-9E68CBD75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4474" y="2186170"/>
              <a:ext cx="254000" cy="254000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DF47B204-91F2-452D-5FEB-894251C0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5601" y="997052"/>
              <a:ext cx="101600" cy="203200"/>
            </a:xfrm>
            <a:prstGeom prst="rect">
              <a:avLst/>
            </a:prstGeom>
          </p:spPr>
        </p:pic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AC72762B-16AB-152C-7EFB-071F523BA2A8}"/>
              </a:ext>
            </a:extLst>
          </p:cNvPr>
          <p:cNvGrpSpPr/>
          <p:nvPr/>
        </p:nvGrpSpPr>
        <p:grpSpPr>
          <a:xfrm>
            <a:off x="7697421" y="997052"/>
            <a:ext cx="4199277" cy="5571692"/>
            <a:chOff x="7697421" y="997052"/>
            <a:chExt cx="4199277" cy="5571692"/>
          </a:xfrm>
        </p:grpSpPr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BEE16168-732D-3689-D15F-0EF622EAF403}"/>
                </a:ext>
              </a:extLst>
            </p:cNvPr>
            <p:cNvGrpSpPr/>
            <p:nvPr/>
          </p:nvGrpSpPr>
          <p:grpSpPr>
            <a:xfrm>
              <a:off x="7697421" y="997052"/>
              <a:ext cx="4199277" cy="5571692"/>
              <a:chOff x="7697421" y="997052"/>
              <a:chExt cx="4199277" cy="5571692"/>
            </a:xfrm>
          </p:grpSpPr>
          <p:sp>
            <p:nvSpPr>
              <p:cNvPr id="182" name="角丸四角形 181">
                <a:extLst>
                  <a:ext uri="{FF2B5EF4-FFF2-40B4-BE49-F238E27FC236}">
                    <a16:creationId xmlns:a16="http://schemas.microsoft.com/office/drawing/2014/main" id="{9FF7EF08-FD41-7945-C8BE-7E9F8D9CA4E2}"/>
                  </a:ext>
                </a:extLst>
              </p:cNvPr>
              <p:cNvSpPr/>
              <p:nvPr/>
            </p:nvSpPr>
            <p:spPr>
              <a:xfrm>
                <a:off x="7959284" y="997052"/>
                <a:ext cx="3937414" cy="5155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右矢印 179">
                <a:extLst>
                  <a:ext uri="{FF2B5EF4-FFF2-40B4-BE49-F238E27FC236}">
                    <a16:creationId xmlns:a16="http://schemas.microsoft.com/office/drawing/2014/main" id="{BA4C2445-9291-A1D9-D07B-0B17792F5D76}"/>
                  </a:ext>
                </a:extLst>
              </p:cNvPr>
              <p:cNvSpPr/>
              <p:nvPr/>
            </p:nvSpPr>
            <p:spPr>
              <a:xfrm>
                <a:off x="7697421" y="4943805"/>
                <a:ext cx="517858" cy="681626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右矢印 180">
                <a:extLst>
                  <a:ext uri="{FF2B5EF4-FFF2-40B4-BE49-F238E27FC236}">
                    <a16:creationId xmlns:a16="http://schemas.microsoft.com/office/drawing/2014/main" id="{0F909D24-D096-F75D-B067-93D2726F9E2E}"/>
                  </a:ext>
                </a:extLst>
              </p:cNvPr>
              <p:cNvSpPr/>
              <p:nvPr/>
            </p:nvSpPr>
            <p:spPr>
              <a:xfrm>
                <a:off x="7697537" y="2260165"/>
                <a:ext cx="517858" cy="681626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C51894F7-CD08-6C69-8E26-CCF59BA56334}"/>
                  </a:ext>
                </a:extLst>
              </p:cNvPr>
              <p:cNvSpPr txBox="1"/>
              <p:nvPr/>
            </p:nvSpPr>
            <p:spPr>
              <a:xfrm>
                <a:off x="8786194" y="6307134"/>
                <a:ext cx="23006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u="sng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KK</a:t>
                </a:r>
                <a:r>
                  <a:rPr lang="en-US" altLang="ja-JP" sz="11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and K. Yuasa, in preparation.</a:t>
                </a:r>
                <a:endParaRPr kumimoji="1" lang="ja-JP" altLang="en-US" sz="11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grpSp>
            <p:nvGrpSpPr>
              <p:cNvPr id="192" name="グループ化 191">
                <a:extLst>
                  <a:ext uri="{FF2B5EF4-FFF2-40B4-BE49-F238E27FC236}">
                    <a16:creationId xmlns:a16="http://schemas.microsoft.com/office/drawing/2014/main" id="{63E50E04-647B-8B0E-6229-A2A2063290D8}"/>
                  </a:ext>
                </a:extLst>
              </p:cNvPr>
              <p:cNvGrpSpPr/>
              <p:nvPr/>
            </p:nvGrpSpPr>
            <p:grpSpPr>
              <a:xfrm>
                <a:off x="8298384" y="3839085"/>
                <a:ext cx="3254730" cy="1957120"/>
                <a:chOff x="8298384" y="3839085"/>
                <a:chExt cx="3254730" cy="1957120"/>
              </a:xfrm>
            </p:grpSpPr>
            <p:grpSp>
              <p:nvGrpSpPr>
                <p:cNvPr id="139" name="グループ化 138">
                  <a:extLst>
                    <a:ext uri="{FF2B5EF4-FFF2-40B4-BE49-F238E27FC236}">
                      <a16:creationId xmlns:a16="http://schemas.microsoft.com/office/drawing/2014/main" id="{22F08F79-D4D6-7A4C-D73F-CE0F274ABBB3}"/>
                    </a:ext>
                  </a:extLst>
                </p:cNvPr>
                <p:cNvGrpSpPr/>
                <p:nvPr/>
              </p:nvGrpSpPr>
              <p:grpSpPr>
                <a:xfrm>
                  <a:off x="8298384" y="3839085"/>
                  <a:ext cx="3254730" cy="1957120"/>
                  <a:chOff x="7918498" y="4363364"/>
                  <a:chExt cx="3254730" cy="1957120"/>
                </a:xfrm>
              </p:grpSpPr>
              <p:grpSp>
                <p:nvGrpSpPr>
                  <p:cNvPr id="141" name="グループ化 140">
                    <a:extLst>
                      <a:ext uri="{FF2B5EF4-FFF2-40B4-BE49-F238E27FC236}">
                        <a16:creationId xmlns:a16="http://schemas.microsoft.com/office/drawing/2014/main" id="{FA18A3C7-0C0D-7F82-F1C0-58977496C25C}"/>
                      </a:ext>
                    </a:extLst>
                  </p:cNvPr>
                  <p:cNvGrpSpPr/>
                  <p:nvPr/>
                </p:nvGrpSpPr>
                <p:grpSpPr>
                  <a:xfrm>
                    <a:off x="8052080" y="4363364"/>
                    <a:ext cx="1969115" cy="1957120"/>
                    <a:chOff x="9730848" y="4363364"/>
                    <a:chExt cx="1969115" cy="1957120"/>
                  </a:xfrm>
                </p:grpSpPr>
                <p:grpSp>
                  <p:nvGrpSpPr>
                    <p:cNvPr id="147" name="グループ化 146">
                      <a:extLst>
                        <a:ext uri="{FF2B5EF4-FFF2-40B4-BE49-F238E27FC236}">
                          <a16:creationId xmlns:a16="http://schemas.microsoft.com/office/drawing/2014/main" id="{CB35363C-6AC4-46D7-3B93-859799BC58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30848" y="5248250"/>
                      <a:ext cx="1870382" cy="1072234"/>
                      <a:chOff x="2633134" y="5211022"/>
                      <a:chExt cx="2177017" cy="1248019"/>
                    </a:xfrm>
                  </p:grpSpPr>
                  <p:sp>
                    <p:nvSpPr>
                      <p:cNvPr id="155" name="楕円 64 3 6">
                        <a:extLst>
                          <a:ext uri="{FF2B5EF4-FFF2-40B4-BE49-F238E27FC236}">
                            <a16:creationId xmlns:a16="http://schemas.microsoft.com/office/drawing/2014/main" id="{9CC65976-11E0-C143-D171-64D5DA834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84852" y="5315382"/>
                        <a:ext cx="1025299" cy="10252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grpSp>
                    <p:nvGrpSpPr>
                      <p:cNvPr id="156" name="グループ化 155">
                        <a:extLst>
                          <a:ext uri="{FF2B5EF4-FFF2-40B4-BE49-F238E27FC236}">
                            <a16:creationId xmlns:a16="http://schemas.microsoft.com/office/drawing/2014/main" id="{EEF27A83-3BAD-5048-672D-EC992B9AB9D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2633135" y="5211021"/>
                        <a:ext cx="1248019" cy="1248021"/>
                        <a:chOff x="1708285" y="2283652"/>
                        <a:chExt cx="1202664" cy="1202666"/>
                      </a:xfrm>
                    </p:grpSpPr>
                    <p:sp>
                      <p:nvSpPr>
                        <p:cNvPr id="157" name="円弧 156">
                          <a:extLst>
                            <a:ext uri="{FF2B5EF4-FFF2-40B4-BE49-F238E27FC236}">
                              <a16:creationId xmlns:a16="http://schemas.microsoft.com/office/drawing/2014/main" id="{0C68633C-19EF-2A5E-B93C-D62C1B7138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30892">
                          <a:off x="2008482" y="2592284"/>
                          <a:ext cx="622663" cy="622662"/>
                        </a:xfrm>
                        <a:prstGeom prst="arc">
                          <a:avLst/>
                        </a:prstGeom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58" name="円弧 157">
                          <a:extLst>
                            <a:ext uri="{FF2B5EF4-FFF2-40B4-BE49-F238E27FC236}">
                              <a16:creationId xmlns:a16="http://schemas.microsoft.com/office/drawing/2014/main" id="{AB1462D1-E9FC-96A8-8F5D-74E27CC022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30892">
                          <a:off x="1708284" y="2283653"/>
                          <a:ext cx="1202666" cy="1202664"/>
                        </a:xfrm>
                        <a:prstGeom prst="arc">
                          <a:avLst/>
                        </a:prstGeom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/>
                        </a:p>
                      </p:txBody>
                    </p:sp>
                    <p:sp>
                      <p:nvSpPr>
                        <p:cNvPr id="159" name="円弧 158">
                          <a:extLst>
                            <a:ext uri="{FF2B5EF4-FFF2-40B4-BE49-F238E27FC236}">
                              <a16:creationId xmlns:a16="http://schemas.microsoft.com/office/drawing/2014/main" id="{FC1CE78D-639E-40FA-C8E7-3A2F726F44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30892">
                          <a:off x="1884863" y="2477492"/>
                          <a:ext cx="868559" cy="868558"/>
                        </a:xfrm>
                        <a:prstGeom prst="arc">
                          <a:avLst/>
                        </a:prstGeom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160" name="グループ化 159">
                          <a:extLst>
                            <a:ext uri="{FF2B5EF4-FFF2-40B4-BE49-F238E27FC236}">
                              <a16:creationId xmlns:a16="http://schemas.microsoft.com/office/drawing/2014/main" id="{36A05AF4-B3DC-5439-0676-D2E3B34E4B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096168" y="2403292"/>
                          <a:ext cx="450100" cy="844156"/>
                          <a:chOff x="2023083" y="1486228"/>
                          <a:chExt cx="328618" cy="616318"/>
                        </a:xfrm>
                      </p:grpSpPr>
                      <p:sp>
                        <p:nvSpPr>
                          <p:cNvPr id="161" name="フリーフォーム 22 4">
                            <a:extLst>
                              <a:ext uri="{FF2B5EF4-FFF2-40B4-BE49-F238E27FC236}">
                                <a16:creationId xmlns:a16="http://schemas.microsoft.com/office/drawing/2014/main" id="{989DB35E-3DB8-5BB2-4D06-D660320740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53928" y="1486228"/>
                            <a:ext cx="68487" cy="290237"/>
                          </a:xfrm>
                          <a:custGeom>
                            <a:avLst/>
                            <a:gdLst>
                              <a:gd name="connsiteX0" fmla="*/ 24380 w 64960"/>
                              <a:gd name="connsiteY0" fmla="*/ 204537 h 204537"/>
                              <a:gd name="connsiteX1" fmla="*/ 64485 w 64960"/>
                              <a:gd name="connsiteY1" fmla="*/ 136358 h 204537"/>
                              <a:gd name="connsiteX2" fmla="*/ 316 w 64960"/>
                              <a:gd name="connsiteY2" fmla="*/ 68179 h 204537"/>
                              <a:gd name="connsiteX3" fmla="*/ 44432 w 64960"/>
                              <a:gd name="connsiteY3" fmla="*/ 0 h 2045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4960" h="204537">
                                <a:moveTo>
                                  <a:pt x="24380" y="204537"/>
                                </a:moveTo>
                                <a:cubicBezTo>
                                  <a:pt x="46438" y="181810"/>
                                  <a:pt x="68496" y="159084"/>
                                  <a:pt x="64485" y="136358"/>
                                </a:cubicBezTo>
                                <a:cubicBezTo>
                                  <a:pt x="60474" y="113632"/>
                                  <a:pt x="3658" y="90905"/>
                                  <a:pt x="316" y="68179"/>
                                </a:cubicBezTo>
                                <a:cubicBezTo>
                                  <a:pt x="-3026" y="45453"/>
                                  <a:pt x="20703" y="22726"/>
                                  <a:pt x="44432" y="0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162" name="部分円 166 4">
                            <a:extLst>
                              <a:ext uri="{FF2B5EF4-FFF2-40B4-BE49-F238E27FC236}">
                                <a16:creationId xmlns:a16="http://schemas.microsoft.com/office/drawing/2014/main" id="{38E89A6A-EFD0-6942-E134-18C544F299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11171">
                            <a:off x="2023083" y="1773928"/>
                            <a:ext cx="328618" cy="328618"/>
                          </a:xfrm>
                          <a:prstGeom prst="pie">
                            <a:avLst>
                              <a:gd name="adj1" fmla="val 5363405"/>
                              <a:gd name="adj2" fmla="val 16200000"/>
                            </a:avLst>
                          </a:prstGeom>
                          <a:solidFill>
                            <a:srgbClr val="92D050"/>
                          </a:solidFill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>
                              <a:solidFill>
                                <a:schemeClr val="accent6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8" name="グループ化 147">
                      <a:extLst>
                        <a:ext uri="{FF2B5EF4-FFF2-40B4-BE49-F238E27FC236}">
                          <a16:creationId xmlns:a16="http://schemas.microsoft.com/office/drawing/2014/main" id="{D612BCCC-5B1F-BAE5-6478-CBE06A0F07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627729" y="4363364"/>
                      <a:ext cx="1072234" cy="1072235"/>
                      <a:chOff x="1708285" y="2283652"/>
                      <a:chExt cx="1202664" cy="1202666"/>
                    </a:xfrm>
                  </p:grpSpPr>
                  <p:sp>
                    <p:nvSpPr>
                      <p:cNvPr id="149" name="円弧 148">
                        <a:extLst>
                          <a:ext uri="{FF2B5EF4-FFF2-40B4-BE49-F238E27FC236}">
                            <a16:creationId xmlns:a16="http://schemas.microsoft.com/office/drawing/2014/main" id="{F1CE70DD-7FFF-2FB5-1E10-5BCBD5324B39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2008482" y="2592284"/>
                        <a:ext cx="622663" cy="622662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0" name="円弧 149">
                        <a:extLst>
                          <a:ext uri="{FF2B5EF4-FFF2-40B4-BE49-F238E27FC236}">
                            <a16:creationId xmlns:a16="http://schemas.microsoft.com/office/drawing/2014/main" id="{521E316A-DDBC-3AB0-ECA0-097A9EB5BA72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1708284" y="2283653"/>
                        <a:ext cx="1202666" cy="1202664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51" name="円弧 150">
                        <a:extLst>
                          <a:ext uri="{FF2B5EF4-FFF2-40B4-BE49-F238E27FC236}">
                            <a16:creationId xmlns:a16="http://schemas.microsoft.com/office/drawing/2014/main" id="{72DC005E-BEB0-C162-E1A3-59FF73766875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1884863" y="2477492"/>
                        <a:ext cx="868559" cy="868558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52" name="グループ化 151">
                        <a:extLst>
                          <a:ext uri="{FF2B5EF4-FFF2-40B4-BE49-F238E27FC236}">
                            <a16:creationId xmlns:a16="http://schemas.microsoft.com/office/drawing/2014/main" id="{4678251D-B7F9-BDBF-0F1E-018517D8F8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96168" y="2403292"/>
                        <a:ext cx="450100" cy="844156"/>
                        <a:chOff x="2023083" y="1486228"/>
                        <a:chExt cx="328618" cy="616318"/>
                      </a:xfrm>
                    </p:grpSpPr>
                    <p:sp>
                      <p:nvSpPr>
                        <p:cNvPr id="153" name="フリーフォーム 22 5">
                          <a:extLst>
                            <a:ext uri="{FF2B5EF4-FFF2-40B4-BE49-F238E27FC236}">
                              <a16:creationId xmlns:a16="http://schemas.microsoft.com/office/drawing/2014/main" id="{C77413EC-6781-3FDF-F1C0-3012CD7E56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3928" y="1486228"/>
                          <a:ext cx="68487" cy="290237"/>
                        </a:xfrm>
                        <a:custGeom>
                          <a:avLst/>
                          <a:gdLst>
                            <a:gd name="connsiteX0" fmla="*/ 24380 w 64960"/>
                            <a:gd name="connsiteY0" fmla="*/ 204537 h 204537"/>
                            <a:gd name="connsiteX1" fmla="*/ 64485 w 64960"/>
                            <a:gd name="connsiteY1" fmla="*/ 136358 h 204537"/>
                            <a:gd name="connsiteX2" fmla="*/ 316 w 64960"/>
                            <a:gd name="connsiteY2" fmla="*/ 68179 h 204537"/>
                            <a:gd name="connsiteX3" fmla="*/ 44432 w 64960"/>
                            <a:gd name="connsiteY3" fmla="*/ 0 h 2045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4960" h="204537">
                              <a:moveTo>
                                <a:pt x="24380" y="204537"/>
                              </a:moveTo>
                              <a:cubicBezTo>
                                <a:pt x="46438" y="181810"/>
                                <a:pt x="68496" y="159084"/>
                                <a:pt x="64485" y="136358"/>
                              </a:cubicBezTo>
                              <a:cubicBezTo>
                                <a:pt x="60474" y="113632"/>
                                <a:pt x="3658" y="90905"/>
                                <a:pt x="316" y="68179"/>
                              </a:cubicBezTo>
                              <a:cubicBezTo>
                                <a:pt x="-3026" y="45453"/>
                                <a:pt x="20703" y="22726"/>
                                <a:pt x="44432" y="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54" name="部分円 166 5">
                          <a:extLst>
                            <a:ext uri="{FF2B5EF4-FFF2-40B4-BE49-F238E27FC236}">
                              <a16:creationId xmlns:a16="http://schemas.microsoft.com/office/drawing/2014/main" id="{A4C2B264-6724-9479-E004-82EBF4363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11171">
                          <a:off x="2023083" y="1773928"/>
                          <a:ext cx="328618" cy="328618"/>
                        </a:xfrm>
                        <a:prstGeom prst="pie">
                          <a:avLst>
                            <a:gd name="adj1" fmla="val 5363405"/>
                            <a:gd name="adj2" fmla="val 16200000"/>
                          </a:avLst>
                        </a:prstGeom>
                        <a:solidFill>
                          <a:srgbClr val="92D050"/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43" name="テキスト ボックス 142">
                    <a:extLst>
                      <a:ext uri="{FF2B5EF4-FFF2-40B4-BE49-F238E27FC236}">
                        <a16:creationId xmlns:a16="http://schemas.microsoft.com/office/drawing/2014/main" id="{0B568434-96F9-3C8B-17E3-A9889667D163}"/>
                      </a:ext>
                    </a:extLst>
                  </p:cNvPr>
                  <p:cNvSpPr txBox="1"/>
                  <p:nvPr/>
                </p:nvSpPr>
                <p:spPr>
                  <a:xfrm>
                    <a:off x="7918498" y="4674234"/>
                    <a:ext cx="15160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b="1">
                        <a:solidFill>
                          <a:srgbClr val="00B050"/>
                        </a:solidFill>
                      </a:rPr>
                      <a:t>純粋な</a:t>
                    </a:r>
                    <a:endParaRPr kumimoji="1" lang="en-US" altLang="ja-JP" sz="1400" b="1" dirty="0">
                      <a:solidFill>
                        <a:srgbClr val="00B050"/>
                      </a:solidFill>
                    </a:endParaRPr>
                  </a:p>
                  <a:p>
                    <a:pPr algn="ctr"/>
                    <a:r>
                      <a:rPr lang="ja-JP" altLang="en-US" sz="1400" b="1">
                        <a:solidFill>
                          <a:srgbClr val="00B050"/>
                        </a:solidFill>
                      </a:rPr>
                      <a:t>量子測定</a:t>
                    </a:r>
                    <a:endParaRPr kumimoji="1" lang="en-US" altLang="ja-JP" sz="1400" b="1" dirty="0">
                      <a:solidFill>
                        <a:srgbClr val="00B050"/>
                      </a:solidFill>
                    </a:endParaRPr>
                  </a:p>
                </p:txBody>
              </p:sp>
              <p:pic>
                <p:nvPicPr>
                  <p:cNvPr id="144" name="図 143">
                    <a:extLst>
                      <a:ext uri="{FF2B5EF4-FFF2-40B4-BE49-F238E27FC236}">
                        <a16:creationId xmlns:a16="http://schemas.microsoft.com/office/drawing/2014/main" id="{7CCC8831-13FE-255C-DB41-0B45CDB9DB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423928" y="5674551"/>
                    <a:ext cx="749300" cy="215900"/>
                  </a:xfrm>
                  <a:prstGeom prst="rect">
                    <a:avLst/>
                  </a:prstGeom>
                </p:spPr>
              </p:pic>
              <p:sp>
                <p:nvSpPr>
                  <p:cNvPr id="145" name="上矢印 144">
                    <a:extLst>
                      <a:ext uri="{FF2B5EF4-FFF2-40B4-BE49-F238E27FC236}">
                        <a16:creationId xmlns:a16="http://schemas.microsoft.com/office/drawing/2014/main" id="{341412F7-586E-AD55-3058-6D43866A94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17472" y="5371655"/>
                    <a:ext cx="181626" cy="643750"/>
                  </a:xfrm>
                  <a:prstGeom prst="upArrow">
                    <a:avLst>
                      <a:gd name="adj1" fmla="val 50000"/>
                      <a:gd name="adj2" fmla="val 106276"/>
                    </a:avLst>
                  </a:prstGeom>
                  <a:solidFill>
                    <a:schemeClr val="accent4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上矢印 145">
                    <a:extLst>
                      <a:ext uri="{FF2B5EF4-FFF2-40B4-BE49-F238E27FC236}">
                        <a16:creationId xmlns:a16="http://schemas.microsoft.com/office/drawing/2014/main" id="{2837AC23-B55F-10BC-72A5-7A67841177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17472" y="5554213"/>
                    <a:ext cx="181626" cy="643750"/>
                  </a:xfrm>
                  <a:prstGeom prst="upArrow">
                    <a:avLst>
                      <a:gd name="adj1" fmla="val 50000"/>
                      <a:gd name="adj2" fmla="val 106276"/>
                    </a:avLst>
                  </a:prstGeom>
                  <a:solidFill>
                    <a:schemeClr val="accent4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pic>
              <p:nvPicPr>
                <p:cNvPr id="191" name="図 190">
                  <a:extLst>
                    <a:ext uri="{FF2B5EF4-FFF2-40B4-BE49-F238E27FC236}">
                      <a16:creationId xmlns:a16="http://schemas.microsoft.com/office/drawing/2014/main" id="{66DD40F4-BEBF-D888-636B-76AC8FF50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5547" y="4816100"/>
                  <a:ext cx="215900" cy="215900"/>
                </a:xfrm>
                <a:prstGeom prst="rect">
                  <a:avLst/>
                </a:prstGeom>
              </p:spPr>
            </p:pic>
          </p:grp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5B490D92-84DC-7611-F824-5F8EF2C851EA}"/>
                  </a:ext>
                </a:extLst>
              </p:cNvPr>
              <p:cNvGrpSpPr/>
              <p:nvPr/>
            </p:nvGrpSpPr>
            <p:grpSpPr>
              <a:xfrm>
                <a:off x="8298384" y="1142840"/>
                <a:ext cx="3254730" cy="1849188"/>
                <a:chOff x="8298384" y="1142840"/>
                <a:chExt cx="3254730" cy="1849188"/>
              </a:xfrm>
            </p:grpSpPr>
            <p:grpSp>
              <p:nvGrpSpPr>
                <p:cNvPr id="164" name="グループ化 163">
                  <a:extLst>
                    <a:ext uri="{FF2B5EF4-FFF2-40B4-BE49-F238E27FC236}">
                      <a16:creationId xmlns:a16="http://schemas.microsoft.com/office/drawing/2014/main" id="{1AAE2C5F-61A2-9A44-9A87-38FEE93D4451}"/>
                    </a:ext>
                  </a:extLst>
                </p:cNvPr>
                <p:cNvGrpSpPr/>
                <p:nvPr/>
              </p:nvGrpSpPr>
              <p:grpSpPr>
                <a:xfrm>
                  <a:off x="8298384" y="1142840"/>
                  <a:ext cx="3254730" cy="1849188"/>
                  <a:chOff x="7918498" y="2135270"/>
                  <a:chExt cx="3254730" cy="1849188"/>
                </a:xfrm>
              </p:grpSpPr>
              <p:grpSp>
                <p:nvGrpSpPr>
                  <p:cNvPr id="166" name="グループ化 165">
                    <a:extLst>
                      <a:ext uri="{FF2B5EF4-FFF2-40B4-BE49-F238E27FC236}">
                        <a16:creationId xmlns:a16="http://schemas.microsoft.com/office/drawing/2014/main" id="{9D0FCAC5-6937-DA96-DC2A-ECB00A34585A}"/>
                      </a:ext>
                    </a:extLst>
                  </p:cNvPr>
                  <p:cNvGrpSpPr/>
                  <p:nvPr/>
                </p:nvGrpSpPr>
                <p:grpSpPr>
                  <a:xfrm>
                    <a:off x="8936011" y="2135270"/>
                    <a:ext cx="1072234" cy="1849188"/>
                    <a:chOff x="4902379" y="1679673"/>
                    <a:chExt cx="1248019" cy="2152349"/>
                  </a:xfrm>
                </p:grpSpPr>
                <p:sp>
                  <p:nvSpPr>
                    <p:cNvPr id="172" name="楕円 64 3 5">
                      <a:extLst>
                        <a:ext uri="{FF2B5EF4-FFF2-40B4-BE49-F238E27FC236}">
                          <a16:creationId xmlns:a16="http://schemas.microsoft.com/office/drawing/2014/main" id="{28032022-4C1A-C207-7005-3A389D752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9503" y="2806723"/>
                      <a:ext cx="1025299" cy="102529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grpSp>
                  <p:nvGrpSpPr>
                    <p:cNvPr id="173" name="グループ化 172">
                      <a:extLst>
                        <a:ext uri="{FF2B5EF4-FFF2-40B4-BE49-F238E27FC236}">
                          <a16:creationId xmlns:a16="http://schemas.microsoft.com/office/drawing/2014/main" id="{A79BF5CF-EDFC-914C-396A-F8FE0D7699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2379" y="1679673"/>
                      <a:ext cx="1248019" cy="1248021"/>
                      <a:chOff x="1708285" y="2283652"/>
                      <a:chExt cx="1202664" cy="1202666"/>
                    </a:xfrm>
                  </p:grpSpPr>
                  <p:sp>
                    <p:nvSpPr>
                      <p:cNvPr id="174" name="円弧 173">
                        <a:extLst>
                          <a:ext uri="{FF2B5EF4-FFF2-40B4-BE49-F238E27FC236}">
                            <a16:creationId xmlns:a16="http://schemas.microsoft.com/office/drawing/2014/main" id="{B7F4C86B-147C-FD87-3DE2-306D659F09DC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2008482" y="2592284"/>
                        <a:ext cx="622663" cy="622662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5" name="円弧 174">
                        <a:extLst>
                          <a:ext uri="{FF2B5EF4-FFF2-40B4-BE49-F238E27FC236}">
                            <a16:creationId xmlns:a16="http://schemas.microsoft.com/office/drawing/2014/main" id="{CC731A86-A60C-5F3E-4FB2-7730D66D0328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1708284" y="2283653"/>
                        <a:ext cx="1202666" cy="1202664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76" name="円弧 175">
                        <a:extLst>
                          <a:ext uri="{FF2B5EF4-FFF2-40B4-BE49-F238E27FC236}">
                            <a16:creationId xmlns:a16="http://schemas.microsoft.com/office/drawing/2014/main" id="{5E0DDF8B-E46D-A13B-E8C7-D9FEED091A83}"/>
                          </a:ext>
                        </a:extLst>
                      </p:cNvPr>
                      <p:cNvSpPr/>
                      <p:nvPr/>
                    </p:nvSpPr>
                    <p:spPr>
                      <a:xfrm rot="8030892">
                        <a:off x="1884863" y="2477492"/>
                        <a:ext cx="868559" cy="868558"/>
                      </a:xfrm>
                      <a:prstGeom prst="arc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77" name="グループ化 176">
                        <a:extLst>
                          <a:ext uri="{FF2B5EF4-FFF2-40B4-BE49-F238E27FC236}">
                            <a16:creationId xmlns:a16="http://schemas.microsoft.com/office/drawing/2014/main" id="{26345CEE-AA75-3132-3A18-FE3135CE78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96168" y="2403292"/>
                        <a:ext cx="450100" cy="844156"/>
                        <a:chOff x="2023083" y="1486228"/>
                        <a:chExt cx="328618" cy="616318"/>
                      </a:xfrm>
                    </p:grpSpPr>
                    <p:sp>
                      <p:nvSpPr>
                        <p:cNvPr id="178" name="フリーフォーム 22 3">
                          <a:extLst>
                            <a:ext uri="{FF2B5EF4-FFF2-40B4-BE49-F238E27FC236}">
                              <a16:creationId xmlns:a16="http://schemas.microsoft.com/office/drawing/2014/main" id="{93698F08-6ABA-6EE3-1E01-D1DF825B57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3928" y="1486228"/>
                          <a:ext cx="68487" cy="290237"/>
                        </a:xfrm>
                        <a:custGeom>
                          <a:avLst/>
                          <a:gdLst>
                            <a:gd name="connsiteX0" fmla="*/ 24380 w 64960"/>
                            <a:gd name="connsiteY0" fmla="*/ 204537 h 204537"/>
                            <a:gd name="connsiteX1" fmla="*/ 64485 w 64960"/>
                            <a:gd name="connsiteY1" fmla="*/ 136358 h 204537"/>
                            <a:gd name="connsiteX2" fmla="*/ 316 w 64960"/>
                            <a:gd name="connsiteY2" fmla="*/ 68179 h 204537"/>
                            <a:gd name="connsiteX3" fmla="*/ 44432 w 64960"/>
                            <a:gd name="connsiteY3" fmla="*/ 0 h 2045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4960" h="204537">
                              <a:moveTo>
                                <a:pt x="24380" y="204537"/>
                              </a:moveTo>
                              <a:cubicBezTo>
                                <a:pt x="46438" y="181810"/>
                                <a:pt x="68496" y="159084"/>
                                <a:pt x="64485" y="136358"/>
                              </a:cubicBezTo>
                              <a:cubicBezTo>
                                <a:pt x="60474" y="113632"/>
                                <a:pt x="3658" y="90905"/>
                                <a:pt x="316" y="68179"/>
                              </a:cubicBezTo>
                              <a:cubicBezTo>
                                <a:pt x="-3026" y="45453"/>
                                <a:pt x="20703" y="22726"/>
                                <a:pt x="44432" y="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79" name="部分円 166 3">
                          <a:extLst>
                            <a:ext uri="{FF2B5EF4-FFF2-40B4-BE49-F238E27FC236}">
                              <a16:creationId xmlns:a16="http://schemas.microsoft.com/office/drawing/2014/main" id="{53C46211-945E-8E1C-C832-9AAAAF1E4C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11171">
                          <a:off x="2023083" y="1773928"/>
                          <a:ext cx="328618" cy="328618"/>
                        </a:xfrm>
                        <a:prstGeom prst="pie">
                          <a:avLst>
                            <a:gd name="adj1" fmla="val 5363405"/>
                            <a:gd name="adj2" fmla="val 16200000"/>
                          </a:avLst>
                        </a:prstGeom>
                        <a:solidFill>
                          <a:srgbClr val="92D050"/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68" name="テキスト ボックス 167">
                    <a:extLst>
                      <a:ext uri="{FF2B5EF4-FFF2-40B4-BE49-F238E27FC236}">
                        <a16:creationId xmlns:a16="http://schemas.microsoft.com/office/drawing/2014/main" id="{E7F11106-8534-3C97-5CD6-D56D28EF00DE}"/>
                      </a:ext>
                    </a:extLst>
                  </p:cNvPr>
                  <p:cNvSpPr txBox="1"/>
                  <p:nvPr/>
                </p:nvSpPr>
                <p:spPr>
                  <a:xfrm>
                    <a:off x="7918498" y="2429296"/>
                    <a:ext cx="15160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b="1">
                        <a:solidFill>
                          <a:srgbClr val="00B050"/>
                        </a:solidFill>
                      </a:rPr>
                      <a:t>純粋な</a:t>
                    </a:r>
                    <a:endParaRPr kumimoji="1" lang="en-US" altLang="ja-JP" sz="1400" b="1" dirty="0">
                      <a:solidFill>
                        <a:srgbClr val="00B050"/>
                      </a:solidFill>
                    </a:endParaRPr>
                  </a:p>
                  <a:p>
                    <a:pPr algn="ctr"/>
                    <a:r>
                      <a:rPr lang="ja-JP" altLang="en-US" sz="1400" b="1">
                        <a:solidFill>
                          <a:srgbClr val="00B050"/>
                        </a:solidFill>
                      </a:rPr>
                      <a:t>量子測定</a:t>
                    </a:r>
                    <a:endParaRPr kumimoji="1" lang="en-US" altLang="ja-JP" sz="1400" b="1" dirty="0">
                      <a:solidFill>
                        <a:srgbClr val="00B050"/>
                      </a:solidFill>
                    </a:endParaRPr>
                  </a:p>
                </p:txBody>
              </p:sp>
              <p:pic>
                <p:nvPicPr>
                  <p:cNvPr id="169" name="図 168">
                    <a:extLst>
                      <a:ext uri="{FF2B5EF4-FFF2-40B4-BE49-F238E27FC236}">
                        <a16:creationId xmlns:a16="http://schemas.microsoft.com/office/drawing/2014/main" id="{9C80D13B-F288-0B5B-E414-67C7B4CFD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423928" y="3429000"/>
                    <a:ext cx="749300" cy="215900"/>
                  </a:xfrm>
                  <a:prstGeom prst="rect">
                    <a:avLst/>
                  </a:prstGeom>
                </p:spPr>
              </p:pic>
              <p:sp>
                <p:nvSpPr>
                  <p:cNvPr id="170" name="上矢印 169">
                    <a:extLst>
                      <a:ext uri="{FF2B5EF4-FFF2-40B4-BE49-F238E27FC236}">
                        <a16:creationId xmlns:a16="http://schemas.microsoft.com/office/drawing/2014/main" id="{072F634C-F2C1-F628-4F18-42E3141051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17472" y="3134028"/>
                    <a:ext cx="181626" cy="643750"/>
                  </a:xfrm>
                  <a:prstGeom prst="upArrow">
                    <a:avLst>
                      <a:gd name="adj1" fmla="val 50000"/>
                      <a:gd name="adj2" fmla="val 106276"/>
                    </a:avLst>
                  </a:prstGeom>
                  <a:solidFill>
                    <a:schemeClr val="accent4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" name="上矢印 170">
                    <a:extLst>
                      <a:ext uri="{FF2B5EF4-FFF2-40B4-BE49-F238E27FC236}">
                        <a16:creationId xmlns:a16="http://schemas.microsoft.com/office/drawing/2014/main" id="{96AE44B5-AC4E-EA06-3C14-D0CFADC21E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17472" y="3316586"/>
                    <a:ext cx="181626" cy="643750"/>
                  </a:xfrm>
                  <a:prstGeom prst="upArrow">
                    <a:avLst>
                      <a:gd name="adj1" fmla="val 50000"/>
                      <a:gd name="adj2" fmla="val 106276"/>
                    </a:avLst>
                  </a:prstGeom>
                  <a:solidFill>
                    <a:schemeClr val="accent4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pic>
              <p:nvPicPr>
                <p:cNvPr id="195" name="図 194">
                  <a:extLst>
                    <a:ext uri="{FF2B5EF4-FFF2-40B4-BE49-F238E27FC236}">
                      <a16:creationId xmlns:a16="http://schemas.microsoft.com/office/drawing/2014/main" id="{A18D2984-C71C-D1D3-52A9-3F8968D8D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5547" y="2111144"/>
                  <a:ext cx="215900" cy="215900"/>
                </a:xfrm>
                <a:prstGeom prst="rect">
                  <a:avLst/>
                </a:prstGeom>
              </p:spPr>
            </p:pic>
          </p:grpSp>
        </p:grp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E281C5CA-D8D5-74BB-B2FF-918E4B04C2B1}"/>
                </a:ext>
              </a:extLst>
            </p:cNvPr>
            <p:cNvSpPr txBox="1"/>
            <p:nvPr/>
          </p:nvSpPr>
          <p:spPr>
            <a:xfrm>
              <a:off x="8100682" y="3326395"/>
              <a:ext cx="3647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>
                  <a:solidFill>
                    <a:srgbClr val="FF0000"/>
                  </a:solidFill>
                </a:rPr>
                <a:t>フィードバック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/</a:t>
              </a:r>
              <a:r>
                <a:rPr lang="ja-JP" altLang="en-US" sz="2000" b="1">
                  <a:solidFill>
                    <a:srgbClr val="FF0000"/>
                  </a:solidFill>
                </a:rPr>
                <a:t>熱接触が必要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1" name="図 200">
            <a:extLst>
              <a:ext uri="{FF2B5EF4-FFF2-40B4-BE49-F238E27FC236}">
                <a16:creationId xmlns:a16="http://schemas.microsoft.com/office/drawing/2014/main" id="{965B4CEC-B326-D620-C5D3-B6C2051BD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789" y="3170572"/>
            <a:ext cx="838200" cy="266700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86C5E45D-FA45-04C9-5E62-09858FC6D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560" y="5905550"/>
            <a:ext cx="2108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四角形: 角を丸くする 135">
            <a:extLst>
              <a:ext uri="{FF2B5EF4-FFF2-40B4-BE49-F238E27FC236}">
                <a16:creationId xmlns:a16="http://schemas.microsoft.com/office/drawing/2014/main" id="{2DD218F2-9DFC-A9AC-584B-02E60B552E17}"/>
              </a:ext>
            </a:extLst>
          </p:cNvPr>
          <p:cNvSpPr/>
          <p:nvPr/>
        </p:nvSpPr>
        <p:spPr>
          <a:xfrm>
            <a:off x="3330121" y="4893629"/>
            <a:ext cx="5571346" cy="837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134">
            <a:extLst>
              <a:ext uri="{FF2B5EF4-FFF2-40B4-BE49-F238E27FC236}">
                <a16:creationId xmlns:a16="http://schemas.microsoft.com/office/drawing/2014/main" id="{88136511-C0BC-9845-C138-1929FAF3F982}"/>
              </a:ext>
            </a:extLst>
          </p:cNvPr>
          <p:cNvSpPr/>
          <p:nvPr/>
        </p:nvSpPr>
        <p:spPr>
          <a:xfrm>
            <a:off x="857250" y="868786"/>
            <a:ext cx="10497226" cy="10838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DBF3E7-E9D4-6E8A-FAA6-F4AA7DA7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定常サイクルの</a:t>
            </a:r>
            <a:r>
              <a:rPr kumimoji="1" lang="en-US" altLang="ja-JP" dirty="0"/>
              <a:t>N</a:t>
            </a:r>
            <a:r>
              <a:rPr lang="en-US" altLang="ja-JP" dirty="0"/>
              <a:t>o-Go Result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245181-597C-0AB5-C2FF-AF842722173C}"/>
              </a:ext>
            </a:extLst>
          </p:cNvPr>
          <p:cNvSpPr txBox="1"/>
          <p:nvPr/>
        </p:nvSpPr>
        <p:spPr>
          <a:xfrm>
            <a:off x="4070639" y="161775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ユニタリ</a:t>
            </a:r>
            <a:r>
              <a:rPr lang="ja-JP" altLang="en-US" sz="1200">
                <a:solidFill>
                  <a:srgbClr val="FC03FF"/>
                </a:solidFill>
              </a:rPr>
              <a:t>ー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B9ABCD-D7D4-481B-6381-F7D68959C211}"/>
              </a:ext>
            </a:extLst>
          </p:cNvPr>
          <p:cNvSpPr txBox="1"/>
          <p:nvPr/>
        </p:nvSpPr>
        <p:spPr>
          <a:xfrm>
            <a:off x="5204259" y="161775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純粋な</a:t>
            </a:r>
            <a:r>
              <a:rPr lang="ja-JP" altLang="en-US" sz="1200">
                <a:solidFill>
                  <a:srgbClr val="FC03FF"/>
                </a:solidFill>
              </a:rPr>
              <a:t>量子</a:t>
            </a:r>
            <a:r>
              <a:rPr kumimoji="1" lang="ja-JP" altLang="en-US" sz="1200">
                <a:solidFill>
                  <a:srgbClr val="FC03FF"/>
                </a:solidFill>
              </a:rPr>
              <a:t>測定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2DD7632-297D-A7B0-4B32-BB6BE2F1C4C9}"/>
              </a:ext>
            </a:extLst>
          </p:cNvPr>
          <p:cNvCxnSpPr>
            <a:cxnSpLocks/>
          </p:cNvCxnSpPr>
          <p:nvPr/>
        </p:nvCxnSpPr>
        <p:spPr>
          <a:xfrm flipH="1" flipV="1">
            <a:off x="4146941" y="1545521"/>
            <a:ext cx="51933" cy="110333"/>
          </a:xfrm>
          <a:prstGeom prst="line">
            <a:avLst/>
          </a:prstGeom>
          <a:ln w="12700">
            <a:solidFill>
              <a:srgbClr val="FC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D3CD223C-280A-4D18-2863-E112D1C5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78" y="2573468"/>
            <a:ext cx="5435600" cy="63500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AEAEC90-73A0-C28A-A9B1-195163935AB7}"/>
              </a:ext>
            </a:extLst>
          </p:cNvPr>
          <p:cNvCxnSpPr>
            <a:cxnSpLocks/>
          </p:cNvCxnSpPr>
          <p:nvPr/>
        </p:nvCxnSpPr>
        <p:spPr>
          <a:xfrm flipH="1" flipV="1">
            <a:off x="5257230" y="1545521"/>
            <a:ext cx="51933" cy="110333"/>
          </a:xfrm>
          <a:prstGeom prst="line">
            <a:avLst/>
          </a:prstGeom>
          <a:ln w="12700">
            <a:solidFill>
              <a:srgbClr val="FC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C602C2AB-C813-0FE5-C70A-21422A32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3" y="2556050"/>
            <a:ext cx="4432300" cy="660400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028F715-FA33-8C4A-7AC7-1F2E298C41F7}"/>
              </a:ext>
            </a:extLst>
          </p:cNvPr>
          <p:cNvCxnSpPr>
            <a:cxnSpLocks/>
          </p:cNvCxnSpPr>
          <p:nvPr/>
        </p:nvCxnSpPr>
        <p:spPr>
          <a:xfrm>
            <a:off x="201453" y="3490852"/>
            <a:ext cx="1175746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40980C2-1058-53BC-88DE-156B9BDBBC34}"/>
              </a:ext>
            </a:extLst>
          </p:cNvPr>
          <p:cNvSpPr txBox="1"/>
          <p:nvPr/>
        </p:nvSpPr>
        <p:spPr>
          <a:xfrm>
            <a:off x="240571" y="363087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/>
              <a:t>エントロピーの保存</a:t>
            </a:r>
            <a:endParaRPr kumimoji="1" lang="en-US" altLang="ja-JP" sz="2000" b="1" u="sng" dirty="0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26687642-2976-CDF9-B9D9-2B6027B97CB9}"/>
              </a:ext>
            </a:extLst>
          </p:cNvPr>
          <p:cNvGrpSpPr/>
          <p:nvPr/>
        </p:nvGrpSpPr>
        <p:grpSpPr>
          <a:xfrm>
            <a:off x="2758515" y="3997727"/>
            <a:ext cx="6692900" cy="710009"/>
            <a:chOff x="2749550" y="4481783"/>
            <a:chExt cx="6692900" cy="710009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C9FD5C4-463D-806E-9DBF-E5DD89C33756}"/>
                </a:ext>
              </a:extLst>
            </p:cNvPr>
            <p:cNvGrpSpPr/>
            <p:nvPr/>
          </p:nvGrpSpPr>
          <p:grpSpPr>
            <a:xfrm>
              <a:off x="2749550" y="4481783"/>
              <a:ext cx="6692900" cy="381000"/>
              <a:chOff x="2749550" y="4481783"/>
              <a:chExt cx="6692900" cy="381000"/>
            </a:xfrm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4D1FADD6-7BF2-3693-4124-42682FD40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9550" y="4481783"/>
                <a:ext cx="6692900" cy="381000"/>
              </a:xfrm>
              <a:prstGeom prst="rect">
                <a:avLst/>
              </a:prstGeom>
            </p:spPr>
          </p:pic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AE3D9637-CF9D-BF8F-AE78-34E19134B2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8920" y="4511622"/>
                <a:ext cx="363681" cy="3511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567850F1-460C-8570-B52C-01E0F2CDA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4855" y="4511622"/>
                <a:ext cx="363681" cy="3511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516C8B4D-1D6B-116D-F264-398C814151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1301" y="4511622"/>
                <a:ext cx="363681" cy="3511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CB72F662-4512-4D76-6EE6-182473BD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0121" y="4950492"/>
              <a:ext cx="393700" cy="241300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E71A6A92-F7BB-5D1E-DD6B-70755147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8258" y="4950492"/>
              <a:ext cx="393700" cy="241300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E12A8BCA-7ACD-3D89-F90C-510D4DF6C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2453" y="4950492"/>
              <a:ext cx="393700" cy="241300"/>
            </a:xfrm>
            <a:prstGeom prst="rect">
              <a:avLst/>
            </a:prstGeom>
          </p:spPr>
        </p:pic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7C819CA-537E-A827-1CF3-FF117FDFD78C}"/>
                </a:ext>
              </a:extLst>
            </p:cNvPr>
            <p:cNvCxnSpPr>
              <a:cxnSpLocks/>
            </p:cNvCxnSpPr>
            <p:nvPr/>
          </p:nvCxnSpPr>
          <p:spPr>
            <a:xfrm>
              <a:off x="3226498" y="4880201"/>
              <a:ext cx="5791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F6F0A6F-A88A-BA72-2EC7-1CF153C31E8E}"/>
                </a:ext>
              </a:extLst>
            </p:cNvPr>
            <p:cNvCxnSpPr>
              <a:cxnSpLocks/>
            </p:cNvCxnSpPr>
            <p:nvPr/>
          </p:nvCxnSpPr>
          <p:spPr>
            <a:xfrm>
              <a:off x="5180176" y="4880201"/>
              <a:ext cx="5791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E2D9333E-8373-91FC-876D-22C63D0537FF}"/>
                </a:ext>
              </a:extLst>
            </p:cNvPr>
            <p:cNvCxnSpPr>
              <a:cxnSpLocks/>
            </p:cNvCxnSpPr>
            <p:nvPr/>
          </p:nvCxnSpPr>
          <p:spPr>
            <a:xfrm>
              <a:off x="7740496" y="4880201"/>
              <a:ext cx="5791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8DC7322-6B70-B54C-5136-116654B8501D}"/>
              </a:ext>
            </a:extLst>
          </p:cNvPr>
          <p:cNvSpPr txBox="1"/>
          <p:nvPr/>
        </p:nvSpPr>
        <p:spPr>
          <a:xfrm>
            <a:off x="819820" y="5977847"/>
            <a:ext cx="1057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FF0000"/>
                </a:solidFill>
              </a:rPr>
              <a:t>反跳でエネルギーを供給するには，フィードバック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2000" b="1">
                <a:solidFill>
                  <a:srgbClr val="FF0000"/>
                </a:solidFill>
              </a:rPr>
              <a:t>熱接触によるエントロピー減少が必要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0876F9C-4545-EF5A-FB76-EF7B5C94747E}"/>
              </a:ext>
            </a:extLst>
          </p:cNvPr>
          <p:cNvSpPr txBox="1"/>
          <p:nvPr/>
        </p:nvSpPr>
        <p:spPr>
          <a:xfrm>
            <a:off x="5367747" y="6345717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/>
              <a:t>(</a:t>
            </a:r>
            <a:r>
              <a:rPr kumimoji="1" lang="ja-JP" altLang="en-US" sz="1200" b="1"/>
              <a:t>情報に変換</a:t>
            </a:r>
            <a:r>
              <a:rPr kumimoji="1" lang="en-US" altLang="ja-JP" sz="1200" b="1" dirty="0"/>
              <a:t>)</a:t>
            </a:r>
            <a:endParaRPr kumimoji="1" lang="ja-JP" altLang="en-US" sz="12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434A860-663E-359D-81A2-D1F1C117A644}"/>
              </a:ext>
            </a:extLst>
          </p:cNvPr>
          <p:cNvSpPr txBox="1"/>
          <p:nvPr/>
        </p:nvSpPr>
        <p:spPr>
          <a:xfrm>
            <a:off x="6856106" y="6345717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/>
              <a:t>(</a:t>
            </a:r>
            <a:r>
              <a:rPr kumimoji="1" lang="ja-JP" altLang="en-US" sz="1200" b="1"/>
              <a:t>熱に変換</a:t>
            </a:r>
            <a:r>
              <a:rPr kumimoji="1" lang="en-US" altLang="ja-JP" sz="1200" b="1" dirty="0"/>
              <a:t>)</a:t>
            </a:r>
            <a:endParaRPr kumimoji="1" lang="ja-JP" altLang="en-US" sz="1200" b="1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A2139848-D099-7730-1025-52FA96D8D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90" y="1154204"/>
            <a:ext cx="9373944" cy="430236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251B227D-BCD7-4175-CD42-367DD8781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043" y="5106897"/>
            <a:ext cx="4693911" cy="395411"/>
          </a:xfrm>
          <a:prstGeom prst="rect">
            <a:avLst/>
          </a:prstGeom>
        </p:spPr>
      </p:pic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5DDE2740-AA60-9702-DECE-7265969409E4}"/>
              </a:ext>
            </a:extLst>
          </p:cNvPr>
          <p:cNvGrpSpPr/>
          <p:nvPr/>
        </p:nvGrpSpPr>
        <p:grpSpPr>
          <a:xfrm>
            <a:off x="9384573" y="4249981"/>
            <a:ext cx="2433751" cy="1526087"/>
            <a:chOff x="8431966" y="3839085"/>
            <a:chExt cx="3121148" cy="1957120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68DA2DC5-48FA-9479-5737-885D27C7C8E1}"/>
                </a:ext>
              </a:extLst>
            </p:cNvPr>
            <p:cNvGrpSpPr/>
            <p:nvPr/>
          </p:nvGrpSpPr>
          <p:grpSpPr>
            <a:xfrm>
              <a:off x="8431966" y="3839085"/>
              <a:ext cx="3121148" cy="1957120"/>
              <a:chOff x="8052080" y="4363364"/>
              <a:chExt cx="3121148" cy="1957120"/>
            </a:xfrm>
          </p:grpSpPr>
          <p:grpSp>
            <p:nvGrpSpPr>
              <p:cNvPr id="79" name="グループ化 78">
                <a:extLst>
                  <a:ext uri="{FF2B5EF4-FFF2-40B4-BE49-F238E27FC236}">
                    <a16:creationId xmlns:a16="http://schemas.microsoft.com/office/drawing/2014/main" id="{759D64C2-EF43-5D0D-6AED-E9AAB1F5970D}"/>
                  </a:ext>
                </a:extLst>
              </p:cNvPr>
              <p:cNvGrpSpPr/>
              <p:nvPr/>
            </p:nvGrpSpPr>
            <p:grpSpPr>
              <a:xfrm>
                <a:off x="8052080" y="4363364"/>
                <a:ext cx="1969115" cy="1957120"/>
                <a:chOff x="9730848" y="4363364"/>
                <a:chExt cx="1969115" cy="1957120"/>
              </a:xfrm>
            </p:grpSpPr>
            <p:grpSp>
              <p:nvGrpSpPr>
                <p:cNvPr id="84" name="グループ化 83">
                  <a:extLst>
                    <a:ext uri="{FF2B5EF4-FFF2-40B4-BE49-F238E27FC236}">
                      <a16:creationId xmlns:a16="http://schemas.microsoft.com/office/drawing/2014/main" id="{78D4879B-3FBE-8B3E-03A2-8747B77B97A1}"/>
                    </a:ext>
                  </a:extLst>
                </p:cNvPr>
                <p:cNvGrpSpPr/>
                <p:nvPr/>
              </p:nvGrpSpPr>
              <p:grpSpPr>
                <a:xfrm>
                  <a:off x="9730848" y="5248250"/>
                  <a:ext cx="1870382" cy="1072234"/>
                  <a:chOff x="2633134" y="5211022"/>
                  <a:chExt cx="2177017" cy="1248019"/>
                </a:xfrm>
              </p:grpSpPr>
              <p:sp>
                <p:nvSpPr>
                  <p:cNvPr id="92" name="楕円 64 3 6">
                    <a:extLst>
                      <a:ext uri="{FF2B5EF4-FFF2-40B4-BE49-F238E27FC236}">
                        <a16:creationId xmlns:a16="http://schemas.microsoft.com/office/drawing/2014/main" id="{01FFBF0B-5BED-0853-A9E6-5EC5E23D09DB}"/>
                      </a:ext>
                    </a:extLst>
                  </p:cNvPr>
                  <p:cNvSpPr/>
                  <p:nvPr/>
                </p:nvSpPr>
                <p:spPr>
                  <a:xfrm>
                    <a:off x="3784852" y="5315382"/>
                    <a:ext cx="1025299" cy="1025299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93" name="グループ化 92">
                    <a:extLst>
                      <a:ext uri="{FF2B5EF4-FFF2-40B4-BE49-F238E27FC236}">
                        <a16:creationId xmlns:a16="http://schemas.microsoft.com/office/drawing/2014/main" id="{45EBB1AC-8859-CD6A-36A9-319FEEC75D3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633135" y="5211021"/>
                    <a:ext cx="1248019" cy="1248021"/>
                    <a:chOff x="1708285" y="2283652"/>
                    <a:chExt cx="1202664" cy="1202666"/>
                  </a:xfrm>
                </p:grpSpPr>
                <p:sp>
                  <p:nvSpPr>
                    <p:cNvPr id="94" name="円弧 93">
                      <a:extLst>
                        <a:ext uri="{FF2B5EF4-FFF2-40B4-BE49-F238E27FC236}">
                          <a16:creationId xmlns:a16="http://schemas.microsoft.com/office/drawing/2014/main" id="{AAB906A4-35E7-3D5A-3F8E-A19D1F26AD79}"/>
                        </a:ext>
                      </a:extLst>
                    </p:cNvPr>
                    <p:cNvSpPr/>
                    <p:nvPr/>
                  </p:nvSpPr>
                  <p:spPr>
                    <a:xfrm rot="8030892">
                      <a:off x="2008482" y="2592284"/>
                      <a:ext cx="622663" cy="622662"/>
                    </a:xfrm>
                    <a:prstGeom prst="arc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5" name="円弧 94">
                      <a:extLst>
                        <a:ext uri="{FF2B5EF4-FFF2-40B4-BE49-F238E27FC236}">
                          <a16:creationId xmlns:a16="http://schemas.microsoft.com/office/drawing/2014/main" id="{7D6612A2-B1B3-B2B7-A960-6BDF812A0C8D}"/>
                        </a:ext>
                      </a:extLst>
                    </p:cNvPr>
                    <p:cNvSpPr/>
                    <p:nvPr/>
                  </p:nvSpPr>
                  <p:spPr>
                    <a:xfrm rot="8030892">
                      <a:off x="1708284" y="2283653"/>
                      <a:ext cx="1202666" cy="1202664"/>
                    </a:xfrm>
                    <a:prstGeom prst="arc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96" name="円弧 95">
                      <a:extLst>
                        <a:ext uri="{FF2B5EF4-FFF2-40B4-BE49-F238E27FC236}">
                          <a16:creationId xmlns:a16="http://schemas.microsoft.com/office/drawing/2014/main" id="{6736723C-8034-2D67-F66D-B718BB0E723A}"/>
                        </a:ext>
                      </a:extLst>
                    </p:cNvPr>
                    <p:cNvSpPr/>
                    <p:nvPr/>
                  </p:nvSpPr>
                  <p:spPr>
                    <a:xfrm rot="8030892">
                      <a:off x="1884863" y="2477492"/>
                      <a:ext cx="868559" cy="868558"/>
                    </a:xfrm>
                    <a:prstGeom prst="arc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7" name="グループ化 96">
                      <a:extLst>
                        <a:ext uri="{FF2B5EF4-FFF2-40B4-BE49-F238E27FC236}">
                          <a16:creationId xmlns:a16="http://schemas.microsoft.com/office/drawing/2014/main" id="{DB69DF65-E63B-7BFF-3F9F-9F22F6DEE9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96168" y="2403292"/>
                      <a:ext cx="450100" cy="844156"/>
                      <a:chOff x="2023083" y="1486228"/>
                      <a:chExt cx="328618" cy="616318"/>
                    </a:xfrm>
                  </p:grpSpPr>
                  <p:sp>
                    <p:nvSpPr>
                      <p:cNvPr id="98" name="フリーフォーム 22 4">
                        <a:extLst>
                          <a:ext uri="{FF2B5EF4-FFF2-40B4-BE49-F238E27FC236}">
                            <a16:creationId xmlns:a16="http://schemas.microsoft.com/office/drawing/2014/main" id="{695394D0-106A-1412-2C68-389D836F7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3928" y="1486228"/>
                        <a:ext cx="68487" cy="290237"/>
                      </a:xfrm>
                      <a:custGeom>
                        <a:avLst/>
                        <a:gdLst>
                          <a:gd name="connsiteX0" fmla="*/ 24380 w 64960"/>
                          <a:gd name="connsiteY0" fmla="*/ 204537 h 204537"/>
                          <a:gd name="connsiteX1" fmla="*/ 64485 w 64960"/>
                          <a:gd name="connsiteY1" fmla="*/ 136358 h 204537"/>
                          <a:gd name="connsiteX2" fmla="*/ 316 w 64960"/>
                          <a:gd name="connsiteY2" fmla="*/ 68179 h 204537"/>
                          <a:gd name="connsiteX3" fmla="*/ 44432 w 64960"/>
                          <a:gd name="connsiteY3" fmla="*/ 0 h 204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4960" h="204537">
                            <a:moveTo>
                              <a:pt x="24380" y="204537"/>
                            </a:moveTo>
                            <a:cubicBezTo>
                              <a:pt x="46438" y="181810"/>
                              <a:pt x="68496" y="159084"/>
                              <a:pt x="64485" y="136358"/>
                            </a:cubicBezTo>
                            <a:cubicBezTo>
                              <a:pt x="60474" y="113632"/>
                              <a:pt x="3658" y="90905"/>
                              <a:pt x="316" y="68179"/>
                            </a:cubicBezTo>
                            <a:cubicBezTo>
                              <a:pt x="-3026" y="45453"/>
                              <a:pt x="20703" y="22726"/>
                              <a:pt x="44432" y="0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" name="部分円 166 4">
                        <a:extLst>
                          <a:ext uri="{FF2B5EF4-FFF2-40B4-BE49-F238E27FC236}">
                            <a16:creationId xmlns:a16="http://schemas.microsoft.com/office/drawing/2014/main" id="{81FAC272-4DDC-EF8C-00E1-E5E5E5AD64F4}"/>
                          </a:ext>
                        </a:extLst>
                      </p:cNvPr>
                      <p:cNvSpPr/>
                      <p:nvPr/>
                    </p:nvSpPr>
                    <p:spPr>
                      <a:xfrm rot="5411171">
                        <a:off x="2023083" y="1773928"/>
                        <a:ext cx="328618" cy="328618"/>
                      </a:xfrm>
                      <a:prstGeom prst="pie">
                        <a:avLst>
                          <a:gd name="adj1" fmla="val 5363405"/>
                          <a:gd name="adj2" fmla="val 16200000"/>
                        </a:avLst>
                      </a:prstGeom>
                      <a:solidFill>
                        <a:srgbClr val="92D050"/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accent6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5" name="グループ化 84">
                  <a:extLst>
                    <a:ext uri="{FF2B5EF4-FFF2-40B4-BE49-F238E27FC236}">
                      <a16:creationId xmlns:a16="http://schemas.microsoft.com/office/drawing/2014/main" id="{B54FCB87-1D02-DE12-8C10-38F863DD9CE4}"/>
                    </a:ext>
                  </a:extLst>
                </p:cNvPr>
                <p:cNvGrpSpPr/>
                <p:nvPr/>
              </p:nvGrpSpPr>
              <p:grpSpPr>
                <a:xfrm>
                  <a:off x="10627729" y="4363364"/>
                  <a:ext cx="1072234" cy="1072235"/>
                  <a:chOff x="1708285" y="2283652"/>
                  <a:chExt cx="1202664" cy="1202666"/>
                </a:xfrm>
              </p:grpSpPr>
              <p:sp>
                <p:nvSpPr>
                  <p:cNvPr id="86" name="円弧 85">
                    <a:extLst>
                      <a:ext uri="{FF2B5EF4-FFF2-40B4-BE49-F238E27FC236}">
                        <a16:creationId xmlns:a16="http://schemas.microsoft.com/office/drawing/2014/main" id="{A62CEFD0-5D06-5C05-EF7C-BFC1DA4BBE92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2008482" y="2592284"/>
                    <a:ext cx="622663" cy="622662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円弧 86">
                    <a:extLst>
                      <a:ext uri="{FF2B5EF4-FFF2-40B4-BE49-F238E27FC236}">
                        <a16:creationId xmlns:a16="http://schemas.microsoft.com/office/drawing/2014/main" id="{DE5805A0-9E69-BF1E-9BD4-655B71A3CE41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708284" y="2283653"/>
                    <a:ext cx="1202666" cy="1202664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8" name="円弧 87">
                    <a:extLst>
                      <a:ext uri="{FF2B5EF4-FFF2-40B4-BE49-F238E27FC236}">
                        <a16:creationId xmlns:a16="http://schemas.microsoft.com/office/drawing/2014/main" id="{FF0C559F-8F0F-1073-25B4-B9BEE9EF1EA5}"/>
                      </a:ext>
                    </a:extLst>
                  </p:cNvPr>
                  <p:cNvSpPr/>
                  <p:nvPr/>
                </p:nvSpPr>
                <p:spPr>
                  <a:xfrm rot="8030892">
                    <a:off x="1884863" y="2477492"/>
                    <a:ext cx="868559" cy="868558"/>
                  </a:xfrm>
                  <a:prstGeom prst="arc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9" name="グループ化 88">
                    <a:extLst>
                      <a:ext uri="{FF2B5EF4-FFF2-40B4-BE49-F238E27FC236}">
                        <a16:creationId xmlns:a16="http://schemas.microsoft.com/office/drawing/2014/main" id="{4A286BB3-32AE-02F0-CD0F-B92E21B8CBF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168" y="2403292"/>
                    <a:ext cx="450100" cy="844156"/>
                    <a:chOff x="2023083" y="1486228"/>
                    <a:chExt cx="328618" cy="616318"/>
                  </a:xfrm>
                </p:grpSpPr>
                <p:sp>
                  <p:nvSpPr>
                    <p:cNvPr id="90" name="フリーフォーム 22 5">
                      <a:extLst>
                        <a:ext uri="{FF2B5EF4-FFF2-40B4-BE49-F238E27FC236}">
                          <a16:creationId xmlns:a16="http://schemas.microsoft.com/office/drawing/2014/main" id="{223F1923-2858-58CB-61D4-8DCCBBA4C1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3928" y="1486228"/>
                      <a:ext cx="68487" cy="290237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1" name="部分円 166 5">
                      <a:extLst>
                        <a:ext uri="{FF2B5EF4-FFF2-40B4-BE49-F238E27FC236}">
                          <a16:creationId xmlns:a16="http://schemas.microsoft.com/office/drawing/2014/main" id="{42260855-3AF8-A50F-1DC0-8C175EB70834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023083" y="1773928"/>
                      <a:ext cx="328618" cy="328618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81" name="図 80">
                <a:extLst>
                  <a:ext uri="{FF2B5EF4-FFF2-40B4-BE49-F238E27FC236}">
                    <a16:creationId xmlns:a16="http://schemas.microsoft.com/office/drawing/2014/main" id="{65AABD94-B18E-146E-404C-9BFAEDF49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23928" y="5674551"/>
                <a:ext cx="749300" cy="215900"/>
              </a:xfrm>
              <a:prstGeom prst="rect">
                <a:avLst/>
              </a:prstGeom>
            </p:spPr>
          </p:pic>
          <p:sp>
            <p:nvSpPr>
              <p:cNvPr id="82" name="上矢印 81">
                <a:extLst>
                  <a:ext uri="{FF2B5EF4-FFF2-40B4-BE49-F238E27FC236}">
                    <a16:creationId xmlns:a16="http://schemas.microsoft.com/office/drawing/2014/main" id="{652BD54D-EDC4-2E52-BA04-591D5F3E7B65}"/>
                  </a:ext>
                </a:extLst>
              </p:cNvPr>
              <p:cNvSpPr/>
              <p:nvPr/>
            </p:nvSpPr>
            <p:spPr>
              <a:xfrm rot="5400000">
                <a:off x="9817472" y="5371655"/>
                <a:ext cx="181626" cy="643750"/>
              </a:xfrm>
              <a:prstGeom prst="upArrow">
                <a:avLst>
                  <a:gd name="adj1" fmla="val 50000"/>
                  <a:gd name="adj2" fmla="val 106276"/>
                </a:avLst>
              </a:prstGeom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上矢印 82">
                <a:extLst>
                  <a:ext uri="{FF2B5EF4-FFF2-40B4-BE49-F238E27FC236}">
                    <a16:creationId xmlns:a16="http://schemas.microsoft.com/office/drawing/2014/main" id="{4F927A82-463F-B24D-8994-841E10AD0A79}"/>
                  </a:ext>
                </a:extLst>
              </p:cNvPr>
              <p:cNvSpPr/>
              <p:nvPr/>
            </p:nvSpPr>
            <p:spPr>
              <a:xfrm rot="16200000">
                <a:off x="9817472" y="5554213"/>
                <a:ext cx="181626" cy="643750"/>
              </a:xfrm>
              <a:prstGeom prst="upArrow">
                <a:avLst>
                  <a:gd name="adj1" fmla="val 50000"/>
                  <a:gd name="adj2" fmla="val 106276"/>
                </a:avLst>
              </a:prstGeom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BECF5FE0-05EE-B636-58DD-B3BCF4A5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547" y="4816100"/>
              <a:ext cx="215900" cy="215900"/>
            </a:xfrm>
            <a:prstGeom prst="rect">
              <a:avLst/>
            </a:prstGeom>
          </p:spPr>
        </p:pic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87807C18-7218-C935-4C31-DFD2FADF9129}"/>
              </a:ext>
            </a:extLst>
          </p:cNvPr>
          <p:cNvGrpSpPr/>
          <p:nvPr/>
        </p:nvGrpSpPr>
        <p:grpSpPr>
          <a:xfrm>
            <a:off x="1203577" y="2156529"/>
            <a:ext cx="3909363" cy="307777"/>
            <a:chOff x="1203577" y="2190085"/>
            <a:chExt cx="3909363" cy="307777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EC7984B-91BF-086E-31C6-5FBD3405559A}"/>
                </a:ext>
              </a:extLst>
            </p:cNvPr>
            <p:cNvSpPr txBox="1"/>
            <p:nvPr/>
          </p:nvSpPr>
          <p:spPr>
            <a:xfrm>
              <a:off x="1203577" y="2190085"/>
              <a:ext cx="2698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>
                  <a:solidFill>
                    <a:srgbClr val="0F01FF"/>
                  </a:solidFill>
                </a:rPr>
                <a:t>ユニタリー操作で印加した仕事</a:t>
              </a:r>
              <a:endParaRPr kumimoji="1" lang="ja-JP" altLang="en-US" sz="1400" b="1" dirty="0">
                <a:solidFill>
                  <a:srgbClr val="0F01FF"/>
                </a:solidFill>
              </a:endParaRPr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2EF7AC21-E1CD-45FF-95F8-50206863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42940" y="2231007"/>
              <a:ext cx="1270000" cy="215900"/>
            </a:xfrm>
            <a:prstGeom prst="rect">
              <a:avLst/>
            </a:prstGeom>
          </p:spPr>
        </p:pic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5D4C2D33-3AC5-5735-9D58-94697B2F8875}"/>
              </a:ext>
            </a:extLst>
          </p:cNvPr>
          <p:cNvGrpSpPr/>
          <p:nvPr/>
        </p:nvGrpSpPr>
        <p:grpSpPr>
          <a:xfrm>
            <a:off x="6313578" y="2156528"/>
            <a:ext cx="4613605" cy="307777"/>
            <a:chOff x="6313578" y="2190084"/>
            <a:chExt cx="4613605" cy="307777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BDE750B-98FF-B339-94FA-513295C074C7}"/>
                </a:ext>
              </a:extLst>
            </p:cNvPr>
            <p:cNvSpPr txBox="1"/>
            <p:nvPr/>
          </p:nvSpPr>
          <p:spPr>
            <a:xfrm>
              <a:off x="6313578" y="2190084"/>
              <a:ext cx="3416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>
                  <a:solidFill>
                    <a:srgbClr val="0F01FF"/>
                  </a:solidFill>
                </a:rPr>
                <a:t>量子測定の反跳で供給されたエネルギー</a:t>
              </a:r>
              <a:endParaRPr kumimoji="1" lang="ja-JP" altLang="en-US" sz="1400" b="1" dirty="0">
                <a:solidFill>
                  <a:srgbClr val="0F01FF"/>
                </a:solidFill>
              </a:endParaRPr>
            </a:p>
          </p:txBody>
        </p:sp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6B7B08E8-0224-E03F-BA37-923E33AA4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57183" y="2231007"/>
              <a:ext cx="12700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70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668EFB4-C36E-D397-9417-0629764B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523" y="1450685"/>
            <a:ext cx="9085976" cy="4660693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①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単一熱浴から熱を吸収する定常サイクル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Maxwell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の悪魔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②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量子測定で駆動する熱機関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 (measurement-powered engine) 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 b="1"/>
              <a:t>研究</a:t>
            </a:r>
            <a:r>
              <a:rPr lang="en-US" altLang="ja-JP" b="1" dirty="0"/>
              <a:t>③</a:t>
            </a:r>
            <a:r>
              <a:rPr kumimoji="1" lang="en-US" altLang="ja-JP" b="1" dirty="0"/>
              <a:t>: </a:t>
            </a:r>
            <a:r>
              <a:rPr lang="ja-JP" altLang="en-US" b="1"/>
              <a:t>ユニタリー</a:t>
            </a:r>
            <a:r>
              <a:rPr kumimoji="1" lang="ja-JP" altLang="en-US" b="1"/>
              <a:t>限界を超える量子系へのエネルギー充填・放出</a:t>
            </a:r>
            <a:endParaRPr lang="en-US" altLang="ja-JP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EC8D4-70A3-A412-3232-111D7C4110D6}"/>
              </a:ext>
            </a:extLst>
          </p:cNvPr>
          <p:cNvSpPr txBox="1"/>
          <p:nvPr/>
        </p:nvSpPr>
        <p:spPr>
          <a:xfrm>
            <a:off x="2942582" y="2006882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14039-8F41-52A1-A8A0-3491E93622BA}"/>
              </a:ext>
            </a:extLst>
          </p:cNvPr>
          <p:cNvSpPr txBox="1"/>
          <p:nvPr/>
        </p:nvSpPr>
        <p:spPr>
          <a:xfrm>
            <a:off x="2942582" y="3537588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in preparation.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B08683-2B00-5B64-4920-5360E0672D83}"/>
              </a:ext>
            </a:extLst>
          </p:cNvPr>
          <p:cNvSpPr txBox="1"/>
          <p:nvPr/>
        </p:nvSpPr>
        <p:spPr>
          <a:xfrm>
            <a:off x="2942582" y="5043127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2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200" b="1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77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5E6373-135C-A36A-CFC4-1A8718AE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</a:t>
            </a:r>
            <a:r>
              <a:rPr lang="en-US" altLang="ja-JP" dirty="0"/>
              <a:t>③: </a:t>
            </a:r>
            <a:r>
              <a:rPr lang="ja-JP" altLang="en-US"/>
              <a:t>量子系へのエネルギー充填・放出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00587-64CF-1EAD-8AE7-964E8DB0F71F}"/>
              </a:ext>
            </a:extLst>
          </p:cNvPr>
          <p:cNvSpPr txBox="1"/>
          <p:nvPr/>
        </p:nvSpPr>
        <p:spPr>
          <a:xfrm>
            <a:off x="392870" y="462804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>
                <a:solidFill>
                  <a:srgbClr val="0F01FF"/>
                </a:solidFill>
              </a:rPr>
              <a:t>エネルギー充填・放出の限界</a:t>
            </a:r>
            <a:endParaRPr kumimoji="1" lang="en-US" altLang="ja-JP" sz="2000" b="1" dirty="0">
              <a:solidFill>
                <a:srgbClr val="0F01FF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93F2480-31E3-5ADB-1BA1-70B0A24DE004}"/>
              </a:ext>
            </a:extLst>
          </p:cNvPr>
          <p:cNvSpPr txBox="1"/>
          <p:nvPr/>
        </p:nvSpPr>
        <p:spPr>
          <a:xfrm>
            <a:off x="372889" y="893795"/>
            <a:ext cx="636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996633"/>
                </a:solidFill>
              </a:rPr>
              <a:t>様々なユニタリー限界</a:t>
            </a:r>
            <a:r>
              <a:rPr lang="en-US" altLang="ja-JP" sz="2000" b="1" dirty="0">
                <a:solidFill>
                  <a:srgbClr val="996633"/>
                </a:solidFill>
              </a:rPr>
              <a:t> (</a:t>
            </a:r>
            <a:r>
              <a:rPr lang="ja-JP" altLang="en-US" sz="2000" b="1">
                <a:solidFill>
                  <a:srgbClr val="996633"/>
                </a:solidFill>
              </a:rPr>
              <a:t>仕事の限界・熱力学第二法則</a:t>
            </a:r>
            <a:r>
              <a:rPr lang="en-US" altLang="ja-JP" sz="2000" b="1" dirty="0">
                <a:solidFill>
                  <a:srgbClr val="996633"/>
                </a:solidFill>
              </a:rPr>
              <a:t>)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B65EC887-D318-9090-EC77-982926BB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21" y="5171661"/>
            <a:ext cx="4000500" cy="355600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53461A5-F6A0-F0D7-A952-138F47867E7B}"/>
              </a:ext>
            </a:extLst>
          </p:cNvPr>
          <p:cNvSpPr txBox="1"/>
          <p:nvPr/>
        </p:nvSpPr>
        <p:spPr>
          <a:xfrm>
            <a:off x="765106" y="558593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>
                <a:solidFill>
                  <a:srgbClr val="FC03FF"/>
                </a:solidFill>
              </a:rPr>
              <a:t>エルゴトロピー</a:t>
            </a:r>
            <a:endParaRPr lang="en-US" altLang="ja-JP" sz="1200" dirty="0">
              <a:solidFill>
                <a:srgbClr val="FC03FF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rgbClr val="FC03FF"/>
                </a:solidFill>
              </a:rPr>
              <a:t>(</a:t>
            </a:r>
            <a:r>
              <a:rPr kumimoji="1" lang="en-US" altLang="ja-JP" sz="1200" dirty="0" err="1">
                <a:solidFill>
                  <a:srgbClr val="FC03FF"/>
                </a:solidFill>
              </a:rPr>
              <a:t>ergotropy</a:t>
            </a:r>
            <a:r>
              <a:rPr kumimoji="1" lang="en-US" altLang="ja-JP" sz="1200" dirty="0">
                <a:solidFill>
                  <a:srgbClr val="FC03FF"/>
                </a:solidFill>
              </a:rPr>
              <a:t>)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C546C79-EFA6-1DD8-AE06-E9800DB3CC80}"/>
              </a:ext>
            </a:extLst>
          </p:cNvPr>
          <p:cNvSpPr txBox="1"/>
          <p:nvPr/>
        </p:nvSpPr>
        <p:spPr>
          <a:xfrm>
            <a:off x="2788691" y="558593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ユニタリー</a:t>
            </a:r>
            <a:endParaRPr kumimoji="1" lang="en-US" altLang="ja-JP" sz="1200" dirty="0">
              <a:solidFill>
                <a:srgbClr val="FC03FF"/>
              </a:solidFill>
            </a:endParaRPr>
          </a:p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充填限界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718F1E1-9A70-30A7-260A-77327D2DC75F}"/>
              </a:ext>
            </a:extLst>
          </p:cNvPr>
          <p:cNvSpPr txBox="1"/>
          <p:nvPr/>
        </p:nvSpPr>
        <p:spPr>
          <a:xfrm>
            <a:off x="3815703" y="4622842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A. E.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Allahverdyan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kumimoji="1" lang="en-US" altLang="ja-JP" sz="1000" i="1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et al.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, EPL (2004);</a:t>
            </a:r>
          </a:p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F. Binder </a:t>
            </a:r>
            <a:r>
              <a:rPr kumimoji="1" lang="en-US" altLang="ja-JP" sz="1000" i="1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et al.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, NJP (2015).</a:t>
            </a:r>
            <a:endParaRPr kumimoji="1" lang="ja-JP" altLang="en-US" sz="1000" dirty="0">
              <a:solidFill>
                <a:srgbClr val="0F01FF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46C6F0C5-4022-4605-115B-6468DE9434F0}"/>
              </a:ext>
            </a:extLst>
          </p:cNvPr>
          <p:cNvGrpSpPr/>
          <p:nvPr/>
        </p:nvGrpSpPr>
        <p:grpSpPr>
          <a:xfrm>
            <a:off x="6493743" y="4737181"/>
            <a:ext cx="5295695" cy="1819101"/>
            <a:chOff x="6448023" y="4737181"/>
            <a:chExt cx="5295695" cy="1819101"/>
          </a:xfrm>
        </p:grpSpPr>
        <p:sp>
          <p:nvSpPr>
            <p:cNvPr id="83" name="角丸四角形 82">
              <a:extLst>
                <a:ext uri="{FF2B5EF4-FFF2-40B4-BE49-F238E27FC236}">
                  <a16:creationId xmlns:a16="http://schemas.microsoft.com/office/drawing/2014/main" id="{4BB1CF57-19F5-A403-9C3F-13D005E3D28E}"/>
                </a:ext>
              </a:extLst>
            </p:cNvPr>
            <p:cNvSpPr/>
            <p:nvPr/>
          </p:nvSpPr>
          <p:spPr>
            <a:xfrm>
              <a:off x="7687736" y="5002756"/>
              <a:ext cx="3590950" cy="6850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右矢印 86">
              <a:extLst>
                <a:ext uri="{FF2B5EF4-FFF2-40B4-BE49-F238E27FC236}">
                  <a16:creationId xmlns:a16="http://schemas.microsoft.com/office/drawing/2014/main" id="{65185BEF-BCD1-332C-7B78-7AE006D68AB7}"/>
                </a:ext>
              </a:extLst>
            </p:cNvPr>
            <p:cNvSpPr/>
            <p:nvPr/>
          </p:nvSpPr>
          <p:spPr>
            <a:xfrm>
              <a:off x="6448023" y="5008648"/>
              <a:ext cx="517858" cy="68162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B2A5381F-D3DB-794B-D8DA-3D8C18D6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6102" y="5177350"/>
              <a:ext cx="2641600" cy="355600"/>
            </a:xfrm>
            <a:prstGeom prst="rect">
              <a:avLst/>
            </a:prstGeom>
          </p:spPr>
        </p:pic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D7DEC986-9268-E7F4-45E1-75FC15C8EF15}"/>
                </a:ext>
              </a:extLst>
            </p:cNvPr>
            <p:cNvSpPr txBox="1"/>
            <p:nvPr/>
          </p:nvSpPr>
          <p:spPr>
            <a:xfrm>
              <a:off x="7712625" y="4737181"/>
              <a:ext cx="30283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u="sng" dirty="0">
                  <a:solidFill>
                    <a:srgbClr val="FF000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KK</a:t>
              </a:r>
              <a:r>
                <a:rPr lang="en-US" altLang="ja-JP" sz="1000" dirty="0">
                  <a:solidFill>
                    <a:srgbClr val="FF000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 and K. Yuasa, Phys. Rev. E </a:t>
              </a:r>
              <a:r>
                <a:rPr lang="en-US" altLang="ja-JP" sz="1000" b="1" dirty="0">
                  <a:solidFill>
                    <a:srgbClr val="FF000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107</a:t>
              </a:r>
              <a:r>
                <a:rPr lang="en-US" altLang="ja-JP" sz="1000" dirty="0">
                  <a:solidFill>
                    <a:srgbClr val="FF000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, 064109 (2023).</a:t>
              </a:r>
              <a:endParaRPr lang="en-US" altLang="ja-JP" sz="1000" b="1" dirty="0">
                <a:solidFill>
                  <a:srgbClr val="FF000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4C9786CF-230E-815C-E3C8-1868CF0FCC0C}"/>
                </a:ext>
              </a:extLst>
            </p:cNvPr>
            <p:cNvSpPr txBox="1"/>
            <p:nvPr/>
          </p:nvSpPr>
          <p:spPr>
            <a:xfrm>
              <a:off x="7250180" y="5848396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b="1">
                  <a:solidFill>
                    <a:srgbClr val="FF0000"/>
                  </a:solidFill>
                </a:rPr>
                <a:t>量子ユニタル操作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(</a:t>
              </a:r>
              <a:r>
                <a:rPr lang="ja-JP" altLang="en-US" sz="2000" b="1">
                  <a:solidFill>
                    <a:srgbClr val="FF0000"/>
                  </a:solidFill>
                </a:rPr>
                <a:t>⊃純粋な量子測定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r>
                <a:rPr lang="ja-JP" altLang="en-US" sz="2000" b="1">
                  <a:solidFill>
                    <a:srgbClr val="FF0000"/>
                  </a:solidFill>
                </a:rPr>
                <a:t>とフィードバック制御の関係は？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5" name="図 124">
            <a:extLst>
              <a:ext uri="{FF2B5EF4-FFF2-40B4-BE49-F238E27FC236}">
                <a16:creationId xmlns:a16="http://schemas.microsoft.com/office/drawing/2014/main" id="{76226F12-36EC-F7B1-CD72-60D1037A6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8" y="6116908"/>
            <a:ext cx="1651000" cy="3683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8FAC521E-E7E4-CAB3-76E7-D1226FA18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944" y="6114508"/>
            <a:ext cx="1638300" cy="368300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4A10B56D-255E-03FE-6C9B-DAE1971D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341" y="1307616"/>
            <a:ext cx="3429000" cy="3302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9D7DB7-98B0-01B4-8727-9EE9449488CA}"/>
              </a:ext>
            </a:extLst>
          </p:cNvPr>
          <p:cNvSpPr txBox="1"/>
          <p:nvPr/>
        </p:nvSpPr>
        <p:spPr>
          <a:xfrm>
            <a:off x="392870" y="187669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>
                <a:solidFill>
                  <a:srgbClr val="0F01FF"/>
                </a:solidFill>
              </a:rPr>
              <a:t>量子ゆらぎ定理</a:t>
            </a:r>
            <a:endParaRPr kumimoji="1" lang="en-US" altLang="ja-JP" sz="2000" b="1" dirty="0">
              <a:solidFill>
                <a:srgbClr val="0F01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5472DE4-EBD4-9F51-7A02-C30302643FC1}"/>
              </a:ext>
            </a:extLst>
          </p:cNvPr>
          <p:cNvSpPr txBox="1"/>
          <p:nvPr/>
        </p:nvSpPr>
        <p:spPr>
          <a:xfrm>
            <a:off x="4617721" y="276604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C03FF"/>
                </a:solidFill>
              </a:rPr>
              <a:t>熱平衡状態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B9C383E-59FF-B97B-B32A-5B09DDF57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253" y="2395339"/>
            <a:ext cx="3187700" cy="54610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D3E1582-E0C7-BAA3-11E2-C8AC00CB81D1}"/>
              </a:ext>
            </a:extLst>
          </p:cNvPr>
          <p:cNvSpPr txBox="1"/>
          <p:nvPr/>
        </p:nvSpPr>
        <p:spPr>
          <a:xfrm>
            <a:off x="2287387" y="187593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H. Tasaki,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arXiv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(2000); </a:t>
            </a:r>
          </a:p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P.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Talkner</a:t>
            </a:r>
            <a:r>
              <a:rPr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000" i="1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et al.</a:t>
            </a:r>
            <a:r>
              <a:rPr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, PRE (2007); etc.</a:t>
            </a:r>
            <a:endParaRPr kumimoji="1" lang="ja-JP" altLang="en-US" sz="1000" dirty="0">
              <a:solidFill>
                <a:srgbClr val="0F01FF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571C76-0F36-F266-750B-7603290FAD75}"/>
              </a:ext>
            </a:extLst>
          </p:cNvPr>
          <p:cNvSpPr txBox="1"/>
          <p:nvPr/>
        </p:nvSpPr>
        <p:spPr>
          <a:xfrm>
            <a:off x="4613049" y="4220988"/>
            <a:ext cx="1167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C03FF"/>
                </a:solidFill>
              </a:rPr>
              <a:t>passive state 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5EEE8AB7-FB32-F19F-EA48-9B3185109655}"/>
              </a:ext>
            </a:extLst>
          </p:cNvPr>
          <p:cNvGrpSpPr/>
          <p:nvPr/>
        </p:nvGrpSpPr>
        <p:grpSpPr>
          <a:xfrm>
            <a:off x="6493743" y="893795"/>
            <a:ext cx="5290876" cy="3489121"/>
            <a:chOff x="6493743" y="893795"/>
            <a:chExt cx="5290876" cy="3489121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AD7BBEE-400F-9436-13DE-547D3DACE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7827" y="1350636"/>
              <a:ext cx="3657600" cy="292100"/>
            </a:xfrm>
            <a:prstGeom prst="rect">
              <a:avLst/>
            </a:prstGeom>
          </p:spPr>
        </p:pic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CDCA155-E099-A8D1-58C4-9B7ADF43B2A2}"/>
                </a:ext>
              </a:extLst>
            </p:cNvPr>
            <p:cNvGrpSpPr/>
            <p:nvPr/>
          </p:nvGrpSpPr>
          <p:grpSpPr>
            <a:xfrm>
              <a:off x="7268639" y="893795"/>
              <a:ext cx="4515980" cy="400110"/>
              <a:chOff x="7222913" y="888812"/>
              <a:chExt cx="4515980" cy="400110"/>
            </a:xfrm>
          </p:grpSpPr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EB628E2-BDCF-7F6D-AA27-34418E92223F}"/>
                  </a:ext>
                </a:extLst>
              </p:cNvPr>
              <p:cNvSpPr txBox="1"/>
              <p:nvPr/>
            </p:nvSpPr>
            <p:spPr>
              <a:xfrm>
                <a:off x="7222913" y="888812"/>
                <a:ext cx="45159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000" b="1">
                    <a:solidFill>
                      <a:srgbClr val="FF0000"/>
                    </a:solidFill>
                  </a:rPr>
                  <a:t>量子ユニタル操作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                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でも成立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895A8F0C-20B5-686D-7260-9411C5032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5632" y="951284"/>
                <a:ext cx="1168400" cy="292100"/>
              </a:xfrm>
              <a:prstGeom prst="rect">
                <a:avLst/>
              </a:prstGeom>
            </p:spPr>
          </p:pic>
        </p:grpSp>
        <p:sp>
          <p:nvSpPr>
            <p:cNvPr id="101" name="角丸四角形 100">
              <a:extLst>
                <a:ext uri="{FF2B5EF4-FFF2-40B4-BE49-F238E27FC236}">
                  <a16:creationId xmlns:a16="http://schemas.microsoft.com/office/drawing/2014/main" id="{65CE7052-0CDE-1299-7C83-1C66200C0681}"/>
                </a:ext>
              </a:extLst>
            </p:cNvPr>
            <p:cNvSpPr/>
            <p:nvPr/>
          </p:nvSpPr>
          <p:spPr>
            <a:xfrm>
              <a:off x="7733456" y="3697818"/>
              <a:ext cx="3590950" cy="6850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7E25FC0-DB67-B994-4C82-C4247F69B16F}"/>
                </a:ext>
              </a:extLst>
            </p:cNvPr>
            <p:cNvSpPr txBox="1"/>
            <p:nvPr/>
          </p:nvSpPr>
          <p:spPr>
            <a:xfrm>
              <a:off x="7711316" y="3430100"/>
              <a:ext cx="3611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M</a:t>
              </a:r>
              <a:r>
                <a:rPr kumimoji="1"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. F. </a:t>
              </a:r>
              <a:r>
                <a:rPr kumimoji="1" lang="en-US" altLang="ja-JP" sz="1000" dirty="0" err="1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Anka</a:t>
              </a:r>
              <a:r>
                <a:rPr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, T. R. de-Oliveira, and D. Jonathan, PRA (2021).</a:t>
              </a:r>
              <a:endParaRPr kumimoji="1" lang="ja-JP" altLang="en-US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171A4C60-8D7E-5959-1E59-F272181F6B3A}"/>
                </a:ext>
              </a:extLst>
            </p:cNvPr>
            <p:cNvSpPr/>
            <p:nvPr/>
          </p:nvSpPr>
          <p:spPr>
            <a:xfrm>
              <a:off x="7733456" y="2325494"/>
              <a:ext cx="3590950" cy="6850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右矢印 34">
              <a:extLst>
                <a:ext uri="{FF2B5EF4-FFF2-40B4-BE49-F238E27FC236}">
                  <a16:creationId xmlns:a16="http://schemas.microsoft.com/office/drawing/2014/main" id="{BDCE69F0-8E4F-A720-6258-C9503387D38F}"/>
                </a:ext>
              </a:extLst>
            </p:cNvPr>
            <p:cNvSpPr/>
            <p:nvPr/>
          </p:nvSpPr>
          <p:spPr>
            <a:xfrm>
              <a:off x="6493743" y="2327547"/>
              <a:ext cx="517858" cy="68162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8FB6DF6-8F60-FA4C-C2BB-0C7ACCEC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08783" y="2493893"/>
              <a:ext cx="1841500" cy="33020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037357F-1AE0-6B08-9392-301FB894D273}"/>
                </a:ext>
              </a:extLst>
            </p:cNvPr>
            <p:cNvSpPr txBox="1"/>
            <p:nvPr/>
          </p:nvSpPr>
          <p:spPr>
            <a:xfrm>
              <a:off x="7758345" y="1918841"/>
              <a:ext cx="2502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Y. </a:t>
              </a:r>
              <a:r>
                <a:rPr kumimoji="1" lang="en-US" altLang="ja-JP" sz="1000" dirty="0" err="1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Morikuni</a:t>
              </a:r>
              <a:r>
                <a:rPr kumimoji="1"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 and H. Tasaki, NJP (2011); </a:t>
              </a:r>
            </a:p>
            <a:p>
              <a:r>
                <a:rPr kumimoji="1"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A. E. </a:t>
              </a:r>
              <a:r>
                <a:rPr kumimoji="1" lang="en-US" altLang="ja-JP" sz="1000" dirty="0" err="1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Rastegin</a:t>
              </a:r>
              <a:r>
                <a:rPr kumimoji="1" lang="en-US" altLang="ja-JP" sz="1000" dirty="0">
                  <a:solidFill>
                    <a:srgbClr val="0F01FF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, J. Stat. Mech. (2013); etc.</a:t>
              </a:r>
              <a:endParaRPr kumimoji="1" lang="ja-JP" altLang="en-US" sz="100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42" name="右矢印 41">
              <a:extLst>
                <a:ext uri="{FF2B5EF4-FFF2-40B4-BE49-F238E27FC236}">
                  <a16:creationId xmlns:a16="http://schemas.microsoft.com/office/drawing/2014/main" id="{172CAF42-ACC1-CE51-15A0-808F87DB4037}"/>
                </a:ext>
              </a:extLst>
            </p:cNvPr>
            <p:cNvSpPr/>
            <p:nvPr/>
          </p:nvSpPr>
          <p:spPr>
            <a:xfrm>
              <a:off x="6493743" y="3699871"/>
              <a:ext cx="517858" cy="68162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8BCFA28C-90CC-67C2-B4D8-7642635A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30405" y="3898735"/>
              <a:ext cx="1587500" cy="292100"/>
            </a:xfrm>
            <a:prstGeom prst="rect">
              <a:avLst/>
            </a:prstGeom>
          </p:spPr>
        </p:pic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2550FB9-119C-673A-68AA-67479619C2EE}"/>
              </a:ext>
            </a:extLst>
          </p:cNvPr>
          <p:cNvSpPr txBox="1"/>
          <p:nvPr/>
        </p:nvSpPr>
        <p:spPr>
          <a:xfrm>
            <a:off x="392870" y="3264322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>
                <a:solidFill>
                  <a:srgbClr val="0F01FF"/>
                </a:solidFill>
              </a:rPr>
              <a:t>受動性</a:t>
            </a:r>
            <a:r>
              <a:rPr lang="en-US" altLang="ja-JP" sz="2000" b="1" dirty="0">
                <a:solidFill>
                  <a:srgbClr val="0F01FF"/>
                </a:solidFill>
              </a:rPr>
              <a:t> (passivity)</a:t>
            </a:r>
            <a:endParaRPr kumimoji="1" lang="en-US" altLang="ja-JP" sz="2000" b="1" dirty="0">
              <a:solidFill>
                <a:srgbClr val="0F01FF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89517E-DA48-A2C2-C8E4-FEFECB1ECE8A}"/>
              </a:ext>
            </a:extLst>
          </p:cNvPr>
          <p:cNvSpPr txBox="1"/>
          <p:nvPr/>
        </p:nvSpPr>
        <p:spPr>
          <a:xfrm>
            <a:off x="2609845" y="3272032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W.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Pusz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and S. L.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Woronwicz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, </a:t>
            </a:r>
            <a:r>
              <a:rPr kumimoji="1" lang="en-US" altLang="ja-JP" sz="1000" dirty="0" err="1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Commun</a:t>
            </a:r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. Math. Phys. (1978); </a:t>
            </a:r>
          </a:p>
          <a:p>
            <a:r>
              <a:rPr kumimoji="1" lang="en-US" altLang="ja-JP" sz="1000" dirty="0">
                <a:solidFill>
                  <a:srgbClr val="0F01F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A. Lenard, J. Stat. Phys. (1978).</a:t>
            </a:r>
            <a:endParaRPr kumimoji="1" lang="ja-JP" altLang="en-US" sz="1000" dirty="0">
              <a:solidFill>
                <a:srgbClr val="0F01FF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3F136BFA-87BE-7596-D6AB-F8FC4687ED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081" y="3848042"/>
            <a:ext cx="3657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角丸四角形 179">
            <a:extLst>
              <a:ext uri="{FF2B5EF4-FFF2-40B4-BE49-F238E27FC236}">
                <a16:creationId xmlns:a16="http://schemas.microsoft.com/office/drawing/2014/main" id="{FB6DEAD4-4E9D-D85B-81AB-74CD5EF65048}"/>
              </a:ext>
            </a:extLst>
          </p:cNvPr>
          <p:cNvSpPr/>
          <p:nvPr/>
        </p:nvSpPr>
        <p:spPr>
          <a:xfrm>
            <a:off x="7736143" y="4813363"/>
            <a:ext cx="4104790" cy="763288"/>
          </a:xfrm>
          <a:prstGeom prst="round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16AE867-DC4B-9E20-2487-80947217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量子ユニタル操作の表現定理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44C6DE-4DDD-4F24-F434-E92478828C4B}"/>
              </a:ext>
            </a:extLst>
          </p:cNvPr>
          <p:cNvSpPr txBox="1"/>
          <p:nvPr/>
        </p:nvSpPr>
        <p:spPr>
          <a:xfrm>
            <a:off x="1016883" y="784221"/>
            <a:ext cx="444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/>
              <a:t>従来の結果</a:t>
            </a:r>
            <a:r>
              <a:rPr kumimoji="1" lang="en-US" altLang="ja-JP" sz="2000" b="1" dirty="0"/>
              <a:t>: </a:t>
            </a:r>
            <a:r>
              <a:rPr kumimoji="1" lang="ja-JP" altLang="en-US" sz="2000" b="1"/>
              <a:t>ランダムユニタリー表現</a:t>
            </a:r>
            <a:endParaRPr kumimoji="1" lang="en-US" altLang="ja-JP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97F71-2705-1939-E87F-58CBA7598E6B}"/>
              </a:ext>
            </a:extLst>
          </p:cNvPr>
          <p:cNvSpPr txBox="1"/>
          <p:nvPr/>
        </p:nvSpPr>
        <p:spPr>
          <a:xfrm>
            <a:off x="6669645" y="784221"/>
            <a:ext cx="469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FF0000"/>
                </a:solidFill>
              </a:rPr>
              <a:t>本研究の結果</a:t>
            </a:r>
            <a:r>
              <a:rPr lang="en-US" altLang="ja-JP" sz="2000" b="1" dirty="0">
                <a:solidFill>
                  <a:srgbClr val="FF0000"/>
                </a:solidFill>
              </a:rPr>
              <a:t>: </a:t>
            </a:r>
            <a:r>
              <a:rPr lang="ja-JP" altLang="en-US" sz="2000" b="1">
                <a:solidFill>
                  <a:srgbClr val="FF0000"/>
                </a:solidFill>
              </a:rPr>
              <a:t>フィードバックの不要性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1" name="四角形: 角を丸くする 135">
            <a:extLst>
              <a:ext uri="{FF2B5EF4-FFF2-40B4-BE49-F238E27FC236}">
                <a16:creationId xmlns:a16="http://schemas.microsoft.com/office/drawing/2014/main" id="{FBDFE631-23CF-FD56-0D64-61E66FD15F51}"/>
              </a:ext>
            </a:extLst>
          </p:cNvPr>
          <p:cNvSpPr/>
          <p:nvPr/>
        </p:nvSpPr>
        <p:spPr>
          <a:xfrm>
            <a:off x="833683" y="1413614"/>
            <a:ext cx="4799736" cy="13042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135">
            <a:extLst>
              <a:ext uri="{FF2B5EF4-FFF2-40B4-BE49-F238E27FC236}">
                <a16:creationId xmlns:a16="http://schemas.microsoft.com/office/drawing/2014/main" id="{E871B4AC-92A7-A4DD-BC6B-6095E8048205}"/>
              </a:ext>
            </a:extLst>
          </p:cNvPr>
          <p:cNvSpPr/>
          <p:nvPr/>
        </p:nvSpPr>
        <p:spPr>
          <a:xfrm>
            <a:off x="6618336" y="1413614"/>
            <a:ext cx="4799736" cy="1304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605DC8-F9D2-A7B4-D0EC-7B4D0CAE4BB6}"/>
              </a:ext>
            </a:extLst>
          </p:cNvPr>
          <p:cNvSpPr txBox="1"/>
          <p:nvPr/>
        </p:nvSpPr>
        <p:spPr>
          <a:xfrm>
            <a:off x="7504007" y="1122785"/>
            <a:ext cx="3028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u="sng" dirty="0">
                <a:solidFill>
                  <a:srgbClr val="FF000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000" dirty="0">
                <a:solidFill>
                  <a:srgbClr val="FF000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000" b="1" dirty="0">
                <a:solidFill>
                  <a:srgbClr val="FF000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000" dirty="0">
                <a:solidFill>
                  <a:srgbClr val="FF000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000" b="1" dirty="0">
              <a:solidFill>
                <a:srgbClr val="FF0000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63E82CF-E940-D70B-5646-6D0258879DA0}"/>
              </a:ext>
            </a:extLst>
          </p:cNvPr>
          <p:cNvCxnSpPr>
            <a:cxnSpLocks/>
          </p:cNvCxnSpPr>
          <p:nvPr/>
        </p:nvCxnSpPr>
        <p:spPr>
          <a:xfrm>
            <a:off x="201453" y="4389596"/>
            <a:ext cx="1175746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FF3AD61-7EEF-37D0-BA3E-AE5B99502706}"/>
              </a:ext>
            </a:extLst>
          </p:cNvPr>
          <p:cNvSpPr txBox="1"/>
          <p:nvPr/>
        </p:nvSpPr>
        <p:spPr>
          <a:xfrm>
            <a:off x="720698" y="2866154"/>
            <a:ext cx="502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/>
              <a:t>充填量・放出量の最適化</a:t>
            </a:r>
            <a:r>
              <a:rPr kumimoji="1" lang="en-US" altLang="ja-JP" sz="1600" b="1" dirty="0"/>
              <a:t>: </a:t>
            </a:r>
            <a:r>
              <a:rPr kumimoji="1" lang="ja-JP" altLang="en-US" sz="1600" b="1">
                <a:solidFill>
                  <a:srgbClr val="996633"/>
                </a:solidFill>
              </a:rPr>
              <a:t>ユニタリーの最適化</a:t>
            </a:r>
            <a:r>
              <a:rPr kumimoji="1" lang="ja-JP" altLang="en-US" sz="1600" b="1"/>
              <a:t>に帰着</a:t>
            </a:r>
            <a:endParaRPr kumimoji="1" lang="en-US" altLang="ja-JP" sz="1600" b="1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494E5B7-324C-491D-BB88-0ACAB34D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47" y="3347254"/>
            <a:ext cx="2933700" cy="2413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283DFC0-0A1E-E547-214F-5ACC5B8F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81" y="1585234"/>
            <a:ext cx="2857500" cy="927100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8DB8352-F157-8734-3213-83A7C3056375}"/>
              </a:ext>
            </a:extLst>
          </p:cNvPr>
          <p:cNvSpPr txBox="1"/>
          <p:nvPr/>
        </p:nvSpPr>
        <p:spPr>
          <a:xfrm>
            <a:off x="1267357" y="1122785"/>
            <a:ext cx="3921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cf. Nielsen-Chuang, </a:t>
            </a:r>
            <a:r>
              <a:rPr lang="en-US" altLang="ja-JP" sz="1000" i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Theorem 12.13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 (due to A. Uhlmann, 1971-73).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881CDB4-CFA5-1F19-06B5-C9B1E193756D}"/>
              </a:ext>
            </a:extLst>
          </p:cNvPr>
          <p:cNvGrpSpPr/>
          <p:nvPr/>
        </p:nvGrpSpPr>
        <p:grpSpPr>
          <a:xfrm>
            <a:off x="3624234" y="2259044"/>
            <a:ext cx="800219" cy="372881"/>
            <a:chOff x="3752750" y="2419989"/>
            <a:chExt cx="800219" cy="372881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B484A20-08FA-9B7E-7760-6453502EA43F}"/>
                </a:ext>
              </a:extLst>
            </p:cNvPr>
            <p:cNvSpPr txBox="1"/>
            <p:nvPr/>
          </p:nvSpPr>
          <p:spPr>
            <a:xfrm>
              <a:off x="3752750" y="251587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確率分布</a:t>
              </a:r>
              <a:endParaRPr kumimoji="1" lang="ja-JP" altLang="en-US" sz="1200" dirty="0">
                <a:solidFill>
                  <a:srgbClr val="FC03FF"/>
                </a:solidFill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79656DF-29E1-F5E3-5EA3-BE8A378CB4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9471" y="2419989"/>
              <a:ext cx="51933" cy="110333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4BB7844-40C5-220A-598F-A0E5ECB46B68}"/>
              </a:ext>
            </a:extLst>
          </p:cNvPr>
          <p:cNvGrpSpPr/>
          <p:nvPr/>
        </p:nvGrpSpPr>
        <p:grpSpPr>
          <a:xfrm>
            <a:off x="9289483" y="2237744"/>
            <a:ext cx="800219" cy="394181"/>
            <a:chOff x="9327513" y="2398689"/>
            <a:chExt cx="800219" cy="39418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ABAB659-E151-E5F9-0722-AAB353884E3E}"/>
                </a:ext>
              </a:extLst>
            </p:cNvPr>
            <p:cNvSpPr txBox="1"/>
            <p:nvPr/>
          </p:nvSpPr>
          <p:spPr>
            <a:xfrm>
              <a:off x="9327513" y="251587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射影測定</a:t>
              </a:r>
              <a:endParaRPr kumimoji="1" lang="ja-JP" altLang="en-US" sz="1200" dirty="0">
                <a:solidFill>
                  <a:srgbClr val="FC03FF"/>
                </a:solidFill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B2416DF-80CC-C72F-0A6E-72DBBC673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0122" y="2398689"/>
              <a:ext cx="0" cy="117182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677B88F-E3FE-9006-F04A-B6559C783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6526" y="2398689"/>
              <a:ext cx="0" cy="117182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9DF8A3E-1D11-D504-BEBA-C72B07168D10}"/>
              </a:ext>
            </a:extLst>
          </p:cNvPr>
          <p:cNvSpPr txBox="1"/>
          <p:nvPr/>
        </p:nvSpPr>
        <p:spPr>
          <a:xfrm>
            <a:off x="4507012" y="4623413"/>
            <a:ext cx="218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/>
              <a:t>量子ユニタル操作は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>
                <a:solidFill>
                  <a:srgbClr val="FC03FF"/>
                </a:solidFill>
              </a:rPr>
              <a:t>二重確率行列</a:t>
            </a:r>
            <a:r>
              <a:rPr lang="ja-JP" altLang="en-US" sz="1200" b="1"/>
              <a:t>で</a:t>
            </a:r>
            <a:r>
              <a:rPr kumimoji="1" lang="ja-JP" altLang="en-US" sz="1200" b="1"/>
              <a:t>固有値を変換</a:t>
            </a:r>
            <a:endParaRPr kumimoji="1" lang="ja-JP" altLang="en-US" sz="12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F5D724E8-3081-871C-53ED-3BD6DF747823}"/>
              </a:ext>
            </a:extLst>
          </p:cNvPr>
          <p:cNvSpPr txBox="1"/>
          <p:nvPr/>
        </p:nvSpPr>
        <p:spPr>
          <a:xfrm>
            <a:off x="5555048" y="5565170"/>
            <a:ext cx="1059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C03FF"/>
                </a:solidFill>
              </a:rPr>
              <a:t>majorization</a:t>
            </a:r>
            <a:endParaRPr kumimoji="1" lang="ja-JP" altLang="en-US" sz="1200" dirty="0">
              <a:solidFill>
                <a:srgbClr val="FC03FF"/>
              </a:solidFill>
            </a:endParaRPr>
          </a:p>
        </p:txBody>
      </p:sp>
      <p:sp>
        <p:nvSpPr>
          <p:cNvPr id="95" name="角丸四角形 94">
            <a:extLst>
              <a:ext uri="{FF2B5EF4-FFF2-40B4-BE49-F238E27FC236}">
                <a16:creationId xmlns:a16="http://schemas.microsoft.com/office/drawing/2014/main" id="{44D116C1-52EC-1956-F24F-B63B710F313B}"/>
              </a:ext>
            </a:extLst>
          </p:cNvPr>
          <p:cNvSpPr/>
          <p:nvPr/>
        </p:nvSpPr>
        <p:spPr>
          <a:xfrm>
            <a:off x="4401393" y="5157110"/>
            <a:ext cx="2396454" cy="154216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4C884979-DC06-5457-7B19-FF516E09F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30" y="1580310"/>
            <a:ext cx="2565400" cy="927100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C6D03F5-AC41-397C-D693-1C8B9A8D181C}"/>
              </a:ext>
            </a:extLst>
          </p:cNvPr>
          <p:cNvSpPr txBox="1"/>
          <p:nvPr/>
        </p:nvSpPr>
        <p:spPr>
          <a:xfrm>
            <a:off x="195524" y="45008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/>
              <a:t>表現定理の証明</a:t>
            </a:r>
            <a:endParaRPr kumimoji="1" lang="en-US" altLang="ja-JP" sz="2000" b="1" u="sng" dirty="0"/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3EBEDA21-65D6-F3AD-05CA-83CA0F084DC0}"/>
              </a:ext>
            </a:extLst>
          </p:cNvPr>
          <p:cNvGrpSpPr/>
          <p:nvPr/>
        </p:nvGrpSpPr>
        <p:grpSpPr>
          <a:xfrm>
            <a:off x="6590006" y="2856417"/>
            <a:ext cx="4948791" cy="338554"/>
            <a:chOff x="6506116" y="2943542"/>
            <a:chExt cx="4948791" cy="33855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E760865-2CAA-CEC2-86F2-3277BADD8BC6}"/>
                </a:ext>
              </a:extLst>
            </p:cNvPr>
            <p:cNvSpPr txBox="1"/>
            <p:nvPr/>
          </p:nvSpPr>
          <p:spPr>
            <a:xfrm>
              <a:off x="6506116" y="2943542"/>
              <a:ext cx="4948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/>
                <a:t>非ユニタル操作</a:t>
              </a:r>
              <a:r>
                <a:rPr kumimoji="1" lang="en-US" altLang="ja-JP" sz="1600" b="1" dirty="0"/>
                <a:t>               : </a:t>
              </a:r>
              <a:r>
                <a:rPr kumimoji="1" lang="ja-JP" altLang="en-US" sz="1600" b="1">
                  <a:solidFill>
                    <a:srgbClr val="FF0000"/>
                  </a:solidFill>
                </a:rPr>
                <a:t>フィードバック</a:t>
              </a:r>
              <a:r>
                <a:rPr kumimoji="1" lang="ja-JP" altLang="en-US" sz="1600" b="1"/>
                <a:t>の構造有</a:t>
              </a:r>
              <a:endParaRPr kumimoji="1" lang="en-US" altLang="ja-JP" sz="1600" b="1" dirty="0"/>
            </a:p>
          </p:txBody>
        </p:sp>
        <p:pic>
          <p:nvPicPr>
            <p:cNvPr id="141" name="図 140">
              <a:extLst>
                <a:ext uri="{FF2B5EF4-FFF2-40B4-BE49-F238E27FC236}">
                  <a16:creationId xmlns:a16="http://schemas.microsoft.com/office/drawing/2014/main" id="{8E2CDA08-D6FD-CDAB-2BFE-244705959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9818" y="2989792"/>
              <a:ext cx="838200" cy="241300"/>
            </a:xfrm>
            <a:prstGeom prst="rect">
              <a:avLst/>
            </a:prstGeom>
          </p:spPr>
        </p:pic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6F33C15C-93A2-B3AB-802B-84F3BFD338E2}"/>
              </a:ext>
            </a:extLst>
          </p:cNvPr>
          <p:cNvGrpSpPr/>
          <p:nvPr/>
        </p:nvGrpSpPr>
        <p:grpSpPr>
          <a:xfrm>
            <a:off x="7800882" y="3643827"/>
            <a:ext cx="2918232" cy="628668"/>
            <a:chOff x="7716992" y="3684458"/>
            <a:chExt cx="2918232" cy="628668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3AFE0835-2D94-D083-B174-536B7AD30CD6}"/>
                </a:ext>
              </a:extLst>
            </p:cNvPr>
            <p:cNvGrpSpPr/>
            <p:nvPr/>
          </p:nvGrpSpPr>
          <p:grpSpPr>
            <a:xfrm>
              <a:off x="7716992" y="3684458"/>
              <a:ext cx="2918232" cy="628668"/>
              <a:chOff x="7716992" y="3810107"/>
              <a:chExt cx="2918232" cy="628668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1D8DC195-156A-68B6-D935-259FBED44279}"/>
                  </a:ext>
                </a:extLst>
              </p:cNvPr>
              <p:cNvGrpSpPr/>
              <p:nvPr/>
            </p:nvGrpSpPr>
            <p:grpSpPr>
              <a:xfrm>
                <a:off x="7716992" y="3943394"/>
                <a:ext cx="2918232" cy="495381"/>
                <a:chOff x="7615396" y="4022921"/>
                <a:chExt cx="2918232" cy="495381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3D6E5574-F814-1369-AE65-188167AB459A}"/>
                    </a:ext>
                  </a:extLst>
                </p:cNvPr>
                <p:cNvSpPr txBox="1"/>
                <p:nvPr/>
              </p:nvSpPr>
              <p:spPr>
                <a:xfrm>
                  <a:off x="7922794" y="4022921"/>
                  <a:ext cx="9092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200" dirty="0">
                      <a:solidFill>
                        <a:srgbClr val="FC03FF"/>
                      </a:solidFill>
                    </a:rPr>
                    <a:t>Kraus</a:t>
                  </a:r>
                  <a:r>
                    <a:rPr kumimoji="1" lang="ja-JP" altLang="en-US" sz="1200">
                      <a:solidFill>
                        <a:srgbClr val="FC03FF"/>
                      </a:solidFill>
                    </a:rPr>
                    <a:t>表現</a:t>
                  </a:r>
                  <a:endParaRPr kumimoji="1" lang="ja-JP" altLang="en-US" sz="1200" dirty="0">
                    <a:solidFill>
                      <a:srgbClr val="FC03FF"/>
                    </a:solidFill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7B70930B-51E1-5BAC-1936-5721575C8435}"/>
                    </a:ext>
                  </a:extLst>
                </p:cNvPr>
                <p:cNvSpPr txBox="1"/>
                <p:nvPr/>
              </p:nvSpPr>
              <p:spPr>
                <a:xfrm>
                  <a:off x="7615396" y="4241303"/>
                  <a:ext cx="7328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200">
                      <a:solidFill>
                        <a:srgbClr val="FC03FF"/>
                      </a:solidFill>
                    </a:rPr>
                    <a:t>極分解</a:t>
                  </a:r>
                  <a:r>
                    <a:rPr kumimoji="1" lang="en-US" altLang="ja-JP" sz="1200" dirty="0">
                      <a:solidFill>
                        <a:srgbClr val="FC03FF"/>
                      </a:solidFill>
                    </a:rPr>
                    <a:t>: </a:t>
                  </a:r>
                  <a:endParaRPr kumimoji="1" lang="ja-JP" altLang="en-US" sz="1200" dirty="0">
                    <a:solidFill>
                      <a:srgbClr val="FC03FF"/>
                    </a:solidFill>
                  </a:endParaRPr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0C10CAC8-F49D-3B3C-196F-B59BCA041B42}"/>
                    </a:ext>
                  </a:extLst>
                </p:cNvPr>
                <p:cNvSpPr txBox="1"/>
                <p:nvPr/>
              </p:nvSpPr>
              <p:spPr>
                <a:xfrm>
                  <a:off x="9271744" y="4022921"/>
                  <a:ext cx="12618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200">
                      <a:solidFill>
                        <a:srgbClr val="FC03FF"/>
                      </a:solidFill>
                    </a:rPr>
                    <a:t>純粋な量子測定</a:t>
                  </a:r>
                  <a:endParaRPr kumimoji="1" lang="ja-JP" altLang="en-US" sz="1200" dirty="0">
                    <a:solidFill>
                      <a:srgbClr val="FC03FF"/>
                    </a:solidFill>
                  </a:endParaRPr>
                </a:p>
              </p:txBody>
            </p: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DEFDBFBD-0A36-6DAF-2396-FCCA801B764B}"/>
                  </a:ext>
                </a:extLst>
              </p:cNvPr>
              <p:cNvGrpSpPr/>
              <p:nvPr/>
            </p:nvGrpSpPr>
            <p:grpSpPr>
              <a:xfrm>
                <a:off x="9803045" y="3810107"/>
                <a:ext cx="383875" cy="117182"/>
                <a:chOff x="9526386" y="2378493"/>
                <a:chExt cx="383875" cy="117182"/>
              </a:xfrm>
            </p:grpSpPr>
            <p:cxnSp>
              <p:nvCxnSpPr>
                <p:cNvPr id="57" name="直線コネクタ 56">
                  <a:extLst>
                    <a:ext uri="{FF2B5EF4-FFF2-40B4-BE49-F238E27FC236}">
                      <a16:creationId xmlns:a16="http://schemas.microsoft.com/office/drawing/2014/main" id="{C992AFF5-2928-6CB1-CADD-79003B99A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26386" y="2378493"/>
                  <a:ext cx="0" cy="117182"/>
                </a:xfrm>
                <a:prstGeom prst="line">
                  <a:avLst/>
                </a:prstGeom>
                <a:ln w="12700">
                  <a:solidFill>
                    <a:srgbClr val="FC0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4785042A-F264-854F-25AD-C2B75227B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10261" y="2378493"/>
                  <a:ext cx="0" cy="117182"/>
                </a:xfrm>
                <a:prstGeom prst="line">
                  <a:avLst/>
                </a:prstGeom>
                <a:ln w="12700">
                  <a:solidFill>
                    <a:srgbClr val="FC0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C72E7A15-33D7-DE9E-BF00-0BBCB77A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7771" y="4100465"/>
              <a:ext cx="749300" cy="165100"/>
            </a:xfrm>
            <a:prstGeom prst="rect">
              <a:avLst/>
            </a:prstGeom>
          </p:spPr>
        </p:pic>
      </p:grpSp>
      <p:pic>
        <p:nvPicPr>
          <p:cNvPr id="146" name="図 145">
            <a:extLst>
              <a:ext uri="{FF2B5EF4-FFF2-40B4-BE49-F238E27FC236}">
                <a16:creationId xmlns:a16="http://schemas.microsoft.com/office/drawing/2014/main" id="{B09D7766-57D9-255B-1C08-936DAAFD6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654" y="3298902"/>
            <a:ext cx="3289300" cy="469900"/>
          </a:xfrm>
          <a:prstGeom prst="rect">
            <a:avLst/>
          </a:prstGeom>
        </p:spPr>
      </p:pic>
      <p:sp>
        <p:nvSpPr>
          <p:cNvPr id="157" name="環状矢印 156">
            <a:extLst>
              <a:ext uri="{FF2B5EF4-FFF2-40B4-BE49-F238E27FC236}">
                <a16:creationId xmlns:a16="http://schemas.microsoft.com/office/drawing/2014/main" id="{B1CE3B95-16E8-1C7C-959E-79688747DE91}"/>
              </a:ext>
            </a:extLst>
          </p:cNvPr>
          <p:cNvSpPr/>
          <p:nvPr/>
        </p:nvSpPr>
        <p:spPr>
          <a:xfrm rot="17100000">
            <a:off x="3426650" y="5447210"/>
            <a:ext cx="1231785" cy="1231785"/>
          </a:xfrm>
          <a:prstGeom prst="circularArrow">
            <a:avLst>
              <a:gd name="adj1" fmla="val 9148"/>
              <a:gd name="adj2" fmla="val 1142319"/>
              <a:gd name="adj3" fmla="val 20562736"/>
              <a:gd name="adj4" fmla="val 17087531"/>
              <a:gd name="adj5" fmla="val 10774"/>
            </a:avLst>
          </a:prstGeom>
          <a:solidFill>
            <a:srgbClr val="0F0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F01FF"/>
              </a:solidFill>
            </a:endParaRPr>
          </a:p>
        </p:txBody>
      </p:sp>
      <p:pic>
        <p:nvPicPr>
          <p:cNvPr id="162" name="図 161">
            <a:extLst>
              <a:ext uri="{FF2B5EF4-FFF2-40B4-BE49-F238E27FC236}">
                <a16:creationId xmlns:a16="http://schemas.microsoft.com/office/drawing/2014/main" id="{1810DD8C-3A42-3C5A-ECFE-EDDBC0253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644" y="4903067"/>
            <a:ext cx="1092200" cy="558800"/>
          </a:xfrm>
          <a:prstGeom prst="rect">
            <a:avLst/>
          </a:prstGeom>
        </p:spPr>
      </p:pic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96EF3DEF-CC1F-9EB3-8A35-3178651A5F60}"/>
              </a:ext>
            </a:extLst>
          </p:cNvPr>
          <p:cNvGrpSpPr/>
          <p:nvPr/>
        </p:nvGrpSpPr>
        <p:grpSpPr>
          <a:xfrm>
            <a:off x="7658803" y="4528114"/>
            <a:ext cx="4281941" cy="276999"/>
            <a:chOff x="7662074" y="4620119"/>
            <a:chExt cx="4281941" cy="276999"/>
          </a:xfrm>
        </p:grpSpPr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BFFB79AB-D94B-5055-6C1B-25F29C907F23}"/>
                </a:ext>
              </a:extLst>
            </p:cNvPr>
            <p:cNvSpPr txBox="1"/>
            <p:nvPr/>
          </p:nvSpPr>
          <p:spPr>
            <a:xfrm>
              <a:off x="7662074" y="4620119"/>
              <a:ext cx="42819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err="1"/>
                <a:t>Birkhoff</a:t>
              </a:r>
              <a:r>
                <a:rPr kumimoji="1" lang="en-US" altLang="ja-JP" sz="1200" b="1" dirty="0"/>
                <a:t>-von Neumann</a:t>
              </a:r>
              <a:r>
                <a:rPr kumimoji="1" lang="ja-JP" altLang="en-US" sz="1200" b="1"/>
                <a:t>の分解</a:t>
              </a:r>
              <a:r>
                <a:rPr kumimoji="1" lang="en-US" altLang="ja-JP" sz="1200" b="1" dirty="0"/>
                <a:t> </a:t>
              </a:r>
              <a:r>
                <a:rPr lang="en-US" altLang="ja-JP" sz="1200" b="1" dirty="0"/>
                <a:t>     </a:t>
              </a:r>
              <a:r>
                <a:rPr lang="ja-JP" altLang="en-US" sz="1200" b="1"/>
                <a:t>ランダムユニタリー表現</a:t>
              </a:r>
              <a:endParaRPr kumimoji="1" lang="en-US" altLang="ja-JP" sz="1200" b="1" dirty="0"/>
            </a:p>
          </p:txBody>
        </p:sp>
        <p:sp>
          <p:nvSpPr>
            <p:cNvPr id="170" name="右矢印 169">
              <a:extLst>
                <a:ext uri="{FF2B5EF4-FFF2-40B4-BE49-F238E27FC236}">
                  <a16:creationId xmlns:a16="http://schemas.microsoft.com/office/drawing/2014/main" id="{531B74FB-FBBE-1557-9EC2-EAC3D707B0A3}"/>
                </a:ext>
              </a:extLst>
            </p:cNvPr>
            <p:cNvSpPr/>
            <p:nvPr/>
          </p:nvSpPr>
          <p:spPr>
            <a:xfrm>
              <a:off x="9959010" y="4689906"/>
              <a:ext cx="143845" cy="12028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069BA411-0639-2924-155F-0797C3004833}"/>
              </a:ext>
            </a:extLst>
          </p:cNvPr>
          <p:cNvGrpSpPr/>
          <p:nvPr/>
        </p:nvGrpSpPr>
        <p:grpSpPr>
          <a:xfrm>
            <a:off x="9355370" y="5062070"/>
            <a:ext cx="2200288" cy="276999"/>
            <a:chOff x="9542572" y="5121470"/>
            <a:chExt cx="2200288" cy="276999"/>
          </a:xfrm>
        </p:grpSpPr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EB7837CE-CACF-4557-0FD9-95464EA7535F}"/>
                </a:ext>
              </a:extLst>
            </p:cNvPr>
            <p:cNvSpPr txBox="1"/>
            <p:nvPr/>
          </p:nvSpPr>
          <p:spPr>
            <a:xfrm>
              <a:off x="9542572" y="5121470"/>
              <a:ext cx="800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置換行列</a:t>
              </a:r>
              <a:endParaRPr kumimoji="1" lang="ja-JP" altLang="en-US" sz="1200" dirty="0">
                <a:solidFill>
                  <a:srgbClr val="FC03FF"/>
                </a:solidFill>
              </a:endParaRPr>
            </a:p>
          </p:txBody>
        </p:sp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0FF780A4-F71E-4677-AA61-1E43661B8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76306" y="5167001"/>
              <a:ext cx="203200" cy="190500"/>
            </a:xfrm>
            <a:prstGeom prst="rect">
              <a:avLst/>
            </a:prstGeom>
          </p:spPr>
        </p:pic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7AAABFF2-31CB-9202-1B83-95C8FEF6BE31}"/>
                </a:ext>
              </a:extLst>
            </p:cNvPr>
            <p:cNvSpPr txBox="1"/>
            <p:nvPr/>
          </p:nvSpPr>
          <p:spPr>
            <a:xfrm>
              <a:off x="10631058" y="5121470"/>
              <a:ext cx="1031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ユニタリー</a:t>
              </a:r>
              <a:endParaRPr kumimoji="1" lang="ja-JP" altLang="en-US" sz="1200" dirty="0">
                <a:solidFill>
                  <a:srgbClr val="FC03FF"/>
                </a:solidFill>
              </a:endParaRPr>
            </a:p>
          </p:txBody>
        </p:sp>
        <p:pic>
          <p:nvPicPr>
            <p:cNvPr id="169" name="図 168">
              <a:extLst>
                <a:ext uri="{FF2B5EF4-FFF2-40B4-BE49-F238E27FC236}">
                  <a16:creationId xmlns:a16="http://schemas.microsoft.com/office/drawing/2014/main" id="{4C34D242-D326-6088-6CD9-FB7A6867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552360" y="5167001"/>
              <a:ext cx="190500" cy="190500"/>
            </a:xfrm>
            <a:prstGeom prst="rect">
              <a:avLst/>
            </a:prstGeom>
          </p:spPr>
        </p:pic>
        <p:sp>
          <p:nvSpPr>
            <p:cNvPr id="171" name="右矢印 170">
              <a:extLst>
                <a:ext uri="{FF2B5EF4-FFF2-40B4-BE49-F238E27FC236}">
                  <a16:creationId xmlns:a16="http://schemas.microsoft.com/office/drawing/2014/main" id="{1BCA65C2-F9B2-AEE7-27BB-1AA8F62967C3}"/>
                </a:ext>
              </a:extLst>
            </p:cNvPr>
            <p:cNvSpPr/>
            <p:nvPr/>
          </p:nvSpPr>
          <p:spPr>
            <a:xfrm>
              <a:off x="10553646" y="5193763"/>
              <a:ext cx="143845" cy="12028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3" name="右矢印 172">
            <a:extLst>
              <a:ext uri="{FF2B5EF4-FFF2-40B4-BE49-F238E27FC236}">
                <a16:creationId xmlns:a16="http://schemas.microsoft.com/office/drawing/2014/main" id="{6E9E0CD1-364D-29C4-8ED4-DC8AA89747F0}"/>
              </a:ext>
            </a:extLst>
          </p:cNvPr>
          <p:cNvSpPr/>
          <p:nvPr/>
        </p:nvSpPr>
        <p:spPr>
          <a:xfrm>
            <a:off x="7045208" y="4992911"/>
            <a:ext cx="471400" cy="3941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右矢印 174">
            <a:extLst>
              <a:ext uri="{FF2B5EF4-FFF2-40B4-BE49-F238E27FC236}">
                <a16:creationId xmlns:a16="http://schemas.microsoft.com/office/drawing/2014/main" id="{CA080419-5E4D-07B6-AD25-5746D347E508}"/>
              </a:ext>
            </a:extLst>
          </p:cNvPr>
          <p:cNvSpPr/>
          <p:nvPr/>
        </p:nvSpPr>
        <p:spPr>
          <a:xfrm>
            <a:off x="7045208" y="6077127"/>
            <a:ext cx="471400" cy="3941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4A32619F-2EB9-4569-155C-09DAE08F5122}"/>
              </a:ext>
            </a:extLst>
          </p:cNvPr>
          <p:cNvGrpSpPr/>
          <p:nvPr/>
        </p:nvGrpSpPr>
        <p:grpSpPr>
          <a:xfrm>
            <a:off x="7657068" y="5652981"/>
            <a:ext cx="4237057" cy="276999"/>
            <a:chOff x="7660339" y="5670432"/>
            <a:chExt cx="4237057" cy="276999"/>
          </a:xfrm>
        </p:grpSpPr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53C11EA0-5ED6-5947-DEB4-FD5F6F5F845F}"/>
                </a:ext>
              </a:extLst>
            </p:cNvPr>
            <p:cNvSpPr txBox="1"/>
            <p:nvPr/>
          </p:nvSpPr>
          <p:spPr>
            <a:xfrm>
              <a:off x="7660339" y="5670432"/>
              <a:ext cx="42370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FF0000"/>
                  </a:solidFill>
                </a:rPr>
                <a:t>Schur-Horn</a:t>
              </a:r>
              <a:r>
                <a:rPr kumimoji="1" lang="ja-JP" altLang="en-US" sz="1200" b="1">
                  <a:solidFill>
                    <a:srgbClr val="FF0000"/>
                  </a:solidFill>
                </a:rPr>
                <a:t>のエルミート行列</a:t>
              </a:r>
              <a:r>
                <a:rPr kumimoji="1"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   </a:t>
              </a:r>
              <a:r>
                <a:rPr kumimoji="1"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ja-JP" altLang="en-US" sz="1200" b="1">
                  <a:solidFill>
                    <a:srgbClr val="FF0000"/>
                  </a:solidFill>
                </a:rPr>
                <a:t>フィードバックの不要性</a:t>
              </a:r>
              <a:endParaRPr lang="en-US" altLang="ja-JP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8" name="右矢印 177">
              <a:extLst>
                <a:ext uri="{FF2B5EF4-FFF2-40B4-BE49-F238E27FC236}">
                  <a16:creationId xmlns:a16="http://schemas.microsoft.com/office/drawing/2014/main" id="{0F5C4BA6-8859-49F9-9B2C-10DB65ED3DBB}"/>
                </a:ext>
              </a:extLst>
            </p:cNvPr>
            <p:cNvSpPr/>
            <p:nvPr/>
          </p:nvSpPr>
          <p:spPr>
            <a:xfrm>
              <a:off x="9895836" y="5741364"/>
              <a:ext cx="143845" cy="12028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0" name="角丸四角形 189">
            <a:extLst>
              <a:ext uri="{FF2B5EF4-FFF2-40B4-BE49-F238E27FC236}">
                <a16:creationId xmlns:a16="http://schemas.microsoft.com/office/drawing/2014/main" id="{A79BE4EA-018F-54A0-1D78-A757BEF2C5CD}"/>
              </a:ext>
            </a:extLst>
          </p:cNvPr>
          <p:cNvSpPr/>
          <p:nvPr/>
        </p:nvSpPr>
        <p:spPr>
          <a:xfrm>
            <a:off x="7736143" y="5935989"/>
            <a:ext cx="4104790" cy="763288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5B2F2B51-D972-EA18-CD06-B543C0AE21DD}"/>
              </a:ext>
            </a:extLst>
          </p:cNvPr>
          <p:cNvSpPr txBox="1"/>
          <p:nvPr/>
        </p:nvSpPr>
        <p:spPr>
          <a:xfrm>
            <a:off x="8145790" y="6355156"/>
            <a:ext cx="370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solidFill>
                  <a:srgbClr val="FC03FF"/>
                </a:solidFill>
              </a:rPr>
              <a:t>が対角成分となる</a:t>
            </a:r>
            <a:r>
              <a:rPr lang="en-US" altLang="ja-JP" sz="1200" dirty="0">
                <a:solidFill>
                  <a:srgbClr val="FC03FF"/>
                </a:solidFill>
              </a:rPr>
              <a:t>   </a:t>
            </a:r>
            <a:r>
              <a:rPr lang="ja-JP" altLang="en-US" sz="1200">
                <a:solidFill>
                  <a:srgbClr val="FC03FF"/>
                </a:solidFill>
              </a:rPr>
              <a:t>の表現を与える基底</a:t>
            </a:r>
            <a:r>
              <a:rPr lang="ja-JP" altLang="en-US" sz="1200"/>
              <a:t>で射影測定</a:t>
            </a:r>
            <a:endParaRPr lang="en-US" altLang="ja-JP" sz="1200" dirty="0"/>
          </a:p>
        </p:txBody>
      </p:sp>
      <p:sp>
        <p:nvSpPr>
          <p:cNvPr id="196" name="右矢印 195">
            <a:extLst>
              <a:ext uri="{FF2B5EF4-FFF2-40B4-BE49-F238E27FC236}">
                <a16:creationId xmlns:a16="http://schemas.microsoft.com/office/drawing/2014/main" id="{4B50A149-08FA-57E3-E8A1-36849C0372A9}"/>
              </a:ext>
            </a:extLst>
          </p:cNvPr>
          <p:cNvSpPr/>
          <p:nvPr/>
        </p:nvSpPr>
        <p:spPr>
          <a:xfrm>
            <a:off x="7872079" y="6428197"/>
            <a:ext cx="143845" cy="1202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8" name="図 197">
            <a:extLst>
              <a:ext uri="{FF2B5EF4-FFF2-40B4-BE49-F238E27FC236}">
                <a16:creationId xmlns:a16="http://schemas.microsoft.com/office/drawing/2014/main" id="{5FC37EE3-0371-3BFE-1BB7-58D9C643E8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955" y="5368409"/>
            <a:ext cx="1473200" cy="190500"/>
          </a:xfrm>
          <a:prstGeom prst="rect">
            <a:avLst/>
          </a:prstGeom>
        </p:spPr>
      </p:pic>
      <p:pic>
        <p:nvPicPr>
          <p:cNvPr id="205" name="図 204">
            <a:extLst>
              <a:ext uri="{FF2B5EF4-FFF2-40B4-BE49-F238E27FC236}">
                <a16:creationId xmlns:a16="http://schemas.microsoft.com/office/drawing/2014/main" id="{4F916054-7774-A382-98DF-1F9EBADF7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5385" y="6396495"/>
            <a:ext cx="127000" cy="165100"/>
          </a:xfrm>
          <a:prstGeom prst="rect">
            <a:avLst/>
          </a:prstGeom>
        </p:spPr>
      </p:pic>
      <p:pic>
        <p:nvPicPr>
          <p:cNvPr id="206" name="図 205">
            <a:extLst>
              <a:ext uri="{FF2B5EF4-FFF2-40B4-BE49-F238E27FC236}">
                <a16:creationId xmlns:a16="http://schemas.microsoft.com/office/drawing/2014/main" id="{534589D0-3773-A975-3841-548C034835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4087" y="6424519"/>
            <a:ext cx="114300" cy="1397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C7B163B-9DDA-2F7D-8BAC-41E00604363D}"/>
              </a:ext>
            </a:extLst>
          </p:cNvPr>
          <p:cNvGrpSpPr/>
          <p:nvPr/>
        </p:nvGrpSpPr>
        <p:grpSpPr>
          <a:xfrm>
            <a:off x="482525" y="5006730"/>
            <a:ext cx="3714045" cy="1645308"/>
            <a:chOff x="482525" y="5006730"/>
            <a:chExt cx="3714045" cy="1645308"/>
          </a:xfrm>
        </p:grpSpPr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603172E5-1E32-F020-4E29-5EECCA6D847E}"/>
                </a:ext>
              </a:extLst>
            </p:cNvPr>
            <p:cNvCxnSpPr>
              <a:cxnSpLocks/>
            </p:cNvCxnSpPr>
            <p:nvPr/>
          </p:nvCxnSpPr>
          <p:spPr>
            <a:xfrm>
              <a:off x="1829236" y="6414121"/>
              <a:ext cx="1447660" cy="0"/>
            </a:xfrm>
            <a:prstGeom prst="line">
              <a:avLst/>
            </a:prstGeom>
            <a:ln w="1905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B836F85-D415-A14B-C7A7-DD259AEB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2525" y="5006730"/>
              <a:ext cx="1892300" cy="4699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77FC4FF-F2E5-3C8B-0596-D7E3CA17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9833" y="5542133"/>
              <a:ext cx="2298700" cy="4699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58CBBBB-D1F7-A6BF-5ABC-5EC95ED2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58070" y="6079113"/>
              <a:ext cx="3238500" cy="46990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E3D9BD7-0EE6-A8A7-4136-86D565B81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19706" y="6461538"/>
              <a:ext cx="279400" cy="190500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0C1D993-47AA-357E-2D35-2AB18E5BF2AF}"/>
              </a:ext>
            </a:extLst>
          </p:cNvPr>
          <p:cNvGrpSpPr/>
          <p:nvPr/>
        </p:nvGrpSpPr>
        <p:grpSpPr>
          <a:xfrm>
            <a:off x="4666148" y="5966835"/>
            <a:ext cx="1866101" cy="565338"/>
            <a:chOff x="4691315" y="5966835"/>
            <a:chExt cx="1866101" cy="565338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F901ECD8-EA63-D0E7-1461-D871BF1087A2}"/>
                </a:ext>
              </a:extLst>
            </p:cNvPr>
            <p:cNvGrpSpPr/>
            <p:nvPr/>
          </p:nvGrpSpPr>
          <p:grpSpPr>
            <a:xfrm>
              <a:off x="5744616" y="5967157"/>
              <a:ext cx="812800" cy="565016"/>
              <a:chOff x="5744616" y="5923615"/>
              <a:chExt cx="812800" cy="565016"/>
            </a:xfrm>
          </p:grpSpPr>
          <p:pic>
            <p:nvPicPr>
              <p:cNvPr id="136" name="図 135">
                <a:extLst>
                  <a:ext uri="{FF2B5EF4-FFF2-40B4-BE49-F238E27FC236}">
                    <a16:creationId xmlns:a16="http://schemas.microsoft.com/office/drawing/2014/main" id="{4203EEDC-90D0-AB2A-3C9A-5DDA01264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4616" y="6272731"/>
                <a:ext cx="812800" cy="215900"/>
              </a:xfrm>
              <a:prstGeom prst="rect">
                <a:avLst/>
              </a:prstGeom>
            </p:spPr>
          </p:pic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7A6BD9FD-68FC-E1B0-56A2-C17556126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9866" y="5923615"/>
                <a:ext cx="622300" cy="215900"/>
              </a:xfrm>
              <a:prstGeom prst="rect">
                <a:avLst/>
              </a:prstGeom>
            </p:spPr>
          </p:pic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246AD76-6911-4444-F8BD-E0A22C80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691315" y="5966835"/>
              <a:ext cx="914400" cy="21590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7444B58-52BA-2C48-2AAC-1FC50971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725304" y="6315594"/>
              <a:ext cx="876300" cy="2159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351C5F2-5E4D-E4B5-5002-82FF6B3C95C8}"/>
              </a:ext>
            </a:extLst>
          </p:cNvPr>
          <p:cNvGrpSpPr/>
          <p:nvPr/>
        </p:nvGrpSpPr>
        <p:grpSpPr>
          <a:xfrm>
            <a:off x="8006869" y="6056608"/>
            <a:ext cx="3554078" cy="232309"/>
            <a:chOff x="8096676" y="6056608"/>
            <a:chExt cx="3554078" cy="232309"/>
          </a:xfrm>
        </p:grpSpPr>
        <p:pic>
          <p:nvPicPr>
            <p:cNvPr id="183" name="図 182">
              <a:extLst>
                <a:ext uri="{FF2B5EF4-FFF2-40B4-BE49-F238E27FC236}">
                  <a16:creationId xmlns:a16="http://schemas.microsoft.com/office/drawing/2014/main" id="{BCC286AE-C21C-9826-208B-ED1156677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96676" y="6056608"/>
              <a:ext cx="1193800" cy="2032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455007E-8B4D-8759-F5A4-311B5F4E8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479054" y="6073017"/>
              <a:ext cx="2171700" cy="215900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DFA0DD92-4BC2-153B-092E-76D632E0B5E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39616" y="3747544"/>
            <a:ext cx="3340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35">
            <a:extLst>
              <a:ext uri="{FF2B5EF4-FFF2-40B4-BE49-F238E27FC236}">
                <a16:creationId xmlns:a16="http://schemas.microsoft.com/office/drawing/2014/main" id="{9E88CA80-D080-FAC2-561F-0DBA3951A4A3}"/>
              </a:ext>
            </a:extLst>
          </p:cNvPr>
          <p:cNvSpPr/>
          <p:nvPr/>
        </p:nvSpPr>
        <p:spPr>
          <a:xfrm>
            <a:off x="8548382" y="2146085"/>
            <a:ext cx="3080808" cy="11142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35">
            <a:extLst>
              <a:ext uri="{FF2B5EF4-FFF2-40B4-BE49-F238E27FC236}">
                <a16:creationId xmlns:a16="http://schemas.microsoft.com/office/drawing/2014/main" id="{CB732004-BD6B-FC8C-9FCC-AF43BEA26D0F}"/>
              </a:ext>
            </a:extLst>
          </p:cNvPr>
          <p:cNvSpPr/>
          <p:nvPr/>
        </p:nvSpPr>
        <p:spPr>
          <a:xfrm>
            <a:off x="4644904" y="2146085"/>
            <a:ext cx="3080808" cy="1114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35">
            <a:extLst>
              <a:ext uri="{FF2B5EF4-FFF2-40B4-BE49-F238E27FC236}">
                <a16:creationId xmlns:a16="http://schemas.microsoft.com/office/drawing/2014/main" id="{89BFDE28-C887-430F-0BBB-6B994A9B70E0}"/>
              </a:ext>
            </a:extLst>
          </p:cNvPr>
          <p:cNvSpPr/>
          <p:nvPr/>
        </p:nvSpPr>
        <p:spPr>
          <a:xfrm>
            <a:off x="793858" y="2146085"/>
            <a:ext cx="3080808" cy="1114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DD394A-C518-CDEC-A46C-E9BFB836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数値計算</a:t>
            </a:r>
            <a:r>
              <a:rPr lang="en-US" altLang="ja-JP" dirty="0"/>
              <a:t>: </a:t>
            </a:r>
            <a:r>
              <a:rPr lang="ja-JP" altLang="en-US"/>
              <a:t>量子</a:t>
            </a:r>
            <a:r>
              <a:rPr lang="en-US" altLang="ja-JP" dirty="0"/>
              <a:t>3</a:t>
            </a:r>
            <a:r>
              <a:rPr lang="ja-JP" altLang="en-US"/>
              <a:t>準位系へのエネルギー充填・放出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C2EB9-419A-657B-1547-23D910ABDD09}"/>
              </a:ext>
            </a:extLst>
          </p:cNvPr>
          <p:cNvSpPr txBox="1"/>
          <p:nvPr/>
        </p:nvSpPr>
        <p:spPr>
          <a:xfrm>
            <a:off x="1344248" y="171607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射影測定の反跳</a:t>
            </a:r>
            <a:endParaRPr kumimoji="1" lang="en-US" altLang="ja-JP" sz="2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709A1E-00D1-23D3-64EF-7EC484F74C43}"/>
              </a:ext>
            </a:extLst>
          </p:cNvPr>
          <p:cNvSpPr txBox="1"/>
          <p:nvPr/>
        </p:nvSpPr>
        <p:spPr>
          <a:xfrm>
            <a:off x="5069736" y="171607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量子ユニタル操作</a:t>
            </a:r>
            <a:endParaRPr kumimoji="1"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D999D-59F0-00F9-92D3-D71C044C7401}"/>
              </a:ext>
            </a:extLst>
          </p:cNvPr>
          <p:cNvSpPr txBox="1"/>
          <p:nvPr/>
        </p:nvSpPr>
        <p:spPr>
          <a:xfrm>
            <a:off x="8842291" y="171607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FF0000"/>
                </a:solidFill>
              </a:rPr>
              <a:t>フィードバック制御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871E17A-4844-E02A-2238-6AAEB11B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12" y="2279807"/>
            <a:ext cx="1562100" cy="762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DA1399B-9538-5D71-A51B-6E6930D0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57" y="2279807"/>
            <a:ext cx="2070100" cy="76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FAF4F0-009B-A88B-E7FB-ADDD0D25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335" y="2279807"/>
            <a:ext cx="2120900" cy="762000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63EBB85-2A76-0447-1088-5B385C268063}"/>
              </a:ext>
            </a:extLst>
          </p:cNvPr>
          <p:cNvGrpSpPr/>
          <p:nvPr/>
        </p:nvGrpSpPr>
        <p:grpSpPr>
          <a:xfrm>
            <a:off x="4863247" y="855276"/>
            <a:ext cx="2620630" cy="673100"/>
            <a:chOff x="6246310" y="905610"/>
            <a:chExt cx="2620630" cy="67310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B6AAFC4-CF8E-9FDC-A8DB-9C7CA9B98953}"/>
                </a:ext>
              </a:extLst>
            </p:cNvPr>
            <p:cNvSpPr txBox="1"/>
            <p:nvPr/>
          </p:nvSpPr>
          <p:spPr>
            <a:xfrm>
              <a:off x="6246310" y="111205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rgbClr val="FC03FF"/>
                  </a:solidFill>
                </a:rPr>
                <a:t>初期状態</a:t>
              </a:r>
              <a:endParaRPr kumimoji="1" lang="ja-JP" altLang="en-US" sz="1200" b="1" dirty="0">
                <a:solidFill>
                  <a:srgbClr val="FC03FF"/>
                </a:solidFill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A264BFF-480E-83DE-84EB-9C9A1C5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8140" y="905610"/>
              <a:ext cx="1828800" cy="673100"/>
            </a:xfrm>
            <a:prstGeom prst="rect">
              <a:avLst/>
            </a:prstGeom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9DE03FD8-3FE9-A7F9-C838-F41EFB24AC69}"/>
              </a:ext>
            </a:extLst>
          </p:cNvPr>
          <p:cNvGrpSpPr/>
          <p:nvPr/>
        </p:nvGrpSpPr>
        <p:grpSpPr>
          <a:xfrm>
            <a:off x="7964550" y="3568390"/>
            <a:ext cx="3765059" cy="2467679"/>
            <a:chOff x="7964550" y="3866009"/>
            <a:chExt cx="3765059" cy="2467679"/>
          </a:xfrm>
        </p:grpSpPr>
        <p:pic>
          <p:nvPicPr>
            <p:cNvPr id="50" name="図 49" descr="グラフ&#10;&#10;自動的に生成された説明">
              <a:extLst>
                <a:ext uri="{FF2B5EF4-FFF2-40B4-BE49-F238E27FC236}">
                  <a16:creationId xmlns:a16="http://schemas.microsoft.com/office/drawing/2014/main" id="{8904BECB-945F-6D17-1B15-BC5733C99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550" y="3866009"/>
              <a:ext cx="3765059" cy="2467679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F21ACEE-D142-22CB-E2C5-E6FCA327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3364" y="4843420"/>
              <a:ext cx="127000" cy="152400"/>
            </a:xfrm>
            <a:prstGeom prst="rect">
              <a:avLst/>
            </a:prstGeom>
          </p:spPr>
        </p:pic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95C0FCC1-A902-AC4E-693F-8102DC094089}"/>
              </a:ext>
            </a:extLst>
          </p:cNvPr>
          <p:cNvGrpSpPr/>
          <p:nvPr/>
        </p:nvGrpSpPr>
        <p:grpSpPr>
          <a:xfrm>
            <a:off x="4059848" y="3568390"/>
            <a:ext cx="3765059" cy="2467679"/>
            <a:chOff x="4059848" y="3652280"/>
            <a:chExt cx="3765059" cy="2467679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5355E5C8-6727-AC50-03D4-8836754EB228}"/>
                </a:ext>
              </a:extLst>
            </p:cNvPr>
            <p:cNvGrpSpPr/>
            <p:nvPr/>
          </p:nvGrpSpPr>
          <p:grpSpPr>
            <a:xfrm>
              <a:off x="4059848" y="3652280"/>
              <a:ext cx="3765059" cy="2467679"/>
              <a:chOff x="4059848" y="3866009"/>
              <a:chExt cx="3765059" cy="2467679"/>
            </a:xfrm>
          </p:grpSpPr>
          <p:pic>
            <p:nvPicPr>
              <p:cNvPr id="52" name="図 51" descr="グラフ&#10;&#10;自動的に生成された説明">
                <a:extLst>
                  <a:ext uri="{FF2B5EF4-FFF2-40B4-BE49-F238E27FC236}">
                    <a16:creationId xmlns:a16="http://schemas.microsoft.com/office/drawing/2014/main" id="{0022823E-238B-62D6-C8D3-EBB9C017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9848" y="3866009"/>
                <a:ext cx="3765059" cy="2467679"/>
              </a:xfrm>
              <a:prstGeom prst="rect">
                <a:avLst/>
              </a:prstGeom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1F583B46-9EA5-6436-8A9B-447AC241A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183" y="4843420"/>
                <a:ext cx="127000" cy="152400"/>
              </a:xfrm>
              <a:prstGeom prst="rect">
                <a:avLst/>
              </a:prstGeom>
            </p:spPr>
          </p:pic>
        </p:grp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0DBCD9BC-BB57-C9DB-EF62-0B413E74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48300" y="4619543"/>
              <a:ext cx="1295400" cy="558800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12F2455-E701-691A-B64E-F7AA1CFA6DEB}"/>
                </a:ext>
              </a:extLst>
            </p:cNvPr>
            <p:cNvSpPr txBox="1"/>
            <p:nvPr/>
          </p:nvSpPr>
          <p:spPr>
            <a:xfrm>
              <a:off x="5152764" y="5186890"/>
              <a:ext cx="18774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0F01FF"/>
                  </a:solidFill>
                </a:rPr>
                <a:t>ランダムユニタリー表現</a:t>
              </a:r>
              <a:endParaRPr kumimoji="1" lang="ja-JP" altLang="en-US" sz="1200" dirty="0">
                <a:solidFill>
                  <a:srgbClr val="0F01FF"/>
                </a:solidFill>
              </a:endParaRPr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7FA8D2E-AD1B-99AC-D4F0-056A67FC4414}"/>
              </a:ext>
            </a:extLst>
          </p:cNvPr>
          <p:cNvSpPr txBox="1"/>
          <p:nvPr/>
        </p:nvSpPr>
        <p:spPr>
          <a:xfrm>
            <a:off x="627649" y="610990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/>
              <a:t>反跳ではユニタリー限界を破れない</a:t>
            </a:r>
            <a:endParaRPr kumimoji="1" lang="en-US" altLang="ja-JP" sz="16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809051E7-03C9-EDF3-DF01-FF25EBAEDE8E}"/>
              </a:ext>
            </a:extLst>
          </p:cNvPr>
          <p:cNvSpPr txBox="1"/>
          <p:nvPr/>
        </p:nvSpPr>
        <p:spPr>
          <a:xfrm>
            <a:off x="4451499" y="610990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/>
              <a:t>量子ユニタル操作は情報を使わない</a:t>
            </a:r>
            <a:endParaRPr kumimoji="1" lang="en-US" altLang="ja-JP" sz="16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A326CCC-3B96-2DB0-8970-1D75D1A6834F}"/>
              </a:ext>
            </a:extLst>
          </p:cNvPr>
          <p:cNvSpPr txBox="1"/>
          <p:nvPr/>
        </p:nvSpPr>
        <p:spPr>
          <a:xfrm>
            <a:off x="8313032" y="6109909"/>
            <a:ext cx="3514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</a:rPr>
              <a:t>フィードバックで充填量・放出量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up</a:t>
            </a: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4388E03B-90CC-67B5-D62B-8DD98D8762F3}"/>
              </a:ext>
            </a:extLst>
          </p:cNvPr>
          <p:cNvGrpSpPr/>
          <p:nvPr/>
        </p:nvGrpSpPr>
        <p:grpSpPr>
          <a:xfrm>
            <a:off x="210027" y="3560937"/>
            <a:ext cx="3765059" cy="2467679"/>
            <a:chOff x="210027" y="3644827"/>
            <a:chExt cx="3765059" cy="2467679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BF526B60-1C0F-44B7-A071-9333E725ED01}"/>
                </a:ext>
              </a:extLst>
            </p:cNvPr>
            <p:cNvGrpSpPr/>
            <p:nvPr/>
          </p:nvGrpSpPr>
          <p:grpSpPr>
            <a:xfrm>
              <a:off x="210027" y="3644827"/>
              <a:ext cx="3765059" cy="2467679"/>
              <a:chOff x="210027" y="3858556"/>
              <a:chExt cx="3765059" cy="2467679"/>
            </a:xfrm>
          </p:grpSpPr>
          <p:pic>
            <p:nvPicPr>
              <p:cNvPr id="48" name="図 47" descr="グラフ&#10;&#10;自動的に生成された説明">
                <a:extLst>
                  <a:ext uri="{FF2B5EF4-FFF2-40B4-BE49-F238E27FC236}">
                    <a16:creationId xmlns:a16="http://schemas.microsoft.com/office/drawing/2014/main" id="{BC880A3D-F5FD-6D43-ABF5-312A0488B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27" y="3858556"/>
                <a:ext cx="3765059" cy="2467679"/>
              </a:xfrm>
              <a:prstGeom prst="rect">
                <a:avLst/>
              </a:prstGeom>
            </p:spPr>
          </p:pic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CB07D6E3-AC43-99E5-5CFD-1AA372AAA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3563" y="4843420"/>
                <a:ext cx="127000" cy="152400"/>
              </a:xfrm>
              <a:prstGeom prst="rect">
                <a:avLst/>
              </a:prstGeom>
            </p:spPr>
          </p:pic>
        </p:grp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A9E9E32D-699A-7B0B-E9A3-A1CD8A400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7798" y="4913448"/>
              <a:ext cx="228600" cy="228600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4B189940-5E5A-7C01-D144-97C283E7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18129" y="4887746"/>
              <a:ext cx="241300" cy="254000"/>
            </a:xfrm>
            <a:prstGeom prst="rect">
              <a:avLst/>
            </a:prstGeom>
          </p:spPr>
        </p:pic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C6EF0920-94B3-99E6-E964-272B728BA646}"/>
                </a:ext>
              </a:extLst>
            </p:cNvPr>
            <p:cNvCxnSpPr>
              <a:cxnSpLocks/>
            </p:cNvCxnSpPr>
            <p:nvPr/>
          </p:nvCxnSpPr>
          <p:spPr>
            <a:xfrm>
              <a:off x="1333413" y="4849612"/>
              <a:ext cx="1905087" cy="0"/>
            </a:xfrm>
            <a:prstGeom prst="straightConnector1">
              <a:avLst/>
            </a:prstGeom>
            <a:ln w="12700">
              <a:solidFill>
                <a:srgbClr val="FC03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F170302F-A905-523C-5C47-7E5769A9B52A}"/>
                </a:ext>
              </a:extLst>
            </p:cNvPr>
            <p:cNvCxnSpPr>
              <a:cxnSpLocks/>
            </p:cNvCxnSpPr>
            <p:nvPr/>
          </p:nvCxnSpPr>
          <p:spPr>
            <a:xfrm>
              <a:off x="911823" y="4849612"/>
              <a:ext cx="418415" cy="0"/>
            </a:xfrm>
            <a:prstGeom prst="straightConnector1">
              <a:avLst/>
            </a:prstGeom>
            <a:ln w="12700">
              <a:solidFill>
                <a:srgbClr val="FC03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E1C9C441-6A70-6D74-BC6B-5BAD4B8E4AE2}"/>
                </a:ext>
              </a:extLst>
            </p:cNvPr>
            <p:cNvSpPr txBox="1"/>
            <p:nvPr/>
          </p:nvSpPr>
          <p:spPr>
            <a:xfrm>
              <a:off x="1031476" y="5186890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ユニタリー充填・放出限界</a:t>
              </a:r>
              <a:endParaRPr kumimoji="1" lang="ja-JP" altLang="en-US" sz="1200" dirty="0">
                <a:solidFill>
                  <a:srgbClr val="FC03FF"/>
                </a:solidFill>
              </a:endParaRP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4E700665-6A56-5E14-95C9-EC443BD9555B}"/>
              </a:ext>
            </a:extLst>
          </p:cNvPr>
          <p:cNvGrpSpPr/>
          <p:nvPr/>
        </p:nvGrpSpPr>
        <p:grpSpPr>
          <a:xfrm>
            <a:off x="2013017" y="879194"/>
            <a:ext cx="2557420" cy="673100"/>
            <a:chOff x="2155444" y="879194"/>
            <a:chExt cx="2557420" cy="67310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095E89D-EC9F-E9F4-4E58-A899F1D68FBF}"/>
                </a:ext>
              </a:extLst>
            </p:cNvPr>
            <p:cNvSpPr txBox="1"/>
            <p:nvPr/>
          </p:nvSpPr>
          <p:spPr>
            <a:xfrm>
              <a:off x="2155444" y="1088603"/>
              <a:ext cx="1261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rgbClr val="FC03FF"/>
                  </a:solidFill>
                </a:rPr>
                <a:t>ハミルトニアン</a:t>
              </a:r>
              <a:endParaRPr kumimoji="1" lang="ja-JP" altLang="en-US" sz="1200" b="1" dirty="0">
                <a:solidFill>
                  <a:srgbClr val="FC03FF"/>
                </a:solidFill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930C249B-9983-E4B0-5982-F75321A8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17464" y="879194"/>
              <a:ext cx="1295400" cy="673100"/>
            </a:xfrm>
            <a:prstGeom prst="rect">
              <a:avLst/>
            </a:prstGeom>
          </p:spPr>
        </p:pic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C38ACCB-2940-0139-E6CA-69F6E80FE48A}"/>
              </a:ext>
            </a:extLst>
          </p:cNvPr>
          <p:cNvSpPr txBox="1"/>
          <p:nvPr/>
        </p:nvSpPr>
        <p:spPr>
          <a:xfrm>
            <a:off x="1076065" y="6420694"/>
            <a:ext cx="2566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cf. A.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Solfanelli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altLang="ja-JP" sz="1000" i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et al.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J. Stat. Mech. (2019).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F2D053BD-F9E8-C8B4-1241-9D0C67A8D578}"/>
              </a:ext>
            </a:extLst>
          </p:cNvPr>
          <p:cNvGrpSpPr/>
          <p:nvPr/>
        </p:nvGrpSpPr>
        <p:grpSpPr>
          <a:xfrm>
            <a:off x="7810244" y="917072"/>
            <a:ext cx="2868287" cy="561862"/>
            <a:chOff x="7765779" y="917072"/>
            <a:chExt cx="2868287" cy="56186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0471450A-D7F1-50DC-8182-47D09C8378F1}"/>
                </a:ext>
              </a:extLst>
            </p:cNvPr>
            <p:cNvGrpSpPr/>
            <p:nvPr/>
          </p:nvGrpSpPr>
          <p:grpSpPr>
            <a:xfrm>
              <a:off x="7765779" y="917072"/>
              <a:ext cx="2868287" cy="561862"/>
              <a:chOff x="8035062" y="984184"/>
              <a:chExt cx="2868287" cy="561862"/>
            </a:xfrm>
          </p:grpSpPr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EC87EB13-198E-B64A-2605-F3103C8DA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82549" y="1300647"/>
                <a:ext cx="1320800" cy="215900"/>
              </a:xfrm>
              <a:prstGeom prst="rect">
                <a:avLst/>
              </a:prstGeom>
            </p:spPr>
          </p:pic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5A030826-1854-6E93-D944-EED492D41094}"/>
                  </a:ext>
                </a:extLst>
              </p:cNvPr>
              <p:cNvSpPr txBox="1"/>
              <p:nvPr/>
            </p:nvSpPr>
            <p:spPr>
              <a:xfrm>
                <a:off x="8035062" y="984184"/>
                <a:ext cx="13516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>
                    <a:solidFill>
                      <a:srgbClr val="FC03FF"/>
                    </a:solidFill>
                  </a:rPr>
                  <a:t>横軸</a:t>
                </a:r>
                <a:r>
                  <a:rPr lang="en-US" altLang="ja-JP" sz="1200" b="1" dirty="0">
                    <a:solidFill>
                      <a:srgbClr val="FC03FF"/>
                    </a:solidFill>
                  </a:rPr>
                  <a:t>: </a:t>
                </a:r>
                <a:r>
                  <a:rPr lang="ja-JP" altLang="en-US" sz="1200" b="1">
                    <a:solidFill>
                      <a:srgbClr val="FC03FF"/>
                    </a:solidFill>
                  </a:rPr>
                  <a:t>エネルギー</a:t>
                </a:r>
                <a:endParaRPr kumimoji="1" lang="en-US" altLang="ja-JP" sz="1200" b="1" dirty="0">
                  <a:solidFill>
                    <a:srgbClr val="FC03FF"/>
                  </a:solidFill>
                </a:endParaRP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BB332581-4E08-2B7A-1AD3-CD6F56F6C37B}"/>
                  </a:ext>
                </a:extLst>
              </p:cNvPr>
              <p:cNvSpPr txBox="1"/>
              <p:nvPr/>
            </p:nvSpPr>
            <p:spPr>
              <a:xfrm>
                <a:off x="8035063" y="1269047"/>
                <a:ext cx="1505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>
                    <a:solidFill>
                      <a:srgbClr val="FC03FF"/>
                    </a:solidFill>
                  </a:rPr>
                  <a:t>縦軸</a:t>
                </a:r>
                <a:r>
                  <a:rPr kumimoji="1" lang="en-US" altLang="ja-JP" sz="1200" b="1" dirty="0">
                    <a:solidFill>
                      <a:srgbClr val="FC03FF"/>
                    </a:solidFill>
                  </a:rPr>
                  <a:t>: </a:t>
                </a:r>
                <a:r>
                  <a:rPr kumimoji="1" lang="ja-JP" altLang="en-US" sz="1200" b="1">
                    <a:solidFill>
                      <a:srgbClr val="FC03FF"/>
                    </a:solidFill>
                  </a:rPr>
                  <a:t>エントロピー</a:t>
                </a:r>
                <a:endParaRPr kumimoji="1" lang="en-US" altLang="ja-JP" sz="1200" b="1" dirty="0">
                  <a:solidFill>
                    <a:srgbClr val="FC03FF"/>
                  </a:solidFill>
                </a:endParaRPr>
              </a:p>
            </p:txBody>
          </p:sp>
        </p:grp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526475EB-9BF6-993D-A25D-011270B6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75166" y="946395"/>
              <a:ext cx="9652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7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5CC59-FC67-9B27-FC79-CB1D7B38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研究背景</a:t>
            </a:r>
            <a:r>
              <a:rPr kumimoji="1" lang="en-US" altLang="ja-JP" dirty="0"/>
              <a:t>: </a:t>
            </a:r>
            <a:r>
              <a:rPr kumimoji="1" lang="ja-JP" altLang="en-US"/>
              <a:t>量子系の熱力学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6B54692-418F-FBEF-410C-DDCE4D841EAA}"/>
              </a:ext>
            </a:extLst>
          </p:cNvPr>
          <p:cNvGrpSpPr/>
          <p:nvPr/>
        </p:nvGrpSpPr>
        <p:grpSpPr>
          <a:xfrm>
            <a:off x="7132114" y="4016109"/>
            <a:ext cx="2647026" cy="1858864"/>
            <a:chOff x="5943300" y="4159828"/>
            <a:chExt cx="2647026" cy="1858864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F2C0C82C-11A0-48D6-CE39-71ABD7D7B5D6}"/>
                </a:ext>
              </a:extLst>
            </p:cNvPr>
            <p:cNvGrpSpPr/>
            <p:nvPr/>
          </p:nvGrpSpPr>
          <p:grpSpPr>
            <a:xfrm>
              <a:off x="5943300" y="4159828"/>
              <a:ext cx="2647026" cy="1858864"/>
              <a:chOff x="706753" y="1112070"/>
              <a:chExt cx="3711330" cy="2606268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6460411C-AAB9-676F-4D5C-6F973BF12F5E}"/>
                  </a:ext>
                </a:extLst>
              </p:cNvPr>
              <p:cNvGrpSpPr/>
              <p:nvPr/>
            </p:nvGrpSpPr>
            <p:grpSpPr>
              <a:xfrm>
                <a:off x="706753" y="1112070"/>
                <a:ext cx="3244701" cy="2606268"/>
                <a:chOff x="727073" y="990150"/>
                <a:chExt cx="3244701" cy="2606268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39CDCFA0-26EF-EEF9-1AEA-90798F90F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7033" y="1683917"/>
                  <a:ext cx="544741" cy="598671"/>
                </a:xfrm>
                <a:prstGeom prst="rect">
                  <a:avLst/>
                </a:prstGeom>
              </p:spPr>
            </p:pic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4ADB73F4-8B48-2906-FF73-0A246D1CDB9E}"/>
                    </a:ext>
                  </a:extLst>
                </p:cNvPr>
                <p:cNvGrpSpPr/>
                <p:nvPr/>
              </p:nvGrpSpPr>
              <p:grpSpPr>
                <a:xfrm>
                  <a:off x="727073" y="1170923"/>
                  <a:ext cx="2443287" cy="2425495"/>
                  <a:chOff x="502063" y="1170923"/>
                  <a:chExt cx="2443287" cy="2425495"/>
                </a:xfrm>
              </p:grpSpPr>
              <p:sp>
                <p:nvSpPr>
                  <p:cNvPr id="15" name="楕円 64 3">
                    <a:extLst>
                      <a:ext uri="{FF2B5EF4-FFF2-40B4-BE49-F238E27FC236}">
                        <a16:creationId xmlns:a16="http://schemas.microsoft.com/office/drawing/2014/main" id="{507AE226-5944-4D28-242C-EAD2D39D577C}"/>
                      </a:ext>
                    </a:extLst>
                  </p:cNvPr>
                  <p:cNvSpPr/>
                  <p:nvPr/>
                </p:nvSpPr>
                <p:spPr>
                  <a:xfrm>
                    <a:off x="1698291" y="2350154"/>
                    <a:ext cx="1246061" cy="1246061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16" name="グループ化 15">
                    <a:extLst>
                      <a:ext uri="{FF2B5EF4-FFF2-40B4-BE49-F238E27FC236}">
                        <a16:creationId xmlns:a16="http://schemas.microsoft.com/office/drawing/2014/main" id="{661D987E-7C0B-EA7A-DAF9-F32B4510CB04}"/>
                      </a:ext>
                    </a:extLst>
                  </p:cNvPr>
                  <p:cNvGrpSpPr/>
                  <p:nvPr/>
                </p:nvGrpSpPr>
                <p:grpSpPr>
                  <a:xfrm>
                    <a:off x="1684961" y="1170923"/>
                    <a:ext cx="1260389" cy="1260389"/>
                    <a:chOff x="1684961" y="1326519"/>
                    <a:chExt cx="1260389" cy="1260389"/>
                  </a:xfrm>
                </p:grpSpPr>
                <p:sp>
                  <p:nvSpPr>
                    <p:cNvPr id="22" name="フリーフォーム 21">
                      <a:extLst>
                        <a:ext uri="{FF2B5EF4-FFF2-40B4-BE49-F238E27FC236}">
                          <a16:creationId xmlns:a16="http://schemas.microsoft.com/office/drawing/2014/main" id="{DFA5A275-94D0-37CD-0595-770E684FC717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2271268" y="1457294"/>
                      <a:ext cx="97147" cy="411695"/>
                    </a:xfrm>
                    <a:custGeom>
                      <a:avLst/>
                      <a:gdLst>
                        <a:gd name="connsiteX0" fmla="*/ 24380 w 64960"/>
                        <a:gd name="connsiteY0" fmla="*/ 204537 h 204537"/>
                        <a:gd name="connsiteX1" fmla="*/ 64485 w 64960"/>
                        <a:gd name="connsiteY1" fmla="*/ 136358 h 204537"/>
                        <a:gd name="connsiteX2" fmla="*/ 316 w 64960"/>
                        <a:gd name="connsiteY2" fmla="*/ 68179 h 204537"/>
                        <a:gd name="connsiteX3" fmla="*/ 44432 w 64960"/>
                        <a:gd name="connsiteY3" fmla="*/ 0 h 204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960" h="204537">
                          <a:moveTo>
                            <a:pt x="24380" y="204537"/>
                          </a:moveTo>
                          <a:cubicBezTo>
                            <a:pt x="46438" y="181810"/>
                            <a:pt x="68496" y="159084"/>
                            <a:pt x="64485" y="136358"/>
                          </a:cubicBezTo>
                          <a:cubicBezTo>
                            <a:pt x="60474" y="113632"/>
                            <a:pt x="3658" y="90905"/>
                            <a:pt x="316" y="68179"/>
                          </a:cubicBezTo>
                          <a:cubicBezTo>
                            <a:pt x="-3026" y="45453"/>
                            <a:pt x="20703" y="22726"/>
                            <a:pt x="44432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23" name="グループ化 22">
                      <a:extLst>
                        <a:ext uri="{FF2B5EF4-FFF2-40B4-BE49-F238E27FC236}">
                          <a16:creationId xmlns:a16="http://schemas.microsoft.com/office/drawing/2014/main" id="{3E6F798D-01D7-A9B1-1F14-C4509E849A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84961" y="1326519"/>
                      <a:ext cx="1260389" cy="1260389"/>
                      <a:chOff x="2280361" y="978207"/>
                      <a:chExt cx="1260389" cy="1260389"/>
                    </a:xfrm>
                  </p:grpSpPr>
                  <p:sp>
                    <p:nvSpPr>
                      <p:cNvPr id="24" name="部分円 87">
                        <a:extLst>
                          <a:ext uri="{FF2B5EF4-FFF2-40B4-BE49-F238E27FC236}">
                            <a16:creationId xmlns:a16="http://schemas.microsoft.com/office/drawing/2014/main" id="{8655AF3D-BD45-0332-6C4F-0AC1AF3EBC4A}"/>
                          </a:ext>
                        </a:extLst>
                      </p:cNvPr>
                      <p:cNvSpPr/>
                      <p:nvPr/>
                    </p:nvSpPr>
                    <p:spPr>
                      <a:xfrm rot="5411171">
                        <a:off x="2683566" y="1517462"/>
                        <a:ext cx="471703" cy="471704"/>
                      </a:xfrm>
                      <a:prstGeom prst="pie">
                        <a:avLst>
                          <a:gd name="adj1" fmla="val 5363405"/>
                          <a:gd name="adj2" fmla="val 16200000"/>
                        </a:avLst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25" name="グループ化 24">
                        <a:extLst>
                          <a:ext uri="{FF2B5EF4-FFF2-40B4-BE49-F238E27FC236}">
                            <a16:creationId xmlns:a16="http://schemas.microsoft.com/office/drawing/2014/main" id="{8D32293E-721A-47D8-0CD8-6823DD39570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6230892">
                        <a:off x="2280361" y="978207"/>
                        <a:ext cx="1260389" cy="1260389"/>
                        <a:chOff x="10390250" y="1528462"/>
                        <a:chExt cx="620547" cy="620547"/>
                      </a:xfrm>
                    </p:grpSpPr>
                    <p:sp>
                      <p:nvSpPr>
                        <p:cNvPr id="26" name="円弧 25">
                          <a:extLst>
                            <a:ext uri="{FF2B5EF4-FFF2-40B4-BE49-F238E27FC236}">
                              <a16:creationId xmlns:a16="http://schemas.microsoft.com/office/drawing/2014/main" id="{D8989E0C-36E8-76B8-F464-C8C4DD08C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00000">
                          <a:off x="10547958" y="1670687"/>
                          <a:ext cx="321279" cy="321279"/>
                        </a:xfrm>
                        <a:prstGeom prst="arc">
                          <a:avLst/>
                        </a:prstGeom>
                        <a:ln w="12700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7" name="円弧 26">
                          <a:extLst>
                            <a:ext uri="{FF2B5EF4-FFF2-40B4-BE49-F238E27FC236}">
                              <a16:creationId xmlns:a16="http://schemas.microsoft.com/office/drawing/2014/main" id="{63171821-84B2-ED4A-E31F-147D9D5924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00000">
                          <a:off x="10390250" y="1528462"/>
                          <a:ext cx="620547" cy="620547"/>
                        </a:xfrm>
                        <a:prstGeom prst="arc">
                          <a:avLst/>
                        </a:prstGeom>
                        <a:ln w="12700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/>
                        </a:p>
                      </p:txBody>
                    </p:sp>
                    <p:sp>
                      <p:nvSpPr>
                        <p:cNvPr id="28" name="円弧 27">
                          <a:extLst>
                            <a:ext uri="{FF2B5EF4-FFF2-40B4-BE49-F238E27FC236}">
                              <a16:creationId xmlns:a16="http://schemas.microsoft.com/office/drawing/2014/main" id="{7665E5EA-F79F-AF2C-00BC-8A9E005818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00000">
                          <a:off x="10488688" y="1606577"/>
                          <a:ext cx="448156" cy="448156"/>
                        </a:xfrm>
                        <a:prstGeom prst="arc">
                          <a:avLst/>
                        </a:prstGeom>
                        <a:ln w="12700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  <p:sp>
                <p:nvSpPr>
                  <p:cNvPr id="17" name="四角形: 角を丸くする 106">
                    <a:extLst>
                      <a:ext uri="{FF2B5EF4-FFF2-40B4-BE49-F238E27FC236}">
                        <a16:creationId xmlns:a16="http://schemas.microsoft.com/office/drawing/2014/main" id="{281B41E9-1BAC-63C9-4D26-9A60FDF7D695}"/>
                      </a:ext>
                    </a:extLst>
                  </p:cNvPr>
                  <p:cNvSpPr/>
                  <p:nvPr/>
                </p:nvSpPr>
                <p:spPr>
                  <a:xfrm>
                    <a:off x="502063" y="2347841"/>
                    <a:ext cx="1069268" cy="124857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18" name="図 17">
                    <a:extLst>
                      <a:ext uri="{FF2B5EF4-FFF2-40B4-BE49-F238E27FC236}">
                        <a16:creationId xmlns:a16="http://schemas.microsoft.com/office/drawing/2014/main" id="{858DFDE0-DFA6-1AB6-361F-D747453AC7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29637" y="3155107"/>
                    <a:ext cx="184727" cy="288636"/>
                  </a:xfrm>
                  <a:prstGeom prst="rect">
                    <a:avLst/>
                  </a:prstGeom>
                </p:spPr>
              </p:pic>
              <p:sp>
                <p:nvSpPr>
                  <p:cNvPr id="19" name="矢印: 右 125">
                    <a:extLst>
                      <a:ext uri="{FF2B5EF4-FFF2-40B4-BE49-F238E27FC236}">
                        <a16:creationId xmlns:a16="http://schemas.microsoft.com/office/drawing/2014/main" id="{4318BFED-B66D-7FAF-DF67-78492FAF7405}"/>
                      </a:ext>
                    </a:extLst>
                  </p:cNvPr>
                  <p:cNvSpPr/>
                  <p:nvPr/>
                </p:nvSpPr>
                <p:spPr>
                  <a:xfrm>
                    <a:off x="1104106" y="2814384"/>
                    <a:ext cx="986792" cy="324271"/>
                  </a:xfrm>
                  <a:prstGeom prst="rightArrow">
                    <a:avLst>
                      <a:gd name="adj1" fmla="val 27074"/>
                      <a:gd name="adj2" fmla="val 66862"/>
                    </a:avLst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45BDC18D-8F28-1FFE-3A8C-4ADF8A2F5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6521" y="1113931"/>
                  <a:ext cx="628926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3FA296E8-F171-D047-C06B-01A51E102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85447" y="1150130"/>
                  <a:ext cx="0" cy="12490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dash"/>
                  <a:headEnd type="triangle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8564D046-4B8E-0DC3-F8DF-7AEDAA1DBD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3443" y="990150"/>
                  <a:ext cx="127000" cy="241300"/>
                </a:xfrm>
                <a:prstGeom prst="rect">
                  <a:avLst/>
                </a:prstGeom>
              </p:spPr>
            </p:pic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1C0B8D88-10AB-6656-2686-EA0560E86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7720" y="2475937"/>
                  <a:ext cx="304800" cy="292100"/>
                </a:xfrm>
                <a:prstGeom prst="rect">
                  <a:avLst/>
                </a:prstGeom>
              </p:spPr>
            </p:pic>
          </p:grp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11F2F97-1EB9-AB3F-10EE-795CC0AC7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0383" y="2978099"/>
                <a:ext cx="647700" cy="292100"/>
              </a:xfrm>
              <a:prstGeom prst="rect">
                <a:avLst/>
              </a:prstGeom>
            </p:spPr>
          </p:pic>
        </p:grpSp>
        <p:sp>
          <p:nvSpPr>
            <p:cNvPr id="31" name="矢印: 右 125">
              <a:extLst>
                <a:ext uri="{FF2B5EF4-FFF2-40B4-BE49-F238E27FC236}">
                  <a16:creationId xmlns:a16="http://schemas.microsoft.com/office/drawing/2014/main" id="{DC1E0C5D-A8A7-7A6D-42F3-07DA9048FAF8}"/>
                </a:ext>
              </a:extLst>
            </p:cNvPr>
            <p:cNvSpPr/>
            <p:nvPr/>
          </p:nvSpPr>
          <p:spPr>
            <a:xfrm>
              <a:off x="7341335" y="5460923"/>
              <a:ext cx="703808" cy="231279"/>
            </a:xfrm>
            <a:prstGeom prst="rightArrow">
              <a:avLst>
                <a:gd name="adj1" fmla="val 27074"/>
                <a:gd name="adj2" fmla="val 66862"/>
              </a:avLst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0DE7E602-7E19-AF7D-FEC4-EE4D66731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3959" y="5276426"/>
              <a:ext cx="181160" cy="226450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F024B0A-EEEB-2AFA-746A-E08CA085F2CB}"/>
              </a:ext>
            </a:extLst>
          </p:cNvPr>
          <p:cNvGrpSpPr/>
          <p:nvPr/>
        </p:nvGrpSpPr>
        <p:grpSpPr>
          <a:xfrm>
            <a:off x="2635332" y="4984452"/>
            <a:ext cx="2551754" cy="890521"/>
            <a:chOff x="2078113" y="5128171"/>
            <a:chExt cx="2551754" cy="890521"/>
          </a:xfrm>
        </p:grpSpPr>
        <p:sp>
          <p:nvSpPr>
            <p:cNvPr id="53" name="楕円 64 3">
              <a:extLst>
                <a:ext uri="{FF2B5EF4-FFF2-40B4-BE49-F238E27FC236}">
                  <a16:creationId xmlns:a16="http://schemas.microsoft.com/office/drawing/2014/main" id="{6AB3E5E8-B4EA-F0A9-D9F0-E42FD4AC8CBE}"/>
                </a:ext>
              </a:extLst>
            </p:cNvPr>
            <p:cNvSpPr/>
            <p:nvPr/>
          </p:nvSpPr>
          <p:spPr>
            <a:xfrm>
              <a:off x="2931297" y="5129821"/>
              <a:ext cx="888726" cy="8887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四角形: 角を丸くする 106">
              <a:extLst>
                <a:ext uri="{FF2B5EF4-FFF2-40B4-BE49-F238E27FC236}">
                  <a16:creationId xmlns:a16="http://schemas.microsoft.com/office/drawing/2014/main" id="{C018B3C8-8175-64BE-CD00-5A8762CD6236}"/>
                </a:ext>
              </a:extLst>
            </p:cNvPr>
            <p:cNvSpPr/>
            <p:nvPr/>
          </p:nvSpPr>
          <p:spPr>
            <a:xfrm>
              <a:off x="2078113" y="5128171"/>
              <a:ext cx="762632" cy="8905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F427526-4851-8CAA-52D0-D83617B2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9102" y="5703936"/>
              <a:ext cx="131753" cy="205863"/>
            </a:xfrm>
            <a:prstGeom prst="rect">
              <a:avLst/>
            </a:prstGeom>
          </p:spPr>
        </p:pic>
        <p:sp>
          <p:nvSpPr>
            <p:cNvPr id="57" name="矢印: 右 125">
              <a:extLst>
                <a:ext uri="{FF2B5EF4-FFF2-40B4-BE49-F238E27FC236}">
                  <a16:creationId xmlns:a16="http://schemas.microsoft.com/office/drawing/2014/main" id="{2A223533-F57D-D0C3-DCB6-A5641C826D9E}"/>
                </a:ext>
              </a:extLst>
            </p:cNvPr>
            <p:cNvSpPr/>
            <p:nvPr/>
          </p:nvSpPr>
          <p:spPr>
            <a:xfrm rot="10800000">
              <a:off x="2507507" y="5460923"/>
              <a:ext cx="703808" cy="231279"/>
            </a:xfrm>
            <a:prstGeom prst="rightArrow">
              <a:avLst>
                <a:gd name="adj1" fmla="val 27074"/>
                <a:gd name="adj2" fmla="val 66862"/>
              </a:avLst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矢印: 右 125">
              <a:extLst>
                <a:ext uri="{FF2B5EF4-FFF2-40B4-BE49-F238E27FC236}">
                  <a16:creationId xmlns:a16="http://schemas.microsoft.com/office/drawing/2014/main" id="{953C3D67-E68E-C1BA-C052-68E5E9F3E6F9}"/>
                </a:ext>
              </a:extLst>
            </p:cNvPr>
            <p:cNvSpPr/>
            <p:nvPr/>
          </p:nvSpPr>
          <p:spPr>
            <a:xfrm rot="10800000">
              <a:off x="3476148" y="5460923"/>
              <a:ext cx="703808" cy="231279"/>
            </a:xfrm>
            <a:prstGeom prst="rightArrow">
              <a:avLst>
                <a:gd name="adj1" fmla="val 27074"/>
                <a:gd name="adj2" fmla="val 66862"/>
              </a:avLst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E590C8D1-891F-9EED-4333-E24ED568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8772" y="5276426"/>
              <a:ext cx="181160" cy="226450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0AB91CD4-EFCF-CDCE-8C7F-7F7E1229F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1612" y="5284544"/>
              <a:ext cx="176379" cy="176379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0D16EA77-D1C7-2C26-6C68-D58FCCA29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9934" y="5492106"/>
              <a:ext cx="359933" cy="206961"/>
            </a:xfrm>
            <a:prstGeom prst="rect">
              <a:avLst/>
            </a:prstGeom>
          </p:spPr>
        </p:pic>
      </p:grpSp>
      <p:sp>
        <p:nvSpPr>
          <p:cNvPr id="72" name="下矢印 71">
            <a:extLst>
              <a:ext uri="{FF2B5EF4-FFF2-40B4-BE49-F238E27FC236}">
                <a16:creationId xmlns:a16="http://schemas.microsoft.com/office/drawing/2014/main" id="{016C1772-940C-9909-83C1-441CAA049173}"/>
              </a:ext>
            </a:extLst>
          </p:cNvPr>
          <p:cNvSpPr/>
          <p:nvPr/>
        </p:nvSpPr>
        <p:spPr>
          <a:xfrm rot="16200000">
            <a:off x="5851390" y="5095402"/>
            <a:ext cx="506662" cy="694028"/>
          </a:xfrm>
          <a:prstGeom prst="downArrow">
            <a:avLst>
              <a:gd name="adj1" fmla="val 50000"/>
              <a:gd name="adj2" fmla="val 6018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6EC6986C-976C-88EC-DAED-09B36AFF3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966" y="6124810"/>
            <a:ext cx="1003300" cy="31750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0B6A3F6A-7FDD-AFF5-E736-AFB0C19790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6926" y="6124809"/>
            <a:ext cx="1016000" cy="317500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3F447FF-3C2C-1E77-A83C-90DDEF0E624E}"/>
              </a:ext>
            </a:extLst>
          </p:cNvPr>
          <p:cNvSpPr txBox="1"/>
          <p:nvPr/>
        </p:nvSpPr>
        <p:spPr>
          <a:xfrm>
            <a:off x="850903" y="3487684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▷</a:t>
            </a:r>
            <a:r>
              <a:rPr lang="en-US" altLang="ja-JP" sz="2400" dirty="0">
                <a:solidFill>
                  <a:srgbClr val="FF0000"/>
                </a:solidFill>
              </a:rPr>
              <a:t> Maxwell</a:t>
            </a:r>
            <a:r>
              <a:rPr lang="ja-JP" altLang="en-US" sz="2400">
                <a:solidFill>
                  <a:srgbClr val="FF0000"/>
                </a:solidFill>
              </a:rPr>
              <a:t>の悪魔</a:t>
            </a:r>
            <a:r>
              <a:rPr lang="en-US" altLang="ja-JP" sz="2400" dirty="0">
                <a:solidFill>
                  <a:srgbClr val="FF0000"/>
                </a:solidFill>
              </a:rPr>
              <a:t> (</a:t>
            </a:r>
            <a:r>
              <a:rPr lang="ja-JP" altLang="en-US" sz="2400">
                <a:solidFill>
                  <a:srgbClr val="FF0000"/>
                </a:solidFill>
              </a:rPr>
              <a:t>情報を活用する熱機関</a:t>
            </a:r>
            <a:r>
              <a:rPr lang="en-US" altLang="ja-JP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DFD65AE-1A4B-22BD-9576-3395FB51FFDA}"/>
              </a:ext>
            </a:extLst>
          </p:cNvPr>
          <p:cNvSpPr txBox="1"/>
          <p:nvPr/>
        </p:nvSpPr>
        <p:spPr>
          <a:xfrm>
            <a:off x="850903" y="1751360"/>
            <a:ext cx="1094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▷</a:t>
            </a:r>
            <a:r>
              <a:rPr lang="en-US" altLang="ja-JP" sz="2400" dirty="0"/>
              <a:t> </a:t>
            </a:r>
            <a:r>
              <a:rPr lang="ja-JP" altLang="en-US" sz="2400"/>
              <a:t>開放系の熱力学第二法則，量子ゆらぎ定理，熱平衡状態の完全受動性，</a:t>
            </a:r>
            <a:r>
              <a:rPr lang="en-US" altLang="ja-JP" sz="2400" dirty="0"/>
              <a:t>etc.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776E91F-E185-F965-A2DD-7A0F3AC03E02}"/>
              </a:ext>
            </a:extLst>
          </p:cNvPr>
          <p:cNvSpPr txBox="1"/>
          <p:nvPr/>
        </p:nvSpPr>
        <p:spPr>
          <a:xfrm>
            <a:off x="489391" y="1020318"/>
            <a:ext cx="1067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/>
              <a:t>量子系における熱力学法則の追究</a:t>
            </a:r>
            <a:r>
              <a:rPr lang="en-US" altLang="ja-JP" sz="2400" b="1" dirty="0"/>
              <a:t> </a:t>
            </a:r>
            <a:r>
              <a:rPr lang="en-US" altLang="ja-JP" sz="2400" b="1" dirty="0">
                <a:solidFill>
                  <a:srgbClr val="00B050"/>
                </a:solidFill>
              </a:rPr>
              <a:t>(</a:t>
            </a:r>
            <a:r>
              <a:rPr lang="ja-JP" altLang="en-US" sz="2400" b="1">
                <a:solidFill>
                  <a:srgbClr val="00B050"/>
                </a:solidFill>
              </a:rPr>
              <a:t>量子情報理論の手法に基づくアプローチ</a:t>
            </a:r>
            <a:r>
              <a:rPr lang="en-US" altLang="ja-JP" sz="24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D0E22E1-A679-A5D7-F636-6493815D8A28}"/>
              </a:ext>
            </a:extLst>
          </p:cNvPr>
          <p:cNvSpPr txBox="1"/>
          <p:nvPr/>
        </p:nvSpPr>
        <p:spPr>
          <a:xfrm>
            <a:off x="7715029" y="42548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</a:rPr>
              <a:t>測定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775B681-AD01-7F2E-C939-31D01CE5884E}"/>
              </a:ext>
            </a:extLst>
          </p:cNvPr>
          <p:cNvSpPr txBox="1"/>
          <p:nvPr/>
        </p:nvSpPr>
        <p:spPr>
          <a:xfrm>
            <a:off x="9000951" y="6114282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</a:rPr>
              <a:t>情報量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lang="ja-JP" altLang="en-US" sz="1600" b="1">
                <a:solidFill>
                  <a:srgbClr val="FF0000"/>
                </a:solidFill>
              </a:rPr>
              <a:t>エントロピー</a:t>
            </a:r>
            <a:r>
              <a:rPr lang="en-US" altLang="ja-JP" sz="1600" b="1" dirty="0">
                <a:solidFill>
                  <a:srgbClr val="FF0000"/>
                </a:solidFill>
              </a:rPr>
              <a:t>)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144029B6-1E74-C543-E251-827D41C425F5}"/>
              </a:ext>
            </a:extLst>
          </p:cNvPr>
          <p:cNvSpPr/>
          <p:nvPr/>
        </p:nvSpPr>
        <p:spPr>
          <a:xfrm>
            <a:off x="2011971" y="2451973"/>
            <a:ext cx="1981862" cy="6962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B9F73BA-13C9-D4AB-039A-F2270E71CBEC}"/>
              </a:ext>
            </a:extLst>
          </p:cNvPr>
          <p:cNvSpPr txBox="1"/>
          <p:nvPr/>
        </p:nvSpPr>
        <p:spPr>
          <a:xfrm>
            <a:off x="2233877" y="2505638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von Neumann</a:t>
            </a:r>
          </a:p>
          <a:p>
            <a:pPr algn="ctr"/>
            <a:r>
              <a:rPr lang="ja-JP" altLang="en-US" sz="1600"/>
              <a:t>エントロピー</a:t>
            </a:r>
            <a:endParaRPr lang="en-US" altLang="ja-JP" sz="1600" dirty="0"/>
          </a:p>
        </p:txBody>
      </p:sp>
      <p:sp>
        <p:nvSpPr>
          <p:cNvPr id="96" name="円/楕円 95">
            <a:extLst>
              <a:ext uri="{FF2B5EF4-FFF2-40B4-BE49-F238E27FC236}">
                <a16:creationId xmlns:a16="http://schemas.microsoft.com/office/drawing/2014/main" id="{DA472095-8B0B-5C32-9170-F6B8A92FA9CE}"/>
              </a:ext>
            </a:extLst>
          </p:cNvPr>
          <p:cNvSpPr/>
          <p:nvPr/>
        </p:nvSpPr>
        <p:spPr>
          <a:xfrm>
            <a:off x="5079379" y="2451973"/>
            <a:ext cx="1981862" cy="6962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28103D0-F1BB-BBCD-7899-1533ABDEA9B8}"/>
              </a:ext>
            </a:extLst>
          </p:cNvPr>
          <p:cNvSpPr txBox="1"/>
          <p:nvPr/>
        </p:nvSpPr>
        <p:spPr>
          <a:xfrm>
            <a:off x="5361029" y="26385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/>
              <a:t>量子測定理論</a:t>
            </a:r>
            <a:endParaRPr lang="en-US" altLang="ja-JP" sz="1600" dirty="0"/>
          </a:p>
        </p:txBody>
      </p:sp>
      <p:sp>
        <p:nvSpPr>
          <p:cNvPr id="98" name="円/楕円 97">
            <a:extLst>
              <a:ext uri="{FF2B5EF4-FFF2-40B4-BE49-F238E27FC236}">
                <a16:creationId xmlns:a16="http://schemas.microsoft.com/office/drawing/2014/main" id="{B33B14EE-7F44-C239-6CCA-F72D4ADEB68F}"/>
              </a:ext>
            </a:extLst>
          </p:cNvPr>
          <p:cNvSpPr/>
          <p:nvPr/>
        </p:nvSpPr>
        <p:spPr>
          <a:xfrm>
            <a:off x="8106428" y="2451973"/>
            <a:ext cx="1981862" cy="6962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1181D26-90FC-3D7B-5CB7-A604396DBCEC}"/>
              </a:ext>
            </a:extLst>
          </p:cNvPr>
          <p:cNvSpPr txBox="1"/>
          <p:nvPr/>
        </p:nvSpPr>
        <p:spPr>
          <a:xfrm>
            <a:off x="8345480" y="250563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/>
              <a:t>優位関係</a:t>
            </a:r>
            <a:endParaRPr lang="en-US" altLang="ja-JP" sz="1600" dirty="0"/>
          </a:p>
          <a:p>
            <a:pPr algn="ctr"/>
            <a:r>
              <a:rPr lang="en-US" altLang="ja-JP" sz="1600" dirty="0"/>
              <a:t>(majorization)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D92EBCC-B39F-88C9-8321-2EB98610204C}"/>
              </a:ext>
            </a:extLst>
          </p:cNvPr>
          <p:cNvSpPr txBox="1"/>
          <p:nvPr/>
        </p:nvSpPr>
        <p:spPr>
          <a:xfrm>
            <a:off x="1289167" y="3908527"/>
            <a:ext cx="3948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K. Maruyama, F. Nori, and V.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Vedral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Rev. Mod. Phys.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81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1 (2009);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89057CA-A74D-55FB-7C67-F5E3E624A3C7}"/>
              </a:ext>
            </a:extLst>
          </p:cNvPr>
          <p:cNvSpPr txBox="1"/>
          <p:nvPr/>
        </p:nvSpPr>
        <p:spPr>
          <a:xfrm>
            <a:off x="1289167" y="4105993"/>
            <a:ext cx="4496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J. M. R.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Parrondo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J. M. Horowitz, and T. Sagawa, Nat. Phys.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11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131 (2015);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646B6C8-3A64-84CD-7001-7B64CAA8C78D}"/>
              </a:ext>
            </a:extLst>
          </p:cNvPr>
          <p:cNvSpPr txBox="1"/>
          <p:nvPr/>
        </p:nvSpPr>
        <p:spPr>
          <a:xfrm>
            <a:off x="1289167" y="4314736"/>
            <a:ext cx="3629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J.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Goold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altLang="ja-JP" sz="1000" i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et al.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J. Phys. A: Math.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Theor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.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49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143001 (2016); etc.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8E65844-B555-2A82-D334-D156CD0DDF00}"/>
              </a:ext>
            </a:extLst>
          </p:cNvPr>
          <p:cNvSpPr txBox="1"/>
          <p:nvPr/>
        </p:nvSpPr>
        <p:spPr>
          <a:xfrm>
            <a:off x="8981831" y="4254866"/>
            <a:ext cx="162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</a:rPr>
              <a:t>フィードバック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17DE44-2B36-AB42-C528-7032B7B312FA}"/>
              </a:ext>
            </a:extLst>
          </p:cNvPr>
          <p:cNvSpPr txBox="1"/>
          <p:nvPr/>
        </p:nvSpPr>
        <p:spPr>
          <a:xfrm>
            <a:off x="4957892" y="2131856"/>
            <a:ext cx="2331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H. Tasaki, arXiv:0009244 (2000); etc.</a:t>
            </a:r>
            <a:endParaRPr kumimoji="1" lang="ja-JP" altLang="en-US" sz="10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97C5C5-3A21-7D41-AAEA-AA9237327EB8}"/>
              </a:ext>
            </a:extLst>
          </p:cNvPr>
          <p:cNvSpPr txBox="1"/>
          <p:nvPr/>
        </p:nvSpPr>
        <p:spPr>
          <a:xfrm>
            <a:off x="1401117" y="2131856"/>
            <a:ext cx="3217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R</a:t>
            </a:r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. </a:t>
            </a:r>
            <a:r>
              <a:rPr kumimoji="1" lang="en-US" altLang="ja-JP" sz="1000" dirty="0" err="1">
                <a:latin typeface="Yu Mincho" panose="02020400000000000000" pitchFamily="18" charset="-128"/>
                <a:ea typeface="Yu Mincho" panose="02020400000000000000" pitchFamily="18" charset="-128"/>
              </a:rPr>
              <a:t>Alicki</a:t>
            </a:r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, J. Phys. A: Math. Gen. </a:t>
            </a:r>
            <a:r>
              <a:rPr kumimoji="1" lang="en-US" altLang="ja-JP" sz="1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12</a:t>
            </a:r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, L103 (1979); etc.</a:t>
            </a:r>
            <a:endParaRPr kumimoji="1" lang="ja-JP" altLang="en-US" sz="10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01BEC9-E7C4-B318-7BDB-D802B92617B4}"/>
              </a:ext>
            </a:extLst>
          </p:cNvPr>
          <p:cNvSpPr txBox="1"/>
          <p:nvPr/>
        </p:nvSpPr>
        <p:spPr>
          <a:xfrm>
            <a:off x="7763500" y="2124218"/>
            <a:ext cx="2667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A. Lenard, J. Stat. Phys. </a:t>
            </a:r>
            <a:r>
              <a:rPr kumimoji="1" lang="en-US" altLang="ja-JP" sz="1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19</a:t>
            </a:r>
            <a:r>
              <a:rPr kumimoji="1" lang="en-US" altLang="ja-JP" sz="1000" dirty="0">
                <a:latin typeface="Yu Mincho" panose="02020400000000000000" pitchFamily="18" charset="-128"/>
                <a:ea typeface="Yu Mincho" panose="02020400000000000000" pitchFamily="18" charset="-128"/>
              </a:rPr>
              <a:t>, 575 (1978); etc.</a:t>
            </a:r>
            <a:endParaRPr kumimoji="1" lang="ja-JP" altLang="en-US" sz="10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77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21E95-DAD0-71BC-EBCE-6A6CC8E7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C08111-153B-5506-632E-5EA941507AF4}"/>
              </a:ext>
            </a:extLst>
          </p:cNvPr>
          <p:cNvSpPr txBox="1"/>
          <p:nvPr/>
        </p:nvSpPr>
        <p:spPr>
          <a:xfrm>
            <a:off x="972646" y="984654"/>
            <a:ext cx="1023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/>
              <a:t>様々な量子熱機関に対する</a:t>
            </a:r>
            <a:r>
              <a:rPr lang="ja-JP" altLang="en-US" sz="2800" b="1">
                <a:solidFill>
                  <a:srgbClr val="FF0000"/>
                </a:solidFill>
              </a:rPr>
              <a:t>フィードバック制御の必要性</a:t>
            </a:r>
            <a:r>
              <a:rPr lang="ja-JP" altLang="en-US" sz="2800" b="1"/>
              <a:t>を証明</a:t>
            </a:r>
            <a:endParaRPr lang="en-US" altLang="ja-JP" sz="2800" b="1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DEAFD3E-E7AA-CDFC-F1CB-ED5A80B2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525" y="1771147"/>
            <a:ext cx="9085976" cy="2638432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①</a:t>
            </a:r>
            <a:r>
              <a:rPr kumimoji="1" lang="en-US" altLang="ja-JP" dirty="0"/>
              <a:t>: </a:t>
            </a:r>
            <a:r>
              <a:rPr kumimoji="1" lang="ja-JP" altLang="en-US"/>
              <a:t>単一熱浴から熱を吸収する定常サイクル</a:t>
            </a:r>
            <a:r>
              <a:rPr kumimoji="1" lang="en-US" altLang="ja-JP" dirty="0"/>
              <a:t> (</a:t>
            </a:r>
            <a:r>
              <a:rPr lang="en-US" altLang="ja-JP" dirty="0"/>
              <a:t>Maxwell</a:t>
            </a:r>
            <a:r>
              <a:rPr kumimoji="1" lang="ja-JP" altLang="en-US"/>
              <a:t>の悪魔</a:t>
            </a:r>
            <a:r>
              <a:rPr kumimoji="1" lang="en-US" altLang="ja-JP" dirty="0"/>
              <a:t>)</a:t>
            </a:r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②</a:t>
            </a:r>
            <a:r>
              <a:rPr kumimoji="1" lang="en-US" altLang="ja-JP" dirty="0"/>
              <a:t>:</a:t>
            </a:r>
            <a:r>
              <a:rPr lang="en-US" altLang="ja-JP" dirty="0"/>
              <a:t> </a:t>
            </a:r>
            <a:r>
              <a:rPr lang="ja-JP" altLang="en-US"/>
              <a:t>量子測定で駆動する熱機関</a:t>
            </a:r>
            <a:r>
              <a:rPr lang="en-US" altLang="ja-JP" dirty="0"/>
              <a:t> (measurement-powered engine) </a:t>
            </a:r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③</a:t>
            </a:r>
            <a:r>
              <a:rPr kumimoji="1" lang="en-US" altLang="ja-JP" dirty="0"/>
              <a:t>: </a:t>
            </a:r>
            <a:r>
              <a:rPr lang="ja-JP" altLang="en-US"/>
              <a:t>ユニタリー</a:t>
            </a:r>
            <a:r>
              <a:rPr kumimoji="1" lang="ja-JP" altLang="en-US"/>
              <a:t>限界を超える量子系へのエネルギー充填・放出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7E3A43-D6FB-3ABF-0C58-376F0111A84A}"/>
              </a:ext>
            </a:extLst>
          </p:cNvPr>
          <p:cNvSpPr txBox="1"/>
          <p:nvPr/>
        </p:nvSpPr>
        <p:spPr>
          <a:xfrm>
            <a:off x="3093584" y="2107858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536E7C-A4AB-C1B2-B3E2-B3FD7919D21C}"/>
              </a:ext>
            </a:extLst>
          </p:cNvPr>
          <p:cNvSpPr txBox="1"/>
          <p:nvPr/>
        </p:nvSpPr>
        <p:spPr>
          <a:xfrm>
            <a:off x="3093584" y="3009212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in preparation.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8EF298-8EE8-9024-F92A-458FA67D5F98}"/>
              </a:ext>
            </a:extLst>
          </p:cNvPr>
          <p:cNvSpPr txBox="1"/>
          <p:nvPr/>
        </p:nvSpPr>
        <p:spPr>
          <a:xfrm>
            <a:off x="3093584" y="3885399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0" name="四角形: 角を丸くする 134">
            <a:extLst>
              <a:ext uri="{FF2B5EF4-FFF2-40B4-BE49-F238E27FC236}">
                <a16:creationId xmlns:a16="http://schemas.microsoft.com/office/drawing/2014/main" id="{FD4313AF-4D5C-EED9-C27B-2FFF20C6BD82}"/>
              </a:ext>
            </a:extLst>
          </p:cNvPr>
          <p:cNvSpPr/>
          <p:nvPr/>
        </p:nvSpPr>
        <p:spPr>
          <a:xfrm>
            <a:off x="503339" y="4464417"/>
            <a:ext cx="11176536" cy="1139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9AEA86-B7E7-19E9-DB9C-8EFC5961A843}"/>
              </a:ext>
            </a:extLst>
          </p:cNvPr>
          <p:cNvSpPr txBox="1"/>
          <p:nvPr/>
        </p:nvSpPr>
        <p:spPr>
          <a:xfrm>
            <a:off x="629636" y="4801231"/>
            <a:ext cx="1092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>
                <a:solidFill>
                  <a:srgbClr val="0F01FF"/>
                </a:solidFill>
              </a:rPr>
              <a:t>純粋な量子測定による反跳</a:t>
            </a:r>
            <a:r>
              <a:rPr lang="ja-JP" altLang="en-US" sz="2800" b="1"/>
              <a:t>の有無に関わらず，</a:t>
            </a:r>
            <a:r>
              <a:rPr lang="ja-JP" altLang="en-US" sz="2800" b="1">
                <a:solidFill>
                  <a:srgbClr val="FF0000"/>
                </a:solidFill>
              </a:rPr>
              <a:t>情報を活用</a:t>
            </a:r>
            <a:r>
              <a:rPr lang="ja-JP" altLang="en-US" sz="2800" b="1"/>
              <a:t>すべき</a:t>
            </a:r>
            <a:endParaRPr lang="en-US" altLang="ja-JP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2591ED-8DBE-BFEF-5782-2CEECF5F00EA}"/>
              </a:ext>
            </a:extLst>
          </p:cNvPr>
          <p:cNvSpPr txBox="1"/>
          <p:nvPr/>
        </p:nvSpPr>
        <p:spPr>
          <a:xfrm>
            <a:off x="920014" y="5905849"/>
            <a:ext cx="1033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996633"/>
                </a:solidFill>
              </a:rPr>
              <a:t>今後の課題</a:t>
            </a:r>
            <a:r>
              <a:rPr kumimoji="1" lang="en-US" altLang="ja-JP" sz="2000" dirty="0">
                <a:solidFill>
                  <a:srgbClr val="996633"/>
                </a:solidFill>
              </a:rPr>
              <a:t>: </a:t>
            </a:r>
            <a:r>
              <a:rPr kumimoji="1" lang="ja-JP" altLang="en-US" sz="2000">
                <a:solidFill>
                  <a:srgbClr val="996633"/>
                </a:solidFill>
              </a:rPr>
              <a:t>反跳やフィードバックによるエネルギーのゆらぎ／無限次元量子系への拡張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4059E6-C4A1-6E56-8855-392949A4CB89}"/>
              </a:ext>
            </a:extLst>
          </p:cNvPr>
          <p:cNvSpPr txBox="1"/>
          <p:nvPr/>
        </p:nvSpPr>
        <p:spPr>
          <a:xfrm>
            <a:off x="5138856" y="6234365"/>
            <a:ext cx="301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996633"/>
                </a:solidFill>
              </a:rPr>
              <a:t>(</a:t>
            </a:r>
            <a:r>
              <a:rPr kumimoji="1" lang="ja-JP" altLang="en-US" sz="1400" b="1">
                <a:solidFill>
                  <a:srgbClr val="996633"/>
                </a:solidFill>
              </a:rPr>
              <a:t>ゆらぎ定理・熱力学不確定性関係</a:t>
            </a:r>
            <a:r>
              <a:rPr kumimoji="1" lang="en-US" altLang="ja-JP" sz="1400" b="1" dirty="0">
                <a:solidFill>
                  <a:srgbClr val="996633"/>
                </a:solidFill>
              </a:rPr>
              <a:t>)</a:t>
            </a:r>
            <a:endParaRPr kumimoji="1" lang="ja-JP" altLang="en-US" sz="1400" b="1">
              <a:solidFill>
                <a:srgbClr val="996633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7E95BA-DC2E-7474-8748-E49F9A9FCDCF}"/>
              </a:ext>
            </a:extLst>
          </p:cNvPr>
          <p:cNvSpPr txBox="1"/>
          <p:nvPr/>
        </p:nvSpPr>
        <p:spPr>
          <a:xfrm>
            <a:off x="8478665" y="6234365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996633"/>
                </a:solidFill>
              </a:rPr>
              <a:t>(</a:t>
            </a:r>
            <a:r>
              <a:rPr lang="ja-JP" altLang="en-US" sz="1400" b="1">
                <a:solidFill>
                  <a:srgbClr val="996633"/>
                </a:solidFill>
              </a:rPr>
              <a:t>位置・運動量の量子測定</a:t>
            </a:r>
            <a:r>
              <a:rPr kumimoji="1" lang="en-US" altLang="ja-JP" sz="1400" b="1" dirty="0">
                <a:solidFill>
                  <a:srgbClr val="996633"/>
                </a:solidFill>
              </a:rPr>
              <a:t>)</a:t>
            </a:r>
            <a:endParaRPr kumimoji="1" lang="ja-JP" altLang="en-US" sz="1400" b="1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7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四角形: 角を丸くする 134">
            <a:extLst>
              <a:ext uri="{FF2B5EF4-FFF2-40B4-BE49-F238E27FC236}">
                <a16:creationId xmlns:a16="http://schemas.microsoft.com/office/drawing/2014/main" id="{7D0AB4F5-FD86-EFDD-6406-A3BC1810C587}"/>
              </a:ext>
            </a:extLst>
          </p:cNvPr>
          <p:cNvSpPr/>
          <p:nvPr/>
        </p:nvSpPr>
        <p:spPr>
          <a:xfrm>
            <a:off x="7038369" y="3135494"/>
            <a:ext cx="4864292" cy="9131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2CC25B84-4D4F-1B45-9584-E241D260CED0}"/>
              </a:ext>
            </a:extLst>
          </p:cNvPr>
          <p:cNvSpPr/>
          <p:nvPr/>
        </p:nvSpPr>
        <p:spPr>
          <a:xfrm>
            <a:off x="8469062" y="5566592"/>
            <a:ext cx="3400058" cy="10658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70957D2-2765-F14C-E023-A74987AC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7" y="4829162"/>
            <a:ext cx="3695700" cy="685800"/>
          </a:xfrm>
          <a:prstGeom prst="rect">
            <a:avLst/>
          </a:prstGeom>
        </p:spPr>
      </p:pic>
      <p:sp>
        <p:nvSpPr>
          <p:cNvPr id="42" name="四角形: 角を丸くする 134">
            <a:extLst>
              <a:ext uri="{FF2B5EF4-FFF2-40B4-BE49-F238E27FC236}">
                <a16:creationId xmlns:a16="http://schemas.microsoft.com/office/drawing/2014/main" id="{9EFCE4FA-D105-547F-1D94-2594A0CE4033}"/>
              </a:ext>
            </a:extLst>
          </p:cNvPr>
          <p:cNvSpPr/>
          <p:nvPr/>
        </p:nvSpPr>
        <p:spPr>
          <a:xfrm>
            <a:off x="1741228" y="3135494"/>
            <a:ext cx="3603267" cy="9131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691422-6B4B-9485-729C-8CE0F18E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補足</a:t>
            </a:r>
            <a:r>
              <a:rPr kumimoji="1" lang="en-US" altLang="ja-JP" dirty="0"/>
              <a:t>: CPTP</a:t>
            </a:r>
            <a:r>
              <a:rPr kumimoji="1" lang="ja-JP" altLang="en-US"/>
              <a:t>写像の定常サイクル</a:t>
            </a:r>
          </a:p>
        </p:txBody>
      </p:sp>
      <p:sp>
        <p:nvSpPr>
          <p:cNvPr id="4" name="四角形: 角を丸くする 134">
            <a:extLst>
              <a:ext uri="{FF2B5EF4-FFF2-40B4-BE49-F238E27FC236}">
                <a16:creationId xmlns:a16="http://schemas.microsoft.com/office/drawing/2014/main" id="{A7DD5BC5-8984-0770-7ACF-6CABE1A3FAE5}"/>
              </a:ext>
            </a:extLst>
          </p:cNvPr>
          <p:cNvSpPr/>
          <p:nvPr/>
        </p:nvSpPr>
        <p:spPr>
          <a:xfrm>
            <a:off x="3479575" y="1445208"/>
            <a:ext cx="5232850" cy="11196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D1DA90-F8B0-EFA0-E4B1-3C3695AE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736095"/>
            <a:ext cx="3797300" cy="635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1DD8D0-C28B-62C7-341A-E17AB3D633BD}"/>
              </a:ext>
            </a:extLst>
          </p:cNvPr>
          <p:cNvSpPr txBox="1"/>
          <p:nvPr/>
        </p:nvSpPr>
        <p:spPr>
          <a:xfrm>
            <a:off x="309529" y="1104536"/>
            <a:ext cx="6037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M. M. Wolf, Quantum Channels &amp; Operations: Guided Tour Lecture Notes (2012).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91E58B-6734-AB22-577A-2461EEFE9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1" y="4216975"/>
            <a:ext cx="3505200" cy="520700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453F20-6EC2-1B4F-2F66-E73CB97C7047}"/>
              </a:ext>
            </a:extLst>
          </p:cNvPr>
          <p:cNvCxnSpPr>
            <a:cxnSpLocks/>
          </p:cNvCxnSpPr>
          <p:nvPr/>
        </p:nvCxnSpPr>
        <p:spPr>
          <a:xfrm>
            <a:off x="3280095" y="5509095"/>
            <a:ext cx="12159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6460CB-8617-590A-FF87-BE059EA768DA}"/>
              </a:ext>
            </a:extLst>
          </p:cNvPr>
          <p:cNvSpPr txBox="1"/>
          <p:nvPr/>
        </p:nvSpPr>
        <p:spPr>
          <a:xfrm>
            <a:off x="7450404" y="4173188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Dirichlet</a:t>
            </a:r>
            <a:r>
              <a:rPr lang="ja-JP" altLang="en-US" sz="1600">
                <a:solidFill>
                  <a:srgbClr val="FF0000"/>
                </a:solidFill>
              </a:rPr>
              <a:t>の同時近似</a:t>
            </a:r>
            <a:r>
              <a:rPr lang="ja-JP" altLang="en-US" sz="1600" dirty="0">
                <a:solidFill>
                  <a:srgbClr val="FF0000"/>
                </a:solidFill>
              </a:rPr>
              <a:t>定理</a:t>
            </a:r>
            <a:r>
              <a:rPr lang="en-US" altLang="ja-JP" sz="1600" dirty="0">
                <a:solidFill>
                  <a:srgbClr val="FF0000"/>
                </a:solidFill>
              </a:rPr>
              <a:t> (Diophantine</a:t>
            </a:r>
            <a:r>
              <a:rPr lang="ja-JP" altLang="en-US" sz="1600" dirty="0">
                <a:solidFill>
                  <a:srgbClr val="FF0000"/>
                </a:solidFill>
              </a:rPr>
              <a:t>近似</a:t>
            </a:r>
            <a:r>
              <a:rPr lang="en-US" altLang="ja-JP" sz="16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CC27040-3C82-53B8-6074-DA77C87A55AA}"/>
              </a:ext>
            </a:extLst>
          </p:cNvPr>
          <p:cNvGrpSpPr/>
          <p:nvPr/>
        </p:nvGrpSpPr>
        <p:grpSpPr>
          <a:xfrm>
            <a:off x="9655259" y="4503535"/>
            <a:ext cx="1662334" cy="338554"/>
            <a:chOff x="8394014" y="4702645"/>
            <a:chExt cx="1662334" cy="33855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2EFD509-6ABA-DB4C-EF15-044D3983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4014" y="4749673"/>
              <a:ext cx="520700" cy="2159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3ACB301-450E-3423-CA77-8FDAD236C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8348" y="4763631"/>
              <a:ext cx="508000" cy="215900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75A9501-989E-26D9-6C6A-ECCC381FD980}"/>
                </a:ext>
              </a:extLst>
            </p:cNvPr>
            <p:cNvSpPr txBox="1"/>
            <p:nvPr/>
          </p:nvSpPr>
          <p:spPr>
            <a:xfrm>
              <a:off x="8878609" y="4702645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</a:rPr>
                <a:t>(</a:t>
              </a:r>
              <a:r>
                <a:rPr lang="ja-JP" altLang="en-US" sz="1600">
                  <a:solidFill>
                    <a:srgbClr val="FF0000"/>
                  </a:solidFill>
                </a:rPr>
                <a:t>整数</a:t>
              </a:r>
              <a:r>
                <a:rPr lang="en-US" altLang="ja-JP" sz="16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F549C5AF-B9B7-0CC1-114D-2ED1472A6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579" y="4548603"/>
            <a:ext cx="1701800" cy="1905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29C2C562-8CC6-6D96-C91F-0BB18D3499EF}"/>
              </a:ext>
            </a:extLst>
          </p:cNvPr>
          <p:cNvGrpSpPr/>
          <p:nvPr/>
        </p:nvGrpSpPr>
        <p:grpSpPr>
          <a:xfrm>
            <a:off x="7463363" y="4837249"/>
            <a:ext cx="4094391" cy="461665"/>
            <a:chOff x="7245351" y="4947906"/>
            <a:chExt cx="4094391" cy="461665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61E58D8-D0E1-29A5-83A9-2FD64DAF3118}"/>
                </a:ext>
              </a:extLst>
            </p:cNvPr>
            <p:cNvSpPr txBox="1"/>
            <p:nvPr/>
          </p:nvSpPr>
          <p:spPr>
            <a:xfrm>
              <a:off x="7245351" y="4947906"/>
              <a:ext cx="4094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※Diophantine</a:t>
              </a:r>
              <a:r>
                <a:rPr lang="ja-JP" altLang="en-US" sz="1200" dirty="0"/>
                <a:t>近似を繰り返すことで</a:t>
              </a:r>
              <a:endParaRPr lang="en-US" altLang="ja-JP" sz="1200" dirty="0"/>
            </a:p>
            <a:p>
              <a:r>
                <a:rPr lang="ja-JP" altLang="en-US" sz="1200" dirty="0"/>
                <a:t>　任意の近似精度を達成する無限列　　　</a:t>
              </a:r>
              <a:r>
                <a:rPr lang="en-US" altLang="ja-JP" sz="1200" dirty="0"/>
                <a:t>     </a:t>
              </a:r>
              <a:r>
                <a:rPr lang="ja-JP" altLang="en-US" sz="1200" dirty="0"/>
                <a:t>を構成可</a:t>
              </a:r>
              <a:endParaRPr lang="en-US" altLang="ja-JP" sz="120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4537F1E-087A-6944-1EA5-AD32AE25E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96627" y="5168141"/>
              <a:ext cx="635000" cy="190500"/>
            </a:xfrm>
            <a:prstGeom prst="rect">
              <a:avLst/>
            </a:prstGeom>
          </p:spPr>
        </p:pic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7D49C00-C226-C0B1-4A9B-9B786B78E631}"/>
              </a:ext>
            </a:extLst>
          </p:cNvPr>
          <p:cNvSpPr txBox="1"/>
          <p:nvPr/>
        </p:nvSpPr>
        <p:spPr>
          <a:xfrm>
            <a:off x="4238684" y="6374938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n</a:t>
            </a:r>
            <a:r>
              <a:rPr lang="ja-JP" altLang="en-US" sz="1200"/>
              <a:t>の多項式</a:t>
            </a:r>
            <a:r>
              <a:rPr lang="en-US" altLang="ja-JP" sz="1200" dirty="0"/>
              <a:t> × n</a:t>
            </a:r>
            <a:r>
              <a:rPr lang="ja-JP" altLang="en-US" sz="1200"/>
              <a:t>の指数減衰</a:t>
            </a:r>
            <a:r>
              <a:rPr lang="en-US" altLang="ja-JP" sz="1200" dirty="0"/>
              <a:t> </a:t>
            </a:r>
            <a:r>
              <a:rPr lang="ja-JP" altLang="en-US" sz="1200"/>
              <a:t>→</a:t>
            </a:r>
            <a:r>
              <a:rPr lang="en-US" altLang="ja-JP" sz="1200" dirty="0"/>
              <a:t> 0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4C317C3-39AE-BEA8-19F2-3427522910E5}"/>
              </a:ext>
            </a:extLst>
          </p:cNvPr>
          <p:cNvCxnSpPr>
            <a:cxnSpLocks/>
          </p:cNvCxnSpPr>
          <p:nvPr/>
        </p:nvCxnSpPr>
        <p:spPr>
          <a:xfrm flipV="1">
            <a:off x="10426117" y="3566826"/>
            <a:ext cx="0" cy="616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5FB93E55-8431-7677-47CB-43C2B7AD7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0736" y="5946996"/>
            <a:ext cx="3187700" cy="393700"/>
          </a:xfrm>
          <a:prstGeom prst="rect">
            <a:avLst/>
          </a:prstGeom>
        </p:spPr>
      </p:pic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62A66518-8F50-5AB3-CADE-4FAC69FE26BB}"/>
              </a:ext>
            </a:extLst>
          </p:cNvPr>
          <p:cNvCxnSpPr>
            <a:cxnSpLocks/>
          </p:cNvCxnSpPr>
          <p:nvPr/>
        </p:nvCxnSpPr>
        <p:spPr>
          <a:xfrm>
            <a:off x="6697923" y="2877424"/>
            <a:ext cx="0" cy="37549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B4E9CBE-0CF1-DA73-9153-3F36BE32A802}"/>
              </a:ext>
            </a:extLst>
          </p:cNvPr>
          <p:cNvSpPr txBox="1"/>
          <p:nvPr/>
        </p:nvSpPr>
        <p:spPr>
          <a:xfrm>
            <a:off x="252496" y="274014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</a:rPr>
              <a:t>定常サイクルへの収束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16AA4A0-17B1-4C0D-6F7B-4F9273625D18}"/>
              </a:ext>
            </a:extLst>
          </p:cNvPr>
          <p:cNvSpPr txBox="1"/>
          <p:nvPr/>
        </p:nvSpPr>
        <p:spPr>
          <a:xfrm>
            <a:off x="6927411" y="2738767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</a:rPr>
              <a:t>定常</a:t>
            </a:r>
            <a:r>
              <a:rPr lang="ja-JP" altLang="en-US" sz="1600" b="1" dirty="0">
                <a:solidFill>
                  <a:srgbClr val="FF0000"/>
                </a:solidFill>
              </a:rPr>
              <a:t>サイクル</a:t>
            </a:r>
            <a:r>
              <a:rPr lang="ja-JP" altLang="en-US" sz="1600" b="1">
                <a:solidFill>
                  <a:srgbClr val="FF0000"/>
                </a:solidFill>
              </a:rPr>
              <a:t>の回帰性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050328E-87A9-650E-1EC3-B5F1EF45DA36}"/>
              </a:ext>
            </a:extLst>
          </p:cNvPr>
          <p:cNvGrpSpPr/>
          <p:nvPr/>
        </p:nvGrpSpPr>
        <p:grpSpPr>
          <a:xfrm>
            <a:off x="286052" y="779484"/>
            <a:ext cx="5628464" cy="400110"/>
            <a:chOff x="286052" y="883218"/>
            <a:chExt cx="5628464" cy="40011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69C2991-B4D6-E92F-34AF-2F22951AD7CD}"/>
                </a:ext>
              </a:extLst>
            </p:cNvPr>
            <p:cNvSpPr txBox="1"/>
            <p:nvPr/>
          </p:nvSpPr>
          <p:spPr>
            <a:xfrm>
              <a:off x="286052" y="883218"/>
              <a:ext cx="56284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/>
                <a:t>CPTP</a:t>
              </a:r>
              <a:r>
                <a:rPr lang="ja-JP" altLang="en-US" sz="2000" b="1"/>
                <a:t>写像</a:t>
              </a:r>
              <a:r>
                <a:rPr lang="en-US" altLang="ja-JP" sz="2000" b="1" dirty="0"/>
                <a:t>    </a:t>
              </a:r>
              <a:r>
                <a:rPr lang="ja-JP" altLang="en-US" sz="2000" b="1"/>
                <a:t>のスペクトル</a:t>
              </a:r>
              <a:r>
                <a:rPr lang="ja-JP" altLang="en-US" sz="2000" b="1" dirty="0"/>
                <a:t>表示</a:t>
              </a:r>
              <a:r>
                <a:rPr lang="en-US" altLang="ja-JP" sz="2000" b="1" dirty="0"/>
                <a:t> (Jordan</a:t>
              </a:r>
              <a:r>
                <a:rPr lang="ja-JP" altLang="en-US" sz="2000" b="1" dirty="0"/>
                <a:t>標準形</a:t>
              </a:r>
              <a:r>
                <a:rPr lang="en-US" altLang="ja-JP" sz="2000" b="1" dirty="0"/>
                <a:t>)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B357864-E4AD-AC5C-B34D-9A81BD43F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2910" y="955049"/>
              <a:ext cx="177800" cy="215900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922ED4F-A507-1535-E101-9B6C77F063FF}"/>
              </a:ext>
            </a:extLst>
          </p:cNvPr>
          <p:cNvGrpSpPr/>
          <p:nvPr/>
        </p:nvGrpSpPr>
        <p:grpSpPr>
          <a:xfrm>
            <a:off x="8929580" y="1617961"/>
            <a:ext cx="3122389" cy="854458"/>
            <a:chOff x="8979914" y="1626350"/>
            <a:chExt cx="3122389" cy="85445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827F1A8-F443-2CFD-DC7E-DF5DCD2B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25346" y="1965282"/>
              <a:ext cx="1816100" cy="203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AA6213-8C14-07C4-AEE7-E13B68E64859}"/>
                </a:ext>
              </a:extLst>
            </p:cNvPr>
            <p:cNvSpPr txBox="1"/>
            <p:nvPr/>
          </p:nvSpPr>
          <p:spPr>
            <a:xfrm>
              <a:off x="8979914" y="1913298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/>
                <a:t>射影</a:t>
              </a:r>
              <a:r>
                <a:rPr lang="en-US" altLang="ja-JP" sz="1200" b="1" dirty="0"/>
                <a:t>: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E6F69D7-4860-D33D-9E00-AA2022C5365D}"/>
                </a:ext>
              </a:extLst>
            </p:cNvPr>
            <p:cNvSpPr txBox="1"/>
            <p:nvPr/>
          </p:nvSpPr>
          <p:spPr>
            <a:xfrm>
              <a:off x="8979914" y="2203809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/>
                <a:t>冪零</a:t>
              </a:r>
              <a:r>
                <a:rPr lang="en-US" altLang="ja-JP" sz="1200" b="1" dirty="0"/>
                <a:t>: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A2A83A7F-8F04-1D4C-5068-A5FD31181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07723" y="2231758"/>
              <a:ext cx="2311400" cy="215900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18CC251-E486-4DF1-D57E-F78E2EBC0F27}"/>
                </a:ext>
              </a:extLst>
            </p:cNvPr>
            <p:cNvSpPr txBox="1"/>
            <p:nvPr/>
          </p:nvSpPr>
          <p:spPr>
            <a:xfrm>
              <a:off x="8979914" y="1626350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/>
                <a:t>固有値</a:t>
              </a:r>
              <a:r>
                <a:rPr lang="en-US" altLang="ja-JP" sz="1200" b="1" dirty="0"/>
                <a:t>:</a:t>
              </a: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2DF70B0F-AC3E-ABFC-A43F-3B4306A2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8160" y="1673054"/>
              <a:ext cx="508000" cy="190500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6FA66ED-5D49-FAFC-C6B0-EAC122D4C6ED}"/>
                </a:ext>
              </a:extLst>
            </p:cNvPr>
            <p:cNvSpPr txBox="1"/>
            <p:nvPr/>
          </p:nvSpPr>
          <p:spPr>
            <a:xfrm>
              <a:off x="10170364" y="1626350"/>
              <a:ext cx="1931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(positive &amp;</a:t>
              </a:r>
              <a:r>
                <a:rPr lang="ja-JP" altLang="en-US" sz="1200"/>
                <a:t>トレース保存</a:t>
              </a:r>
              <a:r>
                <a:rPr lang="en-US" altLang="ja-JP" sz="1200" dirty="0"/>
                <a:t>)</a:t>
              </a:r>
            </a:p>
          </p:txBody>
        </p:sp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9C7F0AD1-EE2D-2F05-8340-B961970CE5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975" y="4289366"/>
            <a:ext cx="190500" cy="165100"/>
          </a:xfrm>
          <a:prstGeom prst="rect">
            <a:avLst/>
          </a:prstGeom>
        </p:spPr>
      </p:pic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E3B11F5-9A8B-2BBE-A840-9FB517EFA001}"/>
              </a:ext>
            </a:extLst>
          </p:cNvPr>
          <p:cNvCxnSpPr>
            <a:cxnSpLocks/>
          </p:cNvCxnSpPr>
          <p:nvPr/>
        </p:nvCxnSpPr>
        <p:spPr>
          <a:xfrm>
            <a:off x="1094627" y="5509095"/>
            <a:ext cx="880844" cy="0"/>
          </a:xfrm>
          <a:prstGeom prst="line">
            <a:avLst/>
          </a:prstGeom>
          <a:ln w="12700">
            <a:solidFill>
              <a:srgbClr val="FC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>
            <a:extLst>
              <a:ext uri="{FF2B5EF4-FFF2-40B4-BE49-F238E27FC236}">
                <a16:creationId xmlns:a16="http://schemas.microsoft.com/office/drawing/2014/main" id="{D1A976C2-3854-C2A4-3D3E-A5151D0B7F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8717" y="3411523"/>
            <a:ext cx="2108200" cy="3683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87E9AC29-2C51-EE50-9D02-ACA32CD557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4571" y="5615395"/>
            <a:ext cx="787400" cy="2540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4BBCA76-9CDF-FA09-B84C-C1489568BC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9036" y="3359643"/>
            <a:ext cx="4305300" cy="520700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78C65177-1E44-5E8D-49E8-FBC9AF7C7384}"/>
              </a:ext>
            </a:extLst>
          </p:cNvPr>
          <p:cNvGrpSpPr/>
          <p:nvPr/>
        </p:nvGrpSpPr>
        <p:grpSpPr>
          <a:xfrm>
            <a:off x="8965631" y="5780775"/>
            <a:ext cx="2541247" cy="663101"/>
            <a:chOff x="8974020" y="5789164"/>
            <a:chExt cx="2541247" cy="663101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858F1D36-8FDD-B56F-3AE2-5FAF6690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974020" y="5797003"/>
              <a:ext cx="952500" cy="241300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7DB5CD7E-B5A3-5202-F89E-71608B8F7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74020" y="6139020"/>
              <a:ext cx="1409700" cy="241300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58CDFF18-2838-E5BD-36C4-79150EBE420D}"/>
                </a:ext>
              </a:extLst>
            </p:cNvPr>
            <p:cNvSpPr txBox="1"/>
            <p:nvPr/>
          </p:nvSpPr>
          <p:spPr>
            <a:xfrm>
              <a:off x="9883089" y="5789164"/>
              <a:ext cx="1632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0F01FF"/>
                  </a:solidFill>
                </a:rPr>
                <a:t>: fixed point cycle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C3C582B4-9099-EE17-C621-0E7353C37EDF}"/>
                </a:ext>
              </a:extLst>
            </p:cNvPr>
            <p:cNvSpPr txBox="1"/>
            <p:nvPr/>
          </p:nvSpPr>
          <p:spPr>
            <a:xfrm>
              <a:off x="10383062" y="6144488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0F01FF"/>
                  </a:solidFill>
                </a:rPr>
                <a:t>: limit cycle</a:t>
              </a: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F64DDF5-A1FB-1F2C-6725-DEF0B8776396}"/>
              </a:ext>
            </a:extLst>
          </p:cNvPr>
          <p:cNvSpPr txBox="1"/>
          <p:nvPr/>
        </p:nvSpPr>
        <p:spPr>
          <a:xfrm>
            <a:off x="6966510" y="58378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0F01FF"/>
                </a:solidFill>
              </a:rPr>
              <a:t>定常サイクルは</a:t>
            </a:r>
            <a:endParaRPr lang="en-US" altLang="ja-JP" sz="1400" b="1" dirty="0">
              <a:solidFill>
                <a:srgbClr val="0F01FF"/>
              </a:solidFill>
            </a:endParaRPr>
          </a:p>
          <a:p>
            <a:r>
              <a:rPr lang="ja-JP" altLang="en-US" sz="1400" b="1">
                <a:solidFill>
                  <a:srgbClr val="0F01FF"/>
                </a:solidFill>
              </a:rPr>
              <a:t>初期状態に依存</a:t>
            </a:r>
            <a:endParaRPr lang="en-US" altLang="ja-JP" sz="1400" b="1" dirty="0">
              <a:solidFill>
                <a:srgbClr val="0F01FF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77FFC01-15F0-1947-22AA-91FE1DFB60BE}"/>
              </a:ext>
            </a:extLst>
          </p:cNvPr>
          <p:cNvCxnSpPr>
            <a:cxnSpLocks/>
          </p:cNvCxnSpPr>
          <p:nvPr/>
        </p:nvCxnSpPr>
        <p:spPr>
          <a:xfrm flipV="1">
            <a:off x="3270537" y="4921449"/>
            <a:ext cx="1284430" cy="523046"/>
          </a:xfrm>
          <a:prstGeom prst="line">
            <a:avLst/>
          </a:prstGeom>
          <a:ln w="28575">
            <a:solidFill>
              <a:schemeClr val="bg1">
                <a:lumMod val="50000"/>
                <a:alpha val="4984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>
            <a:extLst>
              <a:ext uri="{FF2B5EF4-FFF2-40B4-BE49-F238E27FC236}">
                <a16:creationId xmlns:a16="http://schemas.microsoft.com/office/drawing/2014/main" id="{632E5295-93EC-559F-B8E4-42351E5888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0537" y="5551319"/>
            <a:ext cx="2451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: 角を丸くする 134">
            <a:extLst>
              <a:ext uri="{FF2B5EF4-FFF2-40B4-BE49-F238E27FC236}">
                <a16:creationId xmlns:a16="http://schemas.microsoft.com/office/drawing/2014/main" id="{E7F2242B-B860-C05F-83B1-861C94CF09E8}"/>
              </a:ext>
            </a:extLst>
          </p:cNvPr>
          <p:cNvSpPr/>
          <p:nvPr/>
        </p:nvSpPr>
        <p:spPr>
          <a:xfrm>
            <a:off x="402677" y="3025741"/>
            <a:ext cx="11377860" cy="11861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A2C7821-15DD-3CCF-1636-8600B668927B}"/>
              </a:ext>
            </a:extLst>
          </p:cNvPr>
          <p:cNvGrpSpPr/>
          <p:nvPr/>
        </p:nvGrpSpPr>
        <p:grpSpPr>
          <a:xfrm>
            <a:off x="1052179" y="3241244"/>
            <a:ext cx="6650050" cy="888645"/>
            <a:chOff x="4171868" y="3241244"/>
            <a:chExt cx="6650050" cy="888645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0E1F1846-1842-A846-72DC-B89861061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7718" y="3261850"/>
              <a:ext cx="3124200" cy="787400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87408B-08A6-2A6E-6EAB-DEFAFE8B6C89}"/>
                </a:ext>
              </a:extLst>
            </p:cNvPr>
            <p:cNvSpPr txBox="1"/>
            <p:nvPr/>
          </p:nvSpPr>
          <p:spPr>
            <a:xfrm>
              <a:off x="8324548" y="3852890"/>
              <a:ext cx="12618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rgbClr val="FC03FF"/>
                  </a:solidFill>
                </a:rPr>
                <a:t>測定結果を平均</a:t>
              </a:r>
              <a:endParaRPr kumimoji="1" lang="en-US" altLang="ja-JP" sz="1200" b="1" dirty="0">
                <a:solidFill>
                  <a:srgbClr val="FC03FF"/>
                </a:solidFill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D849EF5-F19D-8795-BC44-4AE857C30A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6606" y="3730482"/>
              <a:ext cx="33273" cy="150619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B968B22-BB74-29F5-EBD2-43125D6D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7298" y="3425682"/>
              <a:ext cx="800100" cy="2159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5ACA962-4898-5D18-2FFF-214F9261E97B}"/>
                </a:ext>
              </a:extLst>
            </p:cNvPr>
            <p:cNvSpPr txBox="1"/>
            <p:nvPr/>
          </p:nvSpPr>
          <p:spPr>
            <a:xfrm>
              <a:off x="4171868" y="385289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rgbClr val="FC03FF"/>
                  </a:solidFill>
                </a:rPr>
                <a:t>ハミルトニアン</a:t>
              </a:r>
              <a:endParaRPr kumimoji="1" lang="en-US" altLang="ja-JP" sz="1200" b="1" dirty="0">
                <a:solidFill>
                  <a:srgbClr val="FC03FF"/>
                </a:solidFill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3361C9AD-7133-9BE9-33F4-E29FB78E101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4802810" y="3740268"/>
              <a:ext cx="0" cy="112622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F7423D9-072F-B45A-919A-74726F647DC3}"/>
                </a:ext>
              </a:extLst>
            </p:cNvPr>
            <p:cNvSpPr txBox="1"/>
            <p:nvPr/>
          </p:nvSpPr>
          <p:spPr>
            <a:xfrm>
              <a:off x="6688680" y="3241244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/>
                <a:t>測定</a:t>
              </a:r>
              <a:endParaRPr kumimoji="1" lang="en-US" altLang="ja-JP" sz="1200" b="1" dirty="0"/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FCF91394-09CB-63D1-04E2-D56498C2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385" y="3323164"/>
              <a:ext cx="2032000" cy="393700"/>
            </a:xfrm>
            <a:prstGeom prst="rect">
              <a:avLst/>
            </a:prstGeom>
          </p:spPr>
        </p:pic>
      </p:grpSp>
      <p:sp>
        <p:nvSpPr>
          <p:cNvPr id="39" name="四角形: 角を丸くする 134">
            <a:extLst>
              <a:ext uri="{FF2B5EF4-FFF2-40B4-BE49-F238E27FC236}">
                <a16:creationId xmlns:a16="http://schemas.microsoft.com/office/drawing/2014/main" id="{E1E6991E-8E84-B326-8AAD-2E05BE99C66A}"/>
              </a:ext>
            </a:extLst>
          </p:cNvPr>
          <p:cNvSpPr/>
          <p:nvPr/>
        </p:nvSpPr>
        <p:spPr>
          <a:xfrm>
            <a:off x="402677" y="1328501"/>
            <a:ext cx="11377860" cy="11232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5D61E2-E32B-25EB-B1E0-1095489F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近年の動向</a:t>
            </a:r>
            <a:r>
              <a:rPr lang="en-US" altLang="ja-JP" dirty="0"/>
              <a:t>: </a:t>
            </a:r>
            <a:r>
              <a:rPr lang="ja-JP" altLang="en-US"/>
              <a:t>量子測定の反跳にも注目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78A7ED-4D6A-5B33-4943-5E9C02E194C5}"/>
              </a:ext>
            </a:extLst>
          </p:cNvPr>
          <p:cNvSpPr txBox="1"/>
          <p:nvPr/>
        </p:nvSpPr>
        <p:spPr>
          <a:xfrm>
            <a:off x="632135" y="6105596"/>
            <a:ext cx="38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/>
              <a:t>量子測定でエネルギーを供給</a:t>
            </a:r>
            <a:r>
              <a:rPr lang="ja-JP" altLang="en-US" sz="1600"/>
              <a:t>する熱機関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A311C-3765-D16A-19C0-423E0AE9420B}"/>
              </a:ext>
            </a:extLst>
          </p:cNvPr>
          <p:cNvSpPr txBox="1"/>
          <p:nvPr/>
        </p:nvSpPr>
        <p:spPr>
          <a:xfrm>
            <a:off x="4860280" y="6105596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/>
              <a:t>量子測定による熱流の誘起</a:t>
            </a:r>
            <a:endParaRPr kumimoji="1" lang="en-US" altLang="ja-JP" sz="1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5743AE9-6A4D-82F3-4B3B-4E36C9D5B087}"/>
              </a:ext>
            </a:extLst>
          </p:cNvPr>
          <p:cNvSpPr txBox="1"/>
          <p:nvPr/>
        </p:nvSpPr>
        <p:spPr>
          <a:xfrm>
            <a:off x="309631" y="901975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量子系への測定は状態を乱す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0F01FF"/>
                </a:solidFill>
              </a:rPr>
              <a:t>(</a:t>
            </a:r>
            <a:r>
              <a:rPr lang="ja-JP" altLang="en-US" sz="2000" b="1">
                <a:solidFill>
                  <a:srgbClr val="0F01FF"/>
                </a:solidFill>
              </a:rPr>
              <a:t>反跳</a:t>
            </a:r>
            <a:r>
              <a:rPr lang="en-US" altLang="ja-JP" sz="2000" b="1" dirty="0">
                <a:solidFill>
                  <a:srgbClr val="0F01FF"/>
                </a:solidFill>
              </a:rPr>
              <a:t>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39ED099-A35F-9173-3D29-DE534844E5C6}"/>
              </a:ext>
            </a:extLst>
          </p:cNvPr>
          <p:cNvSpPr txBox="1"/>
          <p:nvPr/>
        </p:nvSpPr>
        <p:spPr>
          <a:xfrm>
            <a:off x="309631" y="2596141"/>
            <a:ext cx="892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反跳の効果だけで量子系にエネルギーを充填・放出できる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0F01FF"/>
                </a:solidFill>
              </a:rPr>
              <a:t>(</a:t>
            </a:r>
            <a:r>
              <a:rPr lang="ja-JP" altLang="en-US" sz="2000" b="1">
                <a:solidFill>
                  <a:srgbClr val="0F01FF"/>
                </a:solidFill>
              </a:rPr>
              <a:t>不確定性原理</a:t>
            </a:r>
            <a:r>
              <a:rPr lang="en-US" altLang="ja-JP" sz="2000" b="1" dirty="0">
                <a:solidFill>
                  <a:srgbClr val="0F01FF"/>
                </a:solidFill>
              </a:rPr>
              <a:t>)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E62A5D-9EAB-F4EA-64DF-D602619108F3}"/>
              </a:ext>
            </a:extLst>
          </p:cNvPr>
          <p:cNvSpPr txBox="1"/>
          <p:nvPr/>
        </p:nvSpPr>
        <p:spPr>
          <a:xfrm>
            <a:off x="309631" y="438110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量子測定の反跳を活用する熱機関の提案</a:t>
            </a:r>
            <a:endParaRPr lang="en-US" altLang="ja-JP" sz="2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5C70A-ADB4-3485-A52F-5E9954697525}"/>
              </a:ext>
            </a:extLst>
          </p:cNvPr>
          <p:cNvSpPr txBox="1"/>
          <p:nvPr/>
        </p:nvSpPr>
        <p:spPr>
          <a:xfrm>
            <a:off x="715421" y="6421569"/>
            <a:ext cx="3704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C.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Elouard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altLang="ja-JP" sz="1000" i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et al.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PRL (2017);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Yi-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Talkner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-Kim, PRE (2017); etc.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1CB7C-8887-50E4-A3E0-BA24E8B6A0EF}"/>
              </a:ext>
            </a:extLst>
          </p:cNvPr>
          <p:cNvSpPr txBox="1"/>
          <p:nvPr/>
        </p:nvSpPr>
        <p:spPr>
          <a:xfrm>
            <a:off x="5174123" y="6419411"/>
            <a:ext cx="2036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L. </a:t>
            </a:r>
            <a:r>
              <a:rPr lang="en-US" altLang="ja-JP" sz="1000" dirty="0" err="1">
                <a:latin typeface="游明朝 Light" panose="02020300000000000000" pitchFamily="18" charset="-128"/>
                <a:ea typeface="游明朝 Light" panose="02020300000000000000" pitchFamily="18" charset="-128"/>
              </a:rPr>
              <a:t>Buffoni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</a:t>
            </a:r>
            <a:r>
              <a:rPr lang="en-US" altLang="ja-JP" sz="1000" i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et al.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PRL (2019); etc.</a:t>
            </a: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7EDE3670-10E9-03CC-4500-63B909E7B836}"/>
              </a:ext>
            </a:extLst>
          </p:cNvPr>
          <p:cNvGrpSpPr/>
          <p:nvPr/>
        </p:nvGrpSpPr>
        <p:grpSpPr>
          <a:xfrm>
            <a:off x="1592182" y="4893142"/>
            <a:ext cx="2774873" cy="1028203"/>
            <a:chOff x="3129377" y="4649861"/>
            <a:chExt cx="2774873" cy="1028203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72A3E8DA-2F1E-D7AD-329A-3CA738F1BFF7}"/>
                </a:ext>
              </a:extLst>
            </p:cNvPr>
            <p:cNvGrpSpPr/>
            <p:nvPr/>
          </p:nvGrpSpPr>
          <p:grpSpPr>
            <a:xfrm>
              <a:off x="3129377" y="4649861"/>
              <a:ext cx="1564031" cy="1021411"/>
              <a:chOff x="3129377" y="4750529"/>
              <a:chExt cx="1564031" cy="1021411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3D25FE7C-C48B-8E37-F89D-A58850268791}"/>
                  </a:ext>
                </a:extLst>
              </p:cNvPr>
              <p:cNvGrpSpPr/>
              <p:nvPr/>
            </p:nvGrpSpPr>
            <p:grpSpPr>
              <a:xfrm>
                <a:off x="3129377" y="5176322"/>
                <a:ext cx="1153108" cy="595618"/>
                <a:chOff x="3028537" y="5167933"/>
                <a:chExt cx="1153108" cy="595618"/>
              </a:xfrm>
            </p:grpSpPr>
            <p:sp>
              <p:nvSpPr>
                <p:cNvPr id="60" name="角丸四角形 59">
                  <a:extLst>
                    <a:ext uri="{FF2B5EF4-FFF2-40B4-BE49-F238E27FC236}">
                      <a16:creationId xmlns:a16="http://schemas.microsoft.com/office/drawing/2014/main" id="{0A3B281E-5599-91C1-6C19-DA4C7CD7CECD}"/>
                    </a:ext>
                  </a:extLst>
                </p:cNvPr>
                <p:cNvSpPr/>
                <p:nvPr/>
              </p:nvSpPr>
              <p:spPr>
                <a:xfrm>
                  <a:off x="3028537" y="5167933"/>
                  <a:ext cx="595618" cy="59561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楕円 64 3">
                  <a:extLst>
                    <a:ext uri="{FF2B5EF4-FFF2-40B4-BE49-F238E27FC236}">
                      <a16:creationId xmlns:a16="http://schemas.microsoft.com/office/drawing/2014/main" id="{6F644261-994D-4863-EA32-1280F6CE8398}"/>
                    </a:ext>
                  </a:extLst>
                </p:cNvPr>
                <p:cNvSpPr/>
                <p:nvPr/>
              </p:nvSpPr>
              <p:spPr>
                <a:xfrm flipH="1">
                  <a:off x="3863401" y="5307222"/>
                  <a:ext cx="318244" cy="31824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85C58F74-099A-EEDA-A6BB-A69D8CF9E328}"/>
                    </a:ext>
                  </a:extLst>
                </p:cNvPr>
                <p:cNvCxnSpPr/>
                <p:nvPr/>
              </p:nvCxnSpPr>
              <p:spPr>
                <a:xfrm>
                  <a:off x="3624155" y="5412282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FCB05801-1798-608E-C033-5704DD459935}"/>
                    </a:ext>
                  </a:extLst>
                </p:cNvPr>
                <p:cNvCxnSpPr/>
                <p:nvPr/>
              </p:nvCxnSpPr>
              <p:spPr>
                <a:xfrm>
                  <a:off x="3624155" y="5517474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グループ化 79">
                <a:extLst>
                  <a:ext uri="{FF2B5EF4-FFF2-40B4-BE49-F238E27FC236}">
                    <a16:creationId xmlns:a16="http://schemas.microsoft.com/office/drawing/2014/main" id="{B8BBC44A-A885-7372-A1FD-F0C5D3DEA74D}"/>
                  </a:ext>
                </a:extLst>
              </p:cNvPr>
              <p:cNvGrpSpPr/>
              <p:nvPr/>
            </p:nvGrpSpPr>
            <p:grpSpPr>
              <a:xfrm>
                <a:off x="3966988" y="4750529"/>
                <a:ext cx="328618" cy="616318"/>
                <a:chOff x="3299104" y="4750529"/>
                <a:chExt cx="328618" cy="616318"/>
              </a:xfrm>
            </p:grpSpPr>
            <p:sp>
              <p:nvSpPr>
                <p:cNvPr id="72" name="フリーフォーム 71">
                  <a:extLst>
                    <a:ext uri="{FF2B5EF4-FFF2-40B4-BE49-F238E27FC236}">
                      <a16:creationId xmlns:a16="http://schemas.microsoft.com/office/drawing/2014/main" id="{556C8691-231C-0B11-AE99-814380D44937}"/>
                    </a:ext>
                  </a:extLst>
                </p:cNvPr>
                <p:cNvSpPr/>
                <p:nvPr/>
              </p:nvSpPr>
              <p:spPr>
                <a:xfrm>
                  <a:off x="3421560" y="4750529"/>
                  <a:ext cx="68487" cy="290237"/>
                </a:xfrm>
                <a:custGeom>
                  <a:avLst/>
                  <a:gdLst>
                    <a:gd name="connsiteX0" fmla="*/ 24380 w 64960"/>
                    <a:gd name="connsiteY0" fmla="*/ 204537 h 204537"/>
                    <a:gd name="connsiteX1" fmla="*/ 64485 w 64960"/>
                    <a:gd name="connsiteY1" fmla="*/ 136358 h 204537"/>
                    <a:gd name="connsiteX2" fmla="*/ 316 w 64960"/>
                    <a:gd name="connsiteY2" fmla="*/ 68179 h 204537"/>
                    <a:gd name="connsiteX3" fmla="*/ 44432 w 64960"/>
                    <a:gd name="connsiteY3" fmla="*/ 0 h 20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960" h="204537">
                      <a:moveTo>
                        <a:pt x="24380" y="204537"/>
                      </a:moveTo>
                      <a:cubicBezTo>
                        <a:pt x="46438" y="181810"/>
                        <a:pt x="68496" y="159084"/>
                        <a:pt x="64485" y="136358"/>
                      </a:cubicBezTo>
                      <a:cubicBezTo>
                        <a:pt x="60474" y="113632"/>
                        <a:pt x="3658" y="90905"/>
                        <a:pt x="316" y="68179"/>
                      </a:cubicBezTo>
                      <a:cubicBezTo>
                        <a:pt x="-3026" y="45453"/>
                        <a:pt x="20703" y="22726"/>
                        <a:pt x="44432" y="0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部分円 166">
                  <a:extLst>
                    <a:ext uri="{FF2B5EF4-FFF2-40B4-BE49-F238E27FC236}">
                      <a16:creationId xmlns:a16="http://schemas.microsoft.com/office/drawing/2014/main" id="{D0067351-522D-BAC3-0204-0483BCD98D25}"/>
                    </a:ext>
                  </a:extLst>
                </p:cNvPr>
                <p:cNvSpPr/>
                <p:nvPr/>
              </p:nvSpPr>
              <p:spPr>
                <a:xfrm rot="5411171">
                  <a:off x="3299104" y="5038229"/>
                  <a:ext cx="328618" cy="328618"/>
                </a:xfrm>
                <a:prstGeom prst="pie">
                  <a:avLst>
                    <a:gd name="adj1" fmla="val 5363405"/>
                    <a:gd name="adj2" fmla="val 162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8" name="直線矢印コネクタ 77">
                <a:extLst>
                  <a:ext uri="{FF2B5EF4-FFF2-40B4-BE49-F238E27FC236}">
                    <a16:creationId xmlns:a16="http://schemas.microsoft.com/office/drawing/2014/main" id="{8E967E9A-86EA-7607-9ED0-3C6ADD682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908" y="5122862"/>
                <a:ext cx="0" cy="297809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矢印コネクタ 83">
                <a:extLst>
                  <a:ext uri="{FF2B5EF4-FFF2-40B4-BE49-F238E27FC236}">
                    <a16:creationId xmlns:a16="http://schemas.microsoft.com/office/drawing/2014/main" id="{7079E9DA-2618-D7F5-071F-17527AC91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931" y="5473492"/>
                <a:ext cx="50447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>
                <a:extLst>
                  <a:ext uri="{FF2B5EF4-FFF2-40B4-BE49-F238E27FC236}">
                    <a16:creationId xmlns:a16="http://schemas.microsoft.com/office/drawing/2014/main" id="{B37A734E-BD90-B767-08EF-6D7ED168D8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53163" y="5473492"/>
                <a:ext cx="49672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3BF9C86C-0CB8-6F1E-5A24-0C469E208BB5}"/>
                </a:ext>
              </a:extLst>
            </p:cNvPr>
            <p:cNvSpPr txBox="1"/>
            <p:nvPr/>
          </p:nvSpPr>
          <p:spPr>
            <a:xfrm>
              <a:off x="4423891" y="5431843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b="1"/>
                <a:t>仕事</a:t>
              </a:r>
              <a:endParaRPr kumimoji="1" lang="en-US" altLang="ja-JP" sz="1000" b="1" dirty="0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223B463F-DD25-D1CE-A92A-534AD19D4687}"/>
                </a:ext>
              </a:extLst>
            </p:cNvPr>
            <p:cNvSpPr txBox="1"/>
            <p:nvPr/>
          </p:nvSpPr>
          <p:spPr>
            <a:xfrm>
              <a:off x="3334683" y="5431843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b="1"/>
                <a:t>排熱</a:t>
              </a:r>
              <a:endParaRPr kumimoji="1" lang="en-US" altLang="ja-JP" sz="1000" b="1" dirty="0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93E85A80-C73C-6ADD-BDE1-A0578011835C}"/>
                </a:ext>
              </a:extLst>
            </p:cNvPr>
            <p:cNvSpPr txBox="1"/>
            <p:nvPr/>
          </p:nvSpPr>
          <p:spPr>
            <a:xfrm>
              <a:off x="4180701" y="4752840"/>
              <a:ext cx="1723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b="1"/>
                <a:t>量子重ね合わせ状態を測定</a:t>
              </a:r>
              <a:endParaRPr kumimoji="1" lang="en-US" altLang="ja-JP" sz="1000" b="1" dirty="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CB66549-AEBB-D4D8-F701-5B1539ADC572}"/>
              </a:ext>
            </a:extLst>
          </p:cNvPr>
          <p:cNvGrpSpPr/>
          <p:nvPr/>
        </p:nvGrpSpPr>
        <p:grpSpPr>
          <a:xfrm>
            <a:off x="4947496" y="4886172"/>
            <a:ext cx="2892707" cy="1035173"/>
            <a:chOff x="7746512" y="4642891"/>
            <a:chExt cx="2892707" cy="1035173"/>
          </a:xfrm>
        </p:grpSpPr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B6F57A07-C2D1-7AEE-953A-C5A390846E86}"/>
                </a:ext>
              </a:extLst>
            </p:cNvPr>
            <p:cNvGrpSpPr/>
            <p:nvPr/>
          </p:nvGrpSpPr>
          <p:grpSpPr>
            <a:xfrm>
              <a:off x="7746512" y="4642891"/>
              <a:ext cx="2892707" cy="1035173"/>
              <a:chOff x="7621383" y="4642891"/>
              <a:chExt cx="2892707" cy="1035173"/>
            </a:xfrm>
          </p:grpSpPr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A43B4888-C7CF-3676-5FC0-E4BC1B8C125A}"/>
                  </a:ext>
                </a:extLst>
              </p:cNvPr>
              <p:cNvGrpSpPr/>
              <p:nvPr/>
            </p:nvGrpSpPr>
            <p:grpSpPr>
              <a:xfrm>
                <a:off x="7621383" y="5067265"/>
                <a:ext cx="2461357" cy="595618"/>
                <a:chOff x="7671717" y="5167933"/>
                <a:chExt cx="2461357" cy="595618"/>
              </a:xfrm>
            </p:grpSpPr>
            <p:sp>
              <p:nvSpPr>
                <p:cNvPr id="7" name="角丸四角形 6">
                  <a:extLst>
                    <a:ext uri="{FF2B5EF4-FFF2-40B4-BE49-F238E27FC236}">
                      <a16:creationId xmlns:a16="http://schemas.microsoft.com/office/drawing/2014/main" id="{658F98AC-BD92-9E00-15F9-4079B4050CE4}"/>
                    </a:ext>
                  </a:extLst>
                </p:cNvPr>
                <p:cNvSpPr/>
                <p:nvPr/>
              </p:nvSpPr>
              <p:spPr>
                <a:xfrm>
                  <a:off x="7671717" y="5167933"/>
                  <a:ext cx="595618" cy="59561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角丸四角形 15">
                  <a:extLst>
                    <a:ext uri="{FF2B5EF4-FFF2-40B4-BE49-F238E27FC236}">
                      <a16:creationId xmlns:a16="http://schemas.microsoft.com/office/drawing/2014/main" id="{B5F283D4-43DE-FB81-62E0-0024F3CF1583}"/>
                    </a:ext>
                  </a:extLst>
                </p:cNvPr>
                <p:cNvSpPr/>
                <p:nvPr/>
              </p:nvSpPr>
              <p:spPr>
                <a:xfrm>
                  <a:off x="9537456" y="5167933"/>
                  <a:ext cx="595618" cy="59561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64 3">
                  <a:extLst>
                    <a:ext uri="{FF2B5EF4-FFF2-40B4-BE49-F238E27FC236}">
                      <a16:creationId xmlns:a16="http://schemas.microsoft.com/office/drawing/2014/main" id="{3F4079A9-9164-2030-B2CB-58E3C6103AE0}"/>
                    </a:ext>
                  </a:extLst>
                </p:cNvPr>
                <p:cNvSpPr/>
                <p:nvPr/>
              </p:nvSpPr>
              <p:spPr>
                <a:xfrm flipH="1">
                  <a:off x="8506581" y="5307222"/>
                  <a:ext cx="318244" cy="31824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" name="楕円 64 3">
                  <a:extLst>
                    <a:ext uri="{FF2B5EF4-FFF2-40B4-BE49-F238E27FC236}">
                      <a16:creationId xmlns:a16="http://schemas.microsoft.com/office/drawing/2014/main" id="{34121A70-8922-4737-224A-CC62F4677F13}"/>
                    </a:ext>
                  </a:extLst>
                </p:cNvPr>
                <p:cNvSpPr/>
                <p:nvPr/>
              </p:nvSpPr>
              <p:spPr>
                <a:xfrm flipH="1">
                  <a:off x="8991294" y="5307222"/>
                  <a:ext cx="318244" cy="31824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0F16AE0-40EC-1837-0CDC-FC6B91CC8EC0}"/>
                    </a:ext>
                  </a:extLst>
                </p:cNvPr>
                <p:cNvCxnSpPr>
                  <a:stCxn id="7" idx="3"/>
                  <a:endCxn id="17" idx="6"/>
                </p:cNvCxnSpPr>
                <p:nvPr/>
              </p:nvCxnSpPr>
              <p:spPr>
                <a:xfrm>
                  <a:off x="8267335" y="5465742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49201272-AE6A-8B72-2A22-E3261235622A}"/>
                    </a:ext>
                  </a:extLst>
                </p:cNvPr>
                <p:cNvCxnSpPr/>
                <p:nvPr/>
              </p:nvCxnSpPr>
              <p:spPr>
                <a:xfrm>
                  <a:off x="8267335" y="5412282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EC64F0F9-F079-D1D0-D60F-E6C50AB388C1}"/>
                    </a:ext>
                  </a:extLst>
                </p:cNvPr>
                <p:cNvCxnSpPr/>
                <p:nvPr/>
              </p:nvCxnSpPr>
              <p:spPr>
                <a:xfrm>
                  <a:off x="8267335" y="5517474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4CC3E835-81EB-4C1B-1BF2-A2D5450DB124}"/>
                    </a:ext>
                  </a:extLst>
                </p:cNvPr>
                <p:cNvCxnSpPr/>
                <p:nvPr/>
              </p:nvCxnSpPr>
              <p:spPr>
                <a:xfrm>
                  <a:off x="9291291" y="5465742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A7F8A1CF-E7DE-BF67-7A89-AFFCE5474C1D}"/>
                    </a:ext>
                  </a:extLst>
                </p:cNvPr>
                <p:cNvCxnSpPr/>
                <p:nvPr/>
              </p:nvCxnSpPr>
              <p:spPr>
                <a:xfrm>
                  <a:off x="9291291" y="5412282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4956B20F-744C-33C3-6314-5C1EBF33808D}"/>
                    </a:ext>
                  </a:extLst>
                </p:cNvPr>
                <p:cNvCxnSpPr/>
                <p:nvPr/>
              </p:nvCxnSpPr>
              <p:spPr>
                <a:xfrm>
                  <a:off x="9291291" y="5517474"/>
                  <a:ext cx="239246" cy="60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矢印コネクタ 45">
                  <a:extLst>
                    <a:ext uri="{FF2B5EF4-FFF2-40B4-BE49-F238E27FC236}">
                      <a16:creationId xmlns:a16="http://schemas.microsoft.com/office/drawing/2014/main" id="{96F04FB5-58EA-76E4-22FA-2D7AAB812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0416" y="5465742"/>
                  <a:ext cx="61837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637794FF-A5C8-96D3-2494-EE906653C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76190" y="5465742"/>
                  <a:ext cx="61837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FF6018FA-96A8-521E-2747-1330C8767B32}"/>
                  </a:ext>
                </a:extLst>
              </p:cNvPr>
              <p:cNvGrpSpPr/>
              <p:nvPr/>
            </p:nvGrpSpPr>
            <p:grpSpPr>
              <a:xfrm>
                <a:off x="8472361" y="4642891"/>
                <a:ext cx="765751" cy="616448"/>
                <a:chOff x="3087433" y="4769085"/>
                <a:chExt cx="765751" cy="616448"/>
              </a:xfrm>
            </p:grpSpPr>
            <p:sp>
              <p:nvSpPr>
                <p:cNvPr id="69" name="フリーフォーム 68">
                  <a:extLst>
                    <a:ext uri="{FF2B5EF4-FFF2-40B4-BE49-F238E27FC236}">
                      <a16:creationId xmlns:a16="http://schemas.microsoft.com/office/drawing/2014/main" id="{A7D8A8F1-3C1B-0B7D-1986-22D1F480C9BA}"/>
                    </a:ext>
                  </a:extLst>
                </p:cNvPr>
                <p:cNvSpPr/>
                <p:nvPr/>
              </p:nvSpPr>
              <p:spPr>
                <a:xfrm>
                  <a:off x="3427910" y="4769085"/>
                  <a:ext cx="68487" cy="290237"/>
                </a:xfrm>
                <a:custGeom>
                  <a:avLst/>
                  <a:gdLst>
                    <a:gd name="connsiteX0" fmla="*/ 24380 w 64960"/>
                    <a:gd name="connsiteY0" fmla="*/ 204537 h 204537"/>
                    <a:gd name="connsiteX1" fmla="*/ 64485 w 64960"/>
                    <a:gd name="connsiteY1" fmla="*/ 136358 h 204537"/>
                    <a:gd name="connsiteX2" fmla="*/ 316 w 64960"/>
                    <a:gd name="connsiteY2" fmla="*/ 68179 h 204537"/>
                    <a:gd name="connsiteX3" fmla="*/ 44432 w 64960"/>
                    <a:gd name="connsiteY3" fmla="*/ 0 h 20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960" h="204537">
                      <a:moveTo>
                        <a:pt x="24380" y="204537"/>
                      </a:moveTo>
                      <a:cubicBezTo>
                        <a:pt x="46438" y="181810"/>
                        <a:pt x="68496" y="159084"/>
                        <a:pt x="64485" y="136358"/>
                      </a:cubicBezTo>
                      <a:cubicBezTo>
                        <a:pt x="60474" y="113632"/>
                        <a:pt x="3658" y="90905"/>
                        <a:pt x="316" y="68179"/>
                      </a:cubicBezTo>
                      <a:cubicBezTo>
                        <a:pt x="-3026" y="45453"/>
                        <a:pt x="20703" y="22726"/>
                        <a:pt x="44432" y="0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部分円 166">
                  <a:extLst>
                    <a:ext uri="{FF2B5EF4-FFF2-40B4-BE49-F238E27FC236}">
                      <a16:creationId xmlns:a16="http://schemas.microsoft.com/office/drawing/2014/main" id="{B8537312-65FF-A522-520B-515B4DC882D5}"/>
                    </a:ext>
                  </a:extLst>
                </p:cNvPr>
                <p:cNvSpPr/>
                <p:nvPr/>
              </p:nvSpPr>
              <p:spPr>
                <a:xfrm rot="5411171">
                  <a:off x="3306000" y="4838348"/>
                  <a:ext cx="328618" cy="765751"/>
                </a:xfrm>
                <a:prstGeom prst="pie">
                  <a:avLst>
                    <a:gd name="adj1" fmla="val 5393856"/>
                    <a:gd name="adj2" fmla="val 162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B676E255-D588-5384-0913-DE9DF04821D9}"/>
                  </a:ext>
                </a:extLst>
              </p:cNvPr>
              <p:cNvSpPr txBox="1"/>
              <p:nvPr/>
            </p:nvSpPr>
            <p:spPr>
              <a:xfrm>
                <a:off x="9047022" y="4753247"/>
                <a:ext cx="14670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000" b="1"/>
                  <a:t>量子相関の有無を識別</a:t>
                </a:r>
                <a:endParaRPr kumimoji="1" lang="en-US" altLang="ja-JP" sz="1000" b="1" dirty="0"/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3CAC4D37-F485-B565-C4DC-E11AEAEBDD2F}"/>
                  </a:ext>
                </a:extLst>
              </p:cNvPr>
              <p:cNvSpPr txBox="1"/>
              <p:nvPr/>
            </p:nvSpPr>
            <p:spPr>
              <a:xfrm>
                <a:off x="9434062" y="543184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000" b="1"/>
                  <a:t>熱の逆流</a:t>
                </a:r>
                <a:endParaRPr kumimoji="1" lang="en-US" altLang="ja-JP" sz="1000" b="1" dirty="0"/>
              </a:p>
            </p:txBody>
          </p:sp>
        </p:grp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10544EC9-D5A2-77CA-970A-9BA9C1656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8299" y="5008542"/>
              <a:ext cx="0" cy="2894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BE1CB64-4FB7-D0D4-388A-FE6F3725922B}"/>
                </a:ext>
              </a:extLst>
            </p:cNvPr>
            <p:cNvCxnSpPr>
              <a:cxnSpLocks/>
            </p:cNvCxnSpPr>
            <p:nvPr/>
          </p:nvCxnSpPr>
          <p:spPr>
            <a:xfrm>
              <a:off x="9225211" y="5030199"/>
              <a:ext cx="0" cy="2755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1FADB20-F25D-63B3-2E8F-217FE4203E40}"/>
              </a:ext>
            </a:extLst>
          </p:cNvPr>
          <p:cNvGrpSpPr/>
          <p:nvPr/>
        </p:nvGrpSpPr>
        <p:grpSpPr>
          <a:xfrm>
            <a:off x="2666743" y="1466041"/>
            <a:ext cx="5412524" cy="949360"/>
            <a:chOff x="5786432" y="1466041"/>
            <a:chExt cx="5412524" cy="9493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F6E4DC4-0286-660E-8AAC-E38F90647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7298" y="1776730"/>
              <a:ext cx="800100" cy="2159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0698BEE-3CA4-C5BC-66B5-7B6A8BB3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6432" y="1687830"/>
              <a:ext cx="444500" cy="393700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F1FBCD2-F640-34DE-3BB9-FAFE328D89A9}"/>
                </a:ext>
              </a:extLst>
            </p:cNvPr>
            <p:cNvSpPr txBox="1"/>
            <p:nvPr/>
          </p:nvSpPr>
          <p:spPr>
            <a:xfrm>
              <a:off x="6688680" y="1592292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/>
                <a:t>測定</a:t>
              </a:r>
              <a:endParaRPr kumimoji="1" lang="en-US" altLang="ja-JP" sz="1200" b="1" dirty="0"/>
            </a:p>
          </p:txBody>
        </p: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A06A747-7EA0-89AB-6957-55FD4A96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567" y="1466041"/>
              <a:ext cx="2514600" cy="876300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0F6749A-6591-02A3-55BA-F7C2E76E0807}"/>
                </a:ext>
              </a:extLst>
            </p:cNvPr>
            <p:cNvSpPr txBox="1"/>
            <p:nvPr/>
          </p:nvSpPr>
          <p:spPr>
            <a:xfrm>
              <a:off x="9783184" y="2138402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rgbClr val="FC03FF"/>
                  </a:solidFill>
                </a:rPr>
                <a:t>固有空間への射影</a:t>
              </a:r>
              <a:endParaRPr kumimoji="1" lang="en-US" altLang="ja-JP" sz="1200" b="1" dirty="0">
                <a:solidFill>
                  <a:srgbClr val="FC03FF"/>
                </a:solidFill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BC9CDD-91E7-5531-BFD2-DE27E8E0FD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9608" y="2067346"/>
              <a:ext cx="115754" cy="112622"/>
            </a:xfrm>
            <a:prstGeom prst="line">
              <a:avLst/>
            </a:prstGeom>
            <a:ln w="12700">
              <a:solidFill>
                <a:srgbClr val="FC0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41A2E7C-5E59-A1C7-410F-778EC3534CD6}"/>
              </a:ext>
            </a:extLst>
          </p:cNvPr>
          <p:cNvGrpSpPr/>
          <p:nvPr/>
        </p:nvGrpSpPr>
        <p:grpSpPr>
          <a:xfrm>
            <a:off x="8429879" y="1543875"/>
            <a:ext cx="2874584" cy="653172"/>
            <a:chOff x="855687" y="1543875"/>
            <a:chExt cx="2874584" cy="653172"/>
          </a:xfrm>
        </p:grpSpPr>
        <p:sp>
          <p:nvSpPr>
            <p:cNvPr id="67" name="円/楕円 66">
              <a:extLst>
                <a:ext uri="{FF2B5EF4-FFF2-40B4-BE49-F238E27FC236}">
                  <a16:creationId xmlns:a16="http://schemas.microsoft.com/office/drawing/2014/main" id="{340A76B3-809B-53AF-DCB4-79AFC600C6A9}"/>
                </a:ext>
              </a:extLst>
            </p:cNvPr>
            <p:cNvSpPr/>
            <p:nvPr/>
          </p:nvSpPr>
          <p:spPr>
            <a:xfrm>
              <a:off x="855687" y="1543875"/>
              <a:ext cx="2874584" cy="653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4EBE205-FFF6-51BC-6CCB-D262F98F01EA}"/>
                </a:ext>
              </a:extLst>
            </p:cNvPr>
            <p:cNvSpPr txBox="1"/>
            <p:nvPr/>
          </p:nvSpPr>
          <p:spPr>
            <a:xfrm>
              <a:off x="928716" y="1715403"/>
              <a:ext cx="2709396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/>
                <a:t>量子測定による状態の収縮</a:t>
              </a:r>
              <a:endParaRPr kumimoji="1" lang="en-US" altLang="ja-JP" sz="1600" b="1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11944B18-3F12-387F-1270-AA202E10DCDB}"/>
              </a:ext>
            </a:extLst>
          </p:cNvPr>
          <p:cNvGrpSpPr/>
          <p:nvPr/>
        </p:nvGrpSpPr>
        <p:grpSpPr>
          <a:xfrm>
            <a:off x="8429879" y="3282247"/>
            <a:ext cx="2874584" cy="653172"/>
            <a:chOff x="855687" y="3282247"/>
            <a:chExt cx="2874584" cy="653172"/>
          </a:xfrm>
        </p:grpSpPr>
        <p:sp>
          <p:nvSpPr>
            <p:cNvPr id="75" name="円/楕円 74">
              <a:extLst>
                <a:ext uri="{FF2B5EF4-FFF2-40B4-BE49-F238E27FC236}">
                  <a16:creationId xmlns:a16="http://schemas.microsoft.com/office/drawing/2014/main" id="{FEDB00FB-DA97-FC05-A443-09530220AE19}"/>
                </a:ext>
              </a:extLst>
            </p:cNvPr>
            <p:cNvSpPr/>
            <p:nvPr/>
          </p:nvSpPr>
          <p:spPr>
            <a:xfrm>
              <a:off x="855687" y="3282247"/>
              <a:ext cx="2874584" cy="653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0D919504-03D1-AE95-577B-363D377C3D76}"/>
                </a:ext>
              </a:extLst>
            </p:cNvPr>
            <p:cNvSpPr txBox="1"/>
            <p:nvPr/>
          </p:nvSpPr>
          <p:spPr>
            <a:xfrm>
              <a:off x="1043278" y="3442823"/>
              <a:ext cx="2499402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/>
                <a:t>エネルギー期待値の変化</a:t>
              </a:r>
              <a:endParaRPr kumimoji="1" lang="en-US" altLang="ja-JP" sz="1600" b="1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BE7B48-E2CC-F966-5598-5DA4C4D17173}"/>
              </a:ext>
            </a:extLst>
          </p:cNvPr>
          <p:cNvSpPr txBox="1"/>
          <p:nvPr/>
        </p:nvSpPr>
        <p:spPr>
          <a:xfrm>
            <a:off x="8191325" y="4653999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0F01FF"/>
                </a:solidFill>
              </a:rPr>
              <a:t>反跳</a:t>
            </a:r>
            <a:r>
              <a:rPr kumimoji="1" lang="ja-JP" altLang="en-US" sz="2000" b="1"/>
              <a:t>の熱力学的理解は不十分</a:t>
            </a:r>
            <a:endParaRPr kumimoji="1" lang="en-US" altLang="ja-JP" sz="2000" b="1" dirty="0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973161E7-4F6B-2932-74C0-A02A2814C32A}"/>
              </a:ext>
            </a:extLst>
          </p:cNvPr>
          <p:cNvSpPr/>
          <p:nvPr/>
        </p:nvSpPr>
        <p:spPr>
          <a:xfrm>
            <a:off x="8140627" y="4566350"/>
            <a:ext cx="3619660" cy="55565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0430DC-AD56-FA58-381A-C26026E2D1EC}"/>
              </a:ext>
            </a:extLst>
          </p:cNvPr>
          <p:cNvSpPr txBox="1"/>
          <p:nvPr/>
        </p:nvSpPr>
        <p:spPr>
          <a:xfrm>
            <a:off x="8191314" y="5849358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FF0000"/>
                </a:solidFill>
              </a:rPr>
              <a:t>情報</a:t>
            </a:r>
            <a:r>
              <a:rPr kumimoji="1" lang="ja-JP" altLang="en-US" sz="2000" b="1"/>
              <a:t>と</a:t>
            </a:r>
            <a:r>
              <a:rPr kumimoji="1" lang="ja-JP" altLang="en-US" sz="2000" b="1">
                <a:solidFill>
                  <a:srgbClr val="0F01FF"/>
                </a:solidFill>
              </a:rPr>
              <a:t>反跳</a:t>
            </a:r>
            <a:r>
              <a:rPr kumimoji="1" lang="ja-JP" altLang="en-US" sz="2000" b="1"/>
              <a:t>の役割を問い直し</a:t>
            </a:r>
            <a:endParaRPr kumimoji="1" lang="en-US" altLang="ja-JP" sz="2000" b="1" dirty="0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AAFA58B0-E178-34A1-00F3-ACD51BDB94DD}"/>
              </a:ext>
            </a:extLst>
          </p:cNvPr>
          <p:cNvSpPr/>
          <p:nvPr/>
        </p:nvSpPr>
        <p:spPr>
          <a:xfrm>
            <a:off x="9799119" y="5242342"/>
            <a:ext cx="302676" cy="414606"/>
          </a:xfrm>
          <a:prstGeom prst="downArrow">
            <a:avLst>
              <a:gd name="adj1" fmla="val 50000"/>
              <a:gd name="adj2" fmla="val 6018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AAF66FA7-813E-42CD-404E-B04D5BA427DD}"/>
              </a:ext>
            </a:extLst>
          </p:cNvPr>
          <p:cNvSpPr/>
          <p:nvPr/>
        </p:nvSpPr>
        <p:spPr>
          <a:xfrm>
            <a:off x="8140627" y="5776469"/>
            <a:ext cx="3619660" cy="8658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6F0BF4B-E25D-A2DE-272D-C1FC7E7E80AE}"/>
              </a:ext>
            </a:extLst>
          </p:cNvPr>
          <p:cNvSpPr txBox="1"/>
          <p:nvPr/>
        </p:nvSpPr>
        <p:spPr>
          <a:xfrm>
            <a:off x="8191330" y="619737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/>
              <a:t>量子測定の熱力学限界に迫る</a:t>
            </a: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173496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933206-D091-995C-20D7-B6D2CF3C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Take-Home Massage</a:t>
            </a:r>
            <a:endParaRPr kumimoji="1" lang="ja-JP" altLang="en-US"/>
          </a:p>
        </p:txBody>
      </p:sp>
      <p:sp>
        <p:nvSpPr>
          <p:cNvPr id="4" name="四角形: 角を丸くする 134">
            <a:extLst>
              <a:ext uri="{FF2B5EF4-FFF2-40B4-BE49-F238E27FC236}">
                <a16:creationId xmlns:a16="http://schemas.microsoft.com/office/drawing/2014/main" id="{9A050F73-61A2-FBF6-B128-6FBE3ECE7AF5}"/>
              </a:ext>
            </a:extLst>
          </p:cNvPr>
          <p:cNvSpPr/>
          <p:nvPr/>
        </p:nvSpPr>
        <p:spPr>
          <a:xfrm>
            <a:off x="895739" y="884738"/>
            <a:ext cx="10391736" cy="1399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AC560C-8971-A13E-734E-DB0366BD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76" y="3791215"/>
            <a:ext cx="9085976" cy="2638432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①</a:t>
            </a:r>
            <a:r>
              <a:rPr kumimoji="1" lang="en-US" altLang="ja-JP" dirty="0"/>
              <a:t>: </a:t>
            </a:r>
            <a:r>
              <a:rPr kumimoji="1" lang="ja-JP" altLang="en-US"/>
              <a:t>単一熱浴から熱を吸収する定常サイクル</a:t>
            </a:r>
            <a:r>
              <a:rPr kumimoji="1" lang="en-US" altLang="ja-JP" dirty="0"/>
              <a:t> (</a:t>
            </a:r>
            <a:r>
              <a:rPr lang="en-US" altLang="ja-JP" dirty="0"/>
              <a:t>Maxwell</a:t>
            </a:r>
            <a:r>
              <a:rPr kumimoji="1" lang="ja-JP" altLang="en-US"/>
              <a:t>の悪魔</a:t>
            </a:r>
            <a:r>
              <a:rPr kumimoji="1" lang="en-US" altLang="ja-JP" dirty="0"/>
              <a:t>)</a:t>
            </a:r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②</a:t>
            </a:r>
            <a:r>
              <a:rPr kumimoji="1" lang="en-US" altLang="ja-JP" dirty="0"/>
              <a:t>:</a:t>
            </a:r>
            <a:r>
              <a:rPr lang="en-US" altLang="ja-JP" dirty="0"/>
              <a:t> </a:t>
            </a:r>
            <a:r>
              <a:rPr lang="ja-JP" altLang="en-US"/>
              <a:t>量子測定で駆動する熱機関</a:t>
            </a:r>
            <a:r>
              <a:rPr lang="en-US" altLang="ja-JP" dirty="0"/>
              <a:t> (measurement-powered engine) </a:t>
            </a:r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ja-JP" altLang="en-US"/>
              <a:t>研究</a:t>
            </a:r>
            <a:r>
              <a:rPr lang="en-US" altLang="ja-JP" dirty="0"/>
              <a:t>③</a:t>
            </a:r>
            <a:r>
              <a:rPr kumimoji="1" lang="en-US" altLang="ja-JP" dirty="0"/>
              <a:t>: </a:t>
            </a:r>
            <a:r>
              <a:rPr lang="ja-JP" altLang="en-US"/>
              <a:t>ユニタリー</a:t>
            </a:r>
            <a:r>
              <a:rPr kumimoji="1" lang="ja-JP" altLang="en-US"/>
              <a:t>限界を超える量子系へのエネルギー充填・放出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A650DB-F628-E6E8-D881-6A4AD5D1A506}"/>
              </a:ext>
            </a:extLst>
          </p:cNvPr>
          <p:cNvSpPr txBox="1"/>
          <p:nvPr/>
        </p:nvSpPr>
        <p:spPr>
          <a:xfrm>
            <a:off x="1515642" y="1152160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/>
              <a:t>量子測定の反跳が有っても無くても，</a:t>
            </a:r>
            <a:r>
              <a:rPr kumimoji="1" lang="ja-JP" altLang="en-US" sz="2800" b="1">
                <a:solidFill>
                  <a:srgbClr val="FF0000"/>
                </a:solidFill>
              </a:rPr>
              <a:t>情報を使うべし！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D73E8C-C6F9-DFF6-C095-78E64EFE3AEF}"/>
              </a:ext>
            </a:extLst>
          </p:cNvPr>
          <p:cNvSpPr txBox="1"/>
          <p:nvPr/>
        </p:nvSpPr>
        <p:spPr>
          <a:xfrm>
            <a:off x="1793383" y="2913153"/>
            <a:ext cx="859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/>
              <a:t>様々な</a:t>
            </a:r>
            <a:r>
              <a:rPr lang="en-US" altLang="ja-JP" sz="2000" b="1" dirty="0"/>
              <a:t>(</a:t>
            </a:r>
            <a:r>
              <a:rPr lang="ja-JP" altLang="en-US" sz="2000" b="1"/>
              <a:t>有限準位</a:t>
            </a:r>
            <a:r>
              <a:rPr lang="en-US" altLang="ja-JP" sz="2000" b="1" dirty="0"/>
              <a:t>)</a:t>
            </a:r>
            <a:r>
              <a:rPr lang="ja-JP" altLang="en-US" sz="2000" b="1"/>
              <a:t>量子熱機関に対する</a:t>
            </a:r>
            <a:r>
              <a:rPr lang="ja-JP" altLang="en-US" sz="2000" b="1">
                <a:solidFill>
                  <a:srgbClr val="FF0000"/>
                </a:solidFill>
              </a:rPr>
              <a:t>フィードバック制御の必要性</a:t>
            </a:r>
            <a:r>
              <a:rPr lang="ja-JP" altLang="en-US" sz="2000" b="1"/>
              <a:t>を証明</a:t>
            </a:r>
            <a:endParaRPr lang="en-US" altLang="ja-JP" sz="2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54FD99-7D46-28CA-0A8C-B9F25BD551D5}"/>
              </a:ext>
            </a:extLst>
          </p:cNvPr>
          <p:cNvSpPr txBox="1"/>
          <p:nvPr/>
        </p:nvSpPr>
        <p:spPr>
          <a:xfrm>
            <a:off x="2025332" y="2510765"/>
            <a:ext cx="813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0F01FF"/>
                </a:solidFill>
              </a:rPr>
              <a:t>量子測定の反跳とフィードバック制御をはっきりと区別する</a:t>
            </a:r>
            <a:r>
              <a:rPr lang="ja-JP" altLang="en-US" sz="2000" b="1"/>
              <a:t>ことで，</a:t>
            </a:r>
            <a:endParaRPr lang="en-US" altLang="ja-JP" sz="2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8E99BA-953B-394B-6CDF-3ABA95D4FB79}"/>
              </a:ext>
            </a:extLst>
          </p:cNvPr>
          <p:cNvSpPr txBox="1"/>
          <p:nvPr/>
        </p:nvSpPr>
        <p:spPr>
          <a:xfrm>
            <a:off x="1346890" y="1709126"/>
            <a:ext cx="9494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/>
              <a:t>Use acquired information regardless of quantum measurement backaction!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208C47-EE0C-A783-8E2E-D848C78DF3C1}"/>
              </a:ext>
            </a:extLst>
          </p:cNvPr>
          <p:cNvSpPr txBox="1"/>
          <p:nvPr/>
        </p:nvSpPr>
        <p:spPr>
          <a:xfrm>
            <a:off x="1835235" y="4136315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3A4BAE-B260-7E2D-C8FC-728F6E26590E}"/>
              </a:ext>
            </a:extLst>
          </p:cNvPr>
          <p:cNvSpPr txBox="1"/>
          <p:nvPr/>
        </p:nvSpPr>
        <p:spPr>
          <a:xfrm>
            <a:off x="1835235" y="5037669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in preparation.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150C3D-3EEC-33D8-59C4-EC434F2352F6}"/>
              </a:ext>
            </a:extLst>
          </p:cNvPr>
          <p:cNvSpPr txBox="1"/>
          <p:nvPr/>
        </p:nvSpPr>
        <p:spPr>
          <a:xfrm>
            <a:off x="1835235" y="6272970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200" dirty="0">
                <a:solidFill>
                  <a:srgbClr val="FC03FF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200" b="1" dirty="0">
              <a:solidFill>
                <a:srgbClr val="FC03FF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B4C17B5-B8C6-9C64-B528-EA951B987E4A}"/>
              </a:ext>
            </a:extLst>
          </p:cNvPr>
          <p:cNvGrpSpPr/>
          <p:nvPr/>
        </p:nvGrpSpPr>
        <p:grpSpPr>
          <a:xfrm>
            <a:off x="8855305" y="4089119"/>
            <a:ext cx="3138502" cy="696286"/>
            <a:chOff x="8901960" y="4089119"/>
            <a:chExt cx="3138502" cy="696286"/>
          </a:xfrm>
        </p:grpSpPr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2329379-835B-0D6F-DB0C-6C7875819619}"/>
                </a:ext>
              </a:extLst>
            </p:cNvPr>
            <p:cNvSpPr/>
            <p:nvPr/>
          </p:nvSpPr>
          <p:spPr>
            <a:xfrm>
              <a:off x="9263451" y="4089119"/>
              <a:ext cx="2777011" cy="6962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E870CFF-9BA9-1CAC-CEA3-E3AE1E56401A}"/>
                </a:ext>
              </a:extLst>
            </p:cNvPr>
            <p:cNvSpPr txBox="1"/>
            <p:nvPr/>
          </p:nvSpPr>
          <p:spPr>
            <a:xfrm>
              <a:off x="9389635" y="4202485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/>
                <a:t>von Neumann </a:t>
              </a:r>
              <a:r>
                <a:rPr lang="ja-JP" altLang="en-US" sz="1400"/>
                <a:t>エントロピー</a:t>
              </a:r>
              <a:endParaRPr lang="en-US" altLang="ja-JP" sz="1400" dirty="0"/>
            </a:p>
            <a:p>
              <a:pPr algn="ctr"/>
              <a:r>
                <a:rPr lang="ja-JP" altLang="en-US" sz="1400"/>
                <a:t>に</a:t>
              </a:r>
              <a:r>
                <a:rPr kumimoji="1" lang="ja-JP" altLang="en-US" sz="1400"/>
                <a:t>基づく証明</a:t>
              </a:r>
              <a:endParaRPr kumimoji="1" lang="ja-JP" altLang="en-US" sz="1400" dirty="0"/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1A7BE82C-1238-18F3-3E5A-98FDC4526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1960" y="4126984"/>
              <a:ext cx="276137" cy="1636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488667BB-F28D-57EF-7656-00BB95E26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1960" y="4522474"/>
              <a:ext cx="277411" cy="159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84A0934B-4FA0-0267-F757-74E43218C58E}"/>
              </a:ext>
            </a:extLst>
          </p:cNvPr>
          <p:cNvGrpSpPr/>
          <p:nvPr/>
        </p:nvGrpSpPr>
        <p:grpSpPr>
          <a:xfrm>
            <a:off x="8855305" y="5626710"/>
            <a:ext cx="3138502" cy="696286"/>
            <a:chOff x="8901960" y="5701357"/>
            <a:chExt cx="3138502" cy="696286"/>
          </a:xfrm>
        </p:grpSpPr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37BB7004-D929-6284-DB58-396A7A12C207}"/>
                </a:ext>
              </a:extLst>
            </p:cNvPr>
            <p:cNvSpPr/>
            <p:nvPr/>
          </p:nvSpPr>
          <p:spPr>
            <a:xfrm>
              <a:off x="9263451" y="5701357"/>
              <a:ext cx="2777011" cy="6962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A05983D-970A-0E27-852E-DE574D68C756}"/>
                </a:ext>
              </a:extLst>
            </p:cNvPr>
            <p:cNvSpPr txBox="1"/>
            <p:nvPr/>
          </p:nvSpPr>
          <p:spPr>
            <a:xfrm>
              <a:off x="9561960" y="5816133"/>
              <a:ext cx="2177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/>
                <a:t>優位関係</a:t>
              </a:r>
              <a:r>
                <a:rPr kumimoji="1" lang="en-US" altLang="ja-JP" sz="1400" dirty="0"/>
                <a:t> (majorization)</a:t>
              </a:r>
            </a:p>
            <a:p>
              <a:pPr algn="ctr"/>
              <a:r>
                <a:rPr kumimoji="1" lang="ja-JP" altLang="en-US" sz="1400"/>
                <a:t>に基づく証明</a:t>
              </a:r>
              <a:endParaRPr kumimoji="1" lang="ja-JP" altLang="en-US" sz="1400" dirty="0"/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AA732184-F939-EA10-DD66-4446376C1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1960" y="6049500"/>
              <a:ext cx="2774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79AFBBD-7BB9-09C8-EDF2-6060F66FC920}"/>
              </a:ext>
            </a:extLst>
          </p:cNvPr>
          <p:cNvSpPr txBox="1"/>
          <p:nvPr/>
        </p:nvSpPr>
        <p:spPr>
          <a:xfrm>
            <a:off x="1765982" y="5901922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(</a:t>
            </a:r>
            <a:r>
              <a:rPr lang="ja-JP" altLang="en-US" sz="2000"/>
              <a:t>受動性・量子ゆらぎ定理・エルゴトロピー</a:t>
            </a:r>
            <a:r>
              <a:rPr lang="en-US" altLang="ja-JP" sz="2000" dirty="0"/>
              <a:t>)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EC58791-02E6-011F-87AB-D16A7DAECCCD}"/>
              </a:ext>
            </a:extLst>
          </p:cNvPr>
          <p:cNvCxnSpPr>
            <a:cxnSpLocks/>
          </p:cNvCxnSpPr>
          <p:nvPr/>
        </p:nvCxnSpPr>
        <p:spPr>
          <a:xfrm>
            <a:off x="201453" y="3533186"/>
            <a:ext cx="1175746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9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0BF7F-8CC5-CDD1-D250-9B7C521B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研究のアイデア</a:t>
            </a:r>
            <a:r>
              <a:rPr kumimoji="1" lang="en-US" altLang="ja-JP" dirty="0"/>
              <a:t>: </a:t>
            </a:r>
            <a:r>
              <a:rPr kumimoji="1" lang="ja-JP" altLang="en-US">
                <a:solidFill>
                  <a:srgbClr val="FF0000"/>
                </a:solidFill>
              </a:rPr>
              <a:t>純粋な量子測定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50AB5C-ED35-D918-F418-5137659347C0}"/>
              </a:ext>
            </a:extLst>
          </p:cNvPr>
          <p:cNvSpPr txBox="1"/>
          <p:nvPr/>
        </p:nvSpPr>
        <p:spPr>
          <a:xfrm>
            <a:off x="6169415" y="635303"/>
            <a:ext cx="576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Minimally-disturbing measurement</a:t>
            </a:r>
            <a:r>
              <a:rPr lang="en-US" altLang="ja-JP" sz="1400" b="1" dirty="0"/>
              <a:t>, by Wiseman-Milburn (2009)</a:t>
            </a:r>
            <a:endParaRPr kumimoji="1" lang="ja-JP" altLang="en-US" sz="1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998A3D-B7A9-DA02-574A-E6C546B09959}"/>
              </a:ext>
            </a:extLst>
          </p:cNvPr>
          <p:cNvSpPr txBox="1"/>
          <p:nvPr/>
        </p:nvSpPr>
        <p:spPr>
          <a:xfrm>
            <a:off x="6168136" y="903750"/>
            <a:ext cx="446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Bare quantum measurement</a:t>
            </a:r>
            <a:r>
              <a:rPr lang="en-US" altLang="ja-JP" sz="1400" b="1" dirty="0"/>
              <a:t>, by K. Jacobs (2014)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1A9EC-2E38-20C3-DF67-EB177725C3EE}"/>
              </a:ext>
            </a:extLst>
          </p:cNvPr>
          <p:cNvSpPr txBox="1"/>
          <p:nvPr/>
        </p:nvSpPr>
        <p:spPr>
          <a:xfrm>
            <a:off x="1222341" y="1754324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一般の量子測定</a:t>
            </a:r>
            <a:r>
              <a:rPr kumimoji="1" lang="en-US" altLang="ja-JP" sz="2000" b="1" dirty="0"/>
              <a:t> (CP instrument)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2B1FA3-5331-2B24-FBB6-EB2B45A16FE8}"/>
              </a:ext>
            </a:extLst>
          </p:cNvPr>
          <p:cNvSpPr txBox="1"/>
          <p:nvPr/>
        </p:nvSpPr>
        <p:spPr>
          <a:xfrm>
            <a:off x="1223327" y="453946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</a:rPr>
              <a:t>純粋な量子測定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F06F005-1A1E-E744-28B0-2CC8200F67BF}"/>
              </a:ext>
            </a:extLst>
          </p:cNvPr>
          <p:cNvGrpSpPr/>
          <p:nvPr/>
        </p:nvGrpSpPr>
        <p:grpSpPr>
          <a:xfrm>
            <a:off x="1198377" y="2199140"/>
            <a:ext cx="4634422" cy="1235212"/>
            <a:chOff x="1394513" y="2235976"/>
            <a:chExt cx="4634422" cy="1235212"/>
          </a:xfrm>
        </p:grpSpPr>
        <p:sp>
          <p:nvSpPr>
            <p:cNvPr id="7" name="四角形: 角を丸くする 135">
              <a:extLst>
                <a:ext uri="{FF2B5EF4-FFF2-40B4-BE49-F238E27FC236}">
                  <a16:creationId xmlns:a16="http://schemas.microsoft.com/office/drawing/2014/main" id="{4C0FB898-63D0-7F08-C4A2-5B985398F745}"/>
                </a:ext>
              </a:extLst>
            </p:cNvPr>
            <p:cNvSpPr/>
            <p:nvPr/>
          </p:nvSpPr>
          <p:spPr>
            <a:xfrm>
              <a:off x="1394513" y="2235976"/>
              <a:ext cx="4634422" cy="12352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B67C9D-9259-6E95-EED0-D23EDBD25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0034" y="2590179"/>
              <a:ext cx="3314700" cy="698500"/>
            </a:xfrm>
            <a:prstGeom prst="rect">
              <a:avLst/>
            </a:prstGeom>
          </p:spPr>
        </p:pic>
      </p:grpSp>
      <p:sp>
        <p:nvSpPr>
          <p:cNvPr id="9" name="下矢印 8">
            <a:extLst>
              <a:ext uri="{FF2B5EF4-FFF2-40B4-BE49-F238E27FC236}">
                <a16:creationId xmlns:a16="http://schemas.microsoft.com/office/drawing/2014/main" id="{2AD45F81-6A95-04B6-61B6-47044B7E9C4D}"/>
              </a:ext>
            </a:extLst>
          </p:cNvPr>
          <p:cNvSpPr/>
          <p:nvPr/>
        </p:nvSpPr>
        <p:spPr>
          <a:xfrm>
            <a:off x="3267448" y="3714979"/>
            <a:ext cx="506662" cy="694028"/>
          </a:xfrm>
          <a:prstGeom prst="downArrow">
            <a:avLst>
              <a:gd name="adj1" fmla="val 50000"/>
              <a:gd name="adj2" fmla="val 6018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C32A0924-4155-A566-D9FB-17FB7548C7F7}"/>
              </a:ext>
            </a:extLst>
          </p:cNvPr>
          <p:cNvGrpSpPr/>
          <p:nvPr/>
        </p:nvGrpSpPr>
        <p:grpSpPr>
          <a:xfrm>
            <a:off x="1206549" y="5001063"/>
            <a:ext cx="4634422" cy="1235212"/>
            <a:chOff x="1402685" y="5079844"/>
            <a:chExt cx="4634422" cy="1235212"/>
          </a:xfrm>
        </p:grpSpPr>
        <p:sp>
          <p:nvSpPr>
            <p:cNvPr id="8" name="四角形: 角を丸くする 135">
              <a:extLst>
                <a:ext uri="{FF2B5EF4-FFF2-40B4-BE49-F238E27FC236}">
                  <a16:creationId xmlns:a16="http://schemas.microsoft.com/office/drawing/2014/main" id="{E5285180-CE4C-F8C5-79E1-28D234A2D36F}"/>
                </a:ext>
              </a:extLst>
            </p:cNvPr>
            <p:cNvSpPr/>
            <p:nvPr/>
          </p:nvSpPr>
          <p:spPr>
            <a:xfrm>
              <a:off x="1402685" y="5079844"/>
              <a:ext cx="4634422" cy="123521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D6F2FD8-BB46-F864-71B5-5DB2013207E3}"/>
                </a:ext>
              </a:extLst>
            </p:cNvPr>
            <p:cNvSpPr txBox="1"/>
            <p:nvPr/>
          </p:nvSpPr>
          <p:spPr>
            <a:xfrm>
              <a:off x="4558071" y="58818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rgbClr val="FF0000"/>
                  </a:solidFill>
                </a:rPr>
                <a:t>半正定値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3DDE0445-26B2-AE6E-8947-961F008D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416" y="5513213"/>
              <a:ext cx="3416300" cy="342900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269DE1-09A6-3E16-8426-C50701AF3CB1}"/>
              </a:ext>
            </a:extLst>
          </p:cNvPr>
          <p:cNvSpPr txBox="1"/>
          <p:nvPr/>
        </p:nvSpPr>
        <p:spPr>
          <a:xfrm>
            <a:off x="6488861" y="4999770"/>
            <a:ext cx="482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FC03FF"/>
                </a:solidFill>
              </a:rPr>
              <a:t>仕事</a:t>
            </a:r>
            <a:r>
              <a:rPr kumimoji="1" lang="en-US" altLang="ja-JP" sz="2000" b="1" dirty="0">
                <a:solidFill>
                  <a:srgbClr val="FC03FF"/>
                </a:solidFill>
              </a:rPr>
              <a:t> (</a:t>
            </a:r>
            <a:r>
              <a:rPr kumimoji="1" lang="ja-JP" altLang="en-US" sz="2000" b="1">
                <a:solidFill>
                  <a:srgbClr val="FC03FF"/>
                </a:solidFill>
              </a:rPr>
              <a:t>ユニタリー</a:t>
            </a:r>
            <a:r>
              <a:rPr kumimoji="1" lang="en-US" altLang="ja-JP" sz="2000" b="1" dirty="0">
                <a:solidFill>
                  <a:srgbClr val="FC03FF"/>
                </a:solidFill>
              </a:rPr>
              <a:t>)</a:t>
            </a:r>
            <a:r>
              <a:rPr kumimoji="1" lang="ja-JP" altLang="en-US" sz="2000" b="1">
                <a:solidFill>
                  <a:srgbClr val="FC03FF"/>
                </a:solidFill>
              </a:rPr>
              <a:t>・フィードバック制御</a:t>
            </a:r>
            <a:endParaRPr kumimoji="1" lang="en-US" altLang="ja-JP" sz="20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6826542-9BE8-096D-D435-84590B4E1FE0}"/>
              </a:ext>
            </a:extLst>
          </p:cNvPr>
          <p:cNvSpPr txBox="1"/>
          <p:nvPr/>
        </p:nvSpPr>
        <p:spPr>
          <a:xfrm>
            <a:off x="6372967" y="5864532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/>
              <a:t>純粋に量子測定のみの効果による</a:t>
            </a:r>
            <a:r>
              <a:rPr kumimoji="1" lang="ja-JP" altLang="en-US" sz="2000" b="1">
                <a:solidFill>
                  <a:srgbClr val="FF0000"/>
                </a:solidFill>
              </a:rPr>
              <a:t>最小反跳</a:t>
            </a:r>
            <a:endParaRPr kumimoji="1" lang="en-US" altLang="ja-JP" sz="2000" b="1" dirty="0"/>
          </a:p>
        </p:txBody>
      </p:sp>
      <p:sp>
        <p:nvSpPr>
          <p:cNvPr id="64" name="上下矢印 63">
            <a:extLst>
              <a:ext uri="{FF2B5EF4-FFF2-40B4-BE49-F238E27FC236}">
                <a16:creationId xmlns:a16="http://schemas.microsoft.com/office/drawing/2014/main" id="{09867529-E13A-B8D4-B589-E4AADBF57474}"/>
              </a:ext>
            </a:extLst>
          </p:cNvPr>
          <p:cNvSpPr/>
          <p:nvPr/>
        </p:nvSpPr>
        <p:spPr>
          <a:xfrm>
            <a:off x="8767697" y="5392131"/>
            <a:ext cx="262216" cy="453879"/>
          </a:xfrm>
          <a:prstGeom prst="upDownArrow">
            <a:avLst/>
          </a:prstGeom>
          <a:solidFill>
            <a:srgbClr val="0F0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7300913-207D-C458-AFEE-E964E8DC4406}"/>
              </a:ext>
            </a:extLst>
          </p:cNvPr>
          <p:cNvSpPr txBox="1"/>
          <p:nvPr/>
        </p:nvSpPr>
        <p:spPr>
          <a:xfrm>
            <a:off x="9055080" y="545602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0F01FF"/>
                </a:solidFill>
              </a:rPr>
              <a:t>区別</a:t>
            </a:r>
            <a:endParaRPr kumimoji="1" lang="en-US" altLang="ja-JP" sz="1600" b="1" dirty="0">
              <a:solidFill>
                <a:srgbClr val="0F01FF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63CA0BC-E6B2-797B-2D37-9C321DA96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838" y="973462"/>
            <a:ext cx="2857500" cy="5969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DA448A0-D7E2-D4AB-2903-B37F60AF8952}"/>
              </a:ext>
            </a:extLst>
          </p:cNvPr>
          <p:cNvGrpSpPr/>
          <p:nvPr/>
        </p:nvGrpSpPr>
        <p:grpSpPr>
          <a:xfrm>
            <a:off x="7149934" y="2356642"/>
            <a:ext cx="3501267" cy="1074807"/>
            <a:chOff x="7211346" y="2323086"/>
            <a:chExt cx="3501267" cy="1074807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E4C9002-41E0-A646-02EB-D28A4189BAB2}"/>
                </a:ext>
              </a:extLst>
            </p:cNvPr>
            <p:cNvSpPr txBox="1"/>
            <p:nvPr/>
          </p:nvSpPr>
          <p:spPr>
            <a:xfrm>
              <a:off x="7215031" y="2327337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solidFill>
                    <a:srgbClr val="996633"/>
                  </a:solidFill>
                </a:rPr>
                <a:t>測定の</a:t>
              </a:r>
              <a:r>
                <a:rPr kumimoji="1" lang="ja-JP" altLang="en-US" sz="1600">
                  <a:solidFill>
                    <a:srgbClr val="996633"/>
                  </a:solidFill>
                </a:rPr>
                <a:t>確率</a:t>
              </a:r>
              <a:r>
                <a:rPr kumimoji="1" lang="en-US" altLang="ja-JP" sz="1600" dirty="0">
                  <a:solidFill>
                    <a:srgbClr val="996633"/>
                  </a:solidFill>
                </a:rPr>
                <a:t>: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FCDA572-FDD9-8E81-CE3C-87449DB2D20A}"/>
                </a:ext>
              </a:extLst>
            </p:cNvPr>
            <p:cNvSpPr txBox="1"/>
            <p:nvPr/>
          </p:nvSpPr>
          <p:spPr>
            <a:xfrm>
              <a:off x="7211346" y="2914028"/>
              <a:ext cx="1473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rgbClr val="996633"/>
                  </a:solidFill>
                </a:rPr>
                <a:t>確率の規格化</a:t>
              </a:r>
              <a:r>
                <a:rPr kumimoji="1" lang="en-US" altLang="ja-JP" sz="1600" dirty="0">
                  <a:solidFill>
                    <a:srgbClr val="996633"/>
                  </a:solidFill>
                </a:rPr>
                <a:t>: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E2F3F8A-91AA-13ED-DD1F-C22F03AB9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213" y="2323086"/>
              <a:ext cx="2184400" cy="4826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73CCF38-7360-8792-EE25-A1E938C3B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8713" y="2902593"/>
              <a:ext cx="1993900" cy="4953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B3902D4-8AA6-E8A4-5410-40FD57C94C39}"/>
              </a:ext>
            </a:extLst>
          </p:cNvPr>
          <p:cNvGrpSpPr/>
          <p:nvPr/>
        </p:nvGrpSpPr>
        <p:grpSpPr>
          <a:xfrm>
            <a:off x="3962433" y="3841490"/>
            <a:ext cx="3234481" cy="661053"/>
            <a:chOff x="3962433" y="3841490"/>
            <a:chExt cx="3234481" cy="661053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6F4BC52-4CF9-9E10-2871-63B8DFBAB8C0}"/>
                </a:ext>
              </a:extLst>
            </p:cNvPr>
            <p:cNvGrpSpPr/>
            <p:nvPr/>
          </p:nvGrpSpPr>
          <p:grpSpPr>
            <a:xfrm>
              <a:off x="3962433" y="3852801"/>
              <a:ext cx="2624166" cy="649742"/>
              <a:chOff x="3962433" y="3802467"/>
              <a:chExt cx="2624166" cy="649742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F966665-7A31-EB55-845D-607F2AFC92FC}"/>
                  </a:ext>
                </a:extLst>
              </p:cNvPr>
              <p:cNvSpPr txBox="1"/>
              <p:nvPr/>
            </p:nvSpPr>
            <p:spPr>
              <a:xfrm>
                <a:off x="3962433" y="3802467"/>
                <a:ext cx="1032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>
                    <a:solidFill>
                      <a:srgbClr val="FC03FF"/>
                    </a:solidFill>
                  </a:rPr>
                  <a:t>極分解</a:t>
                </a:r>
                <a:r>
                  <a:rPr kumimoji="1" lang="en-US" altLang="ja-JP" sz="2000" b="1" dirty="0">
                    <a:solidFill>
                      <a:srgbClr val="FC03FF"/>
                    </a:solidFill>
                  </a:rPr>
                  <a:t>: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71B727E-2811-ADA3-2B30-4D6270FB31A7}"/>
                  </a:ext>
                </a:extLst>
              </p:cNvPr>
              <p:cNvSpPr txBox="1"/>
              <p:nvPr/>
            </p:nvSpPr>
            <p:spPr>
              <a:xfrm>
                <a:off x="5632492" y="4175210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>
                    <a:solidFill>
                      <a:srgbClr val="FC03FF"/>
                    </a:solidFill>
                  </a:rPr>
                  <a:t>ユニタリー</a:t>
                </a:r>
                <a:endParaRPr kumimoji="1" lang="ja-JP" altLang="en-US" sz="1200" b="1" dirty="0">
                  <a:solidFill>
                    <a:srgbClr val="FC03FF"/>
                  </a:solidFill>
                </a:endParaRPr>
              </a:p>
            </p:txBody>
          </p:sp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49A60A3-9401-C888-6729-58E4B2AD2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7114" y="3841490"/>
              <a:ext cx="22098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90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668EFB4-C36E-D397-9417-0629764B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523" y="1450685"/>
            <a:ext cx="9085976" cy="4660693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 b="1"/>
              <a:t>研究</a:t>
            </a:r>
            <a:r>
              <a:rPr lang="en-US" altLang="ja-JP" b="1" dirty="0"/>
              <a:t>①</a:t>
            </a:r>
            <a:r>
              <a:rPr kumimoji="1" lang="en-US" altLang="ja-JP" b="1" dirty="0"/>
              <a:t>: </a:t>
            </a:r>
            <a:r>
              <a:rPr kumimoji="1" lang="ja-JP" altLang="en-US" b="1"/>
              <a:t>単一熱浴から熱を吸収する定常サイクル</a:t>
            </a:r>
            <a:r>
              <a:rPr kumimoji="1" lang="en-US" altLang="ja-JP" b="1" dirty="0"/>
              <a:t> (</a:t>
            </a:r>
            <a:r>
              <a:rPr lang="en-US" altLang="ja-JP" b="1" dirty="0"/>
              <a:t>Maxwell</a:t>
            </a:r>
            <a:r>
              <a:rPr kumimoji="1" lang="ja-JP" altLang="en-US" b="1"/>
              <a:t>の悪魔</a:t>
            </a:r>
            <a:r>
              <a:rPr kumimoji="1" lang="en-US" altLang="ja-JP" b="1" dirty="0"/>
              <a:t>)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/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②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量子測定で駆動する熱機関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 (measurement-powered engine) </a:t>
            </a: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endParaRPr kumimoji="1"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marL="457189" lvl="1" indent="0">
              <a:lnSpc>
                <a:spcPct val="200000"/>
              </a:lnSpc>
              <a:spcBef>
                <a:spcPts val="1100"/>
              </a:spcBef>
              <a:buNone/>
            </a:pP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③</a:t>
            </a:r>
            <a:r>
              <a:rPr kumimoji="1" lang="en-US" altLang="ja-JP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ja-JP" altLang="en-US">
                <a:solidFill>
                  <a:schemeClr val="bg1">
                    <a:lumMod val="85000"/>
                  </a:schemeClr>
                </a:solidFill>
              </a:rPr>
              <a:t>ユニタリー</a:t>
            </a:r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限界を超える量子系へのエネルギー充填・放出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EC8D4-70A3-A412-3232-111D7C4110D6}"/>
              </a:ext>
            </a:extLst>
          </p:cNvPr>
          <p:cNvSpPr txBox="1"/>
          <p:nvPr/>
        </p:nvSpPr>
        <p:spPr>
          <a:xfrm>
            <a:off x="2942582" y="2006882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106</a:t>
            </a:r>
            <a:r>
              <a:rPr lang="en-US" altLang="ja-JP" sz="12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024134 (2022).</a:t>
            </a:r>
            <a:endParaRPr lang="en-US" altLang="ja-JP" sz="1200" b="1" dirty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14039-8F41-52A1-A8A0-3491E93622BA}"/>
              </a:ext>
            </a:extLst>
          </p:cNvPr>
          <p:cNvSpPr txBox="1"/>
          <p:nvPr/>
        </p:nvSpPr>
        <p:spPr>
          <a:xfrm>
            <a:off x="2942582" y="3537588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in preparation.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B08683-2B00-5B64-4920-5360E0672D83}"/>
              </a:ext>
            </a:extLst>
          </p:cNvPr>
          <p:cNvSpPr txBox="1"/>
          <p:nvPr/>
        </p:nvSpPr>
        <p:spPr>
          <a:xfrm>
            <a:off x="2942582" y="5043127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KK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and K. Yuasa, Phys. Rev. E </a:t>
            </a:r>
            <a:r>
              <a:rPr lang="en-US" altLang="ja-JP" sz="1200" b="1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107</a:t>
            </a:r>
            <a:r>
              <a:rPr lang="en-US" altLang="ja-JP" sz="1200" dirty="0">
                <a:solidFill>
                  <a:schemeClr val="bg1">
                    <a:lumMod val="85000"/>
                  </a:schemeClr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, 064109 (2023).</a:t>
            </a:r>
            <a:endParaRPr lang="en-US" altLang="ja-JP" sz="1200" b="1" dirty="0">
              <a:solidFill>
                <a:schemeClr val="bg1">
                  <a:lumMod val="85000"/>
                </a:schemeClr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80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四角形: 角を丸くする 134">
            <a:extLst>
              <a:ext uri="{FF2B5EF4-FFF2-40B4-BE49-F238E27FC236}">
                <a16:creationId xmlns:a16="http://schemas.microsoft.com/office/drawing/2014/main" id="{39414502-E18E-B27F-AD7C-AB78DF1F0F2E}"/>
              </a:ext>
            </a:extLst>
          </p:cNvPr>
          <p:cNvSpPr/>
          <p:nvPr/>
        </p:nvSpPr>
        <p:spPr>
          <a:xfrm>
            <a:off x="1888067" y="4936511"/>
            <a:ext cx="8574934" cy="8978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BDFFE1-0487-D371-D8E7-5245F732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</a:t>
            </a:r>
            <a:r>
              <a:rPr kumimoji="1" lang="en-US" altLang="ja-JP" dirty="0"/>
              <a:t>①: </a:t>
            </a:r>
            <a:r>
              <a:rPr kumimoji="1" lang="ja-JP" altLang="en-US"/>
              <a:t>量子測定の反跳を含む</a:t>
            </a:r>
            <a:r>
              <a:rPr kumimoji="1" lang="en-US" altLang="ja-JP" dirty="0"/>
              <a:t>Maxwell</a:t>
            </a:r>
            <a:r>
              <a:rPr kumimoji="1" lang="ja-JP" altLang="en-US"/>
              <a:t>の悪魔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5EAAEF0-A4F2-2E6E-EBC1-6428F8075849}"/>
              </a:ext>
            </a:extLst>
          </p:cNvPr>
          <p:cNvGrpSpPr/>
          <p:nvPr/>
        </p:nvGrpSpPr>
        <p:grpSpPr>
          <a:xfrm>
            <a:off x="4675102" y="1208233"/>
            <a:ext cx="7237061" cy="3083859"/>
            <a:chOff x="4607858" y="986117"/>
            <a:chExt cx="7237061" cy="3083859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72889E49-7BC6-6E3F-5D04-7A53AAD101C1}"/>
                </a:ext>
              </a:extLst>
            </p:cNvPr>
            <p:cNvGrpSpPr/>
            <p:nvPr/>
          </p:nvGrpSpPr>
          <p:grpSpPr>
            <a:xfrm>
              <a:off x="4607858" y="986117"/>
              <a:ext cx="7237061" cy="3083859"/>
              <a:chOff x="4769223" y="1156446"/>
              <a:chExt cx="7237061" cy="3083859"/>
            </a:xfrm>
          </p:grpSpPr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CB320826-9D77-D329-795D-5CD38320A209}"/>
                  </a:ext>
                </a:extLst>
              </p:cNvPr>
              <p:cNvSpPr/>
              <p:nvPr/>
            </p:nvSpPr>
            <p:spPr>
              <a:xfrm>
                <a:off x="4769223" y="1156446"/>
                <a:ext cx="7237061" cy="308385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BFAE644-1D85-7188-FF29-3CD71BB63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1105" y="3225146"/>
                <a:ext cx="2222500" cy="596900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D749D425-AC35-A38D-C8AB-C497E1B08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8181" y="1729527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05965E2-437E-7792-DA89-7E74DFA14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0381" y="3232959"/>
                <a:ext cx="1739900" cy="584200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F78FBF5-78E4-6071-33F5-705211E85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8800" y="1723177"/>
                <a:ext cx="1485900" cy="330200"/>
              </a:xfrm>
              <a:prstGeom prst="rect">
                <a:avLst/>
              </a:prstGeom>
            </p:spPr>
          </p:pic>
          <p:sp>
            <p:nvSpPr>
              <p:cNvPr id="10" name="矢印: 下 62">
                <a:extLst>
                  <a:ext uri="{FF2B5EF4-FFF2-40B4-BE49-F238E27FC236}">
                    <a16:creationId xmlns:a16="http://schemas.microsoft.com/office/drawing/2014/main" id="{20E37B4D-4512-85CE-0602-088CEBAF4A90}"/>
                  </a:ext>
                </a:extLst>
              </p:cNvPr>
              <p:cNvSpPr/>
              <p:nvPr/>
            </p:nvSpPr>
            <p:spPr>
              <a:xfrm rot="16200000">
                <a:off x="8120406" y="1575769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矢印: 下 62">
                <a:extLst>
                  <a:ext uri="{FF2B5EF4-FFF2-40B4-BE49-F238E27FC236}">
                    <a16:creationId xmlns:a16="http://schemas.microsoft.com/office/drawing/2014/main" id="{C456F2A8-DCBD-6E50-BC88-108B7B12383A}"/>
                  </a:ext>
                </a:extLst>
              </p:cNvPr>
              <p:cNvSpPr/>
              <p:nvPr/>
            </p:nvSpPr>
            <p:spPr>
              <a:xfrm rot="5400000">
                <a:off x="8120406" y="3085551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矢印: 下 62">
                <a:extLst>
                  <a:ext uri="{FF2B5EF4-FFF2-40B4-BE49-F238E27FC236}">
                    <a16:creationId xmlns:a16="http://schemas.microsoft.com/office/drawing/2014/main" id="{FFB13146-D28B-7F30-3036-A2C07BB5F899}"/>
                  </a:ext>
                </a:extLst>
              </p:cNvPr>
              <p:cNvSpPr/>
              <p:nvPr/>
            </p:nvSpPr>
            <p:spPr>
              <a:xfrm rot="10800000">
                <a:off x="6386499" y="2287682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矢印: 下 62">
                <a:extLst>
                  <a:ext uri="{FF2B5EF4-FFF2-40B4-BE49-F238E27FC236}">
                    <a16:creationId xmlns:a16="http://schemas.microsoft.com/office/drawing/2014/main" id="{D84FC178-BFF1-BCD9-651F-5821C6FBB6A5}"/>
                  </a:ext>
                </a:extLst>
              </p:cNvPr>
              <p:cNvSpPr/>
              <p:nvPr/>
            </p:nvSpPr>
            <p:spPr>
              <a:xfrm>
                <a:off x="9705080" y="2287682"/>
                <a:ext cx="390501" cy="68531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AC1A869-7399-3249-3ACC-B4149455F412}"/>
                  </a:ext>
                </a:extLst>
              </p:cNvPr>
              <p:cNvSpPr txBox="1"/>
              <p:nvPr/>
            </p:nvSpPr>
            <p:spPr>
              <a:xfrm>
                <a:off x="7703322" y="1341252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/>
                  <a:t>ユニタリー</a:t>
                </a:r>
                <a:endParaRPr kumimoji="1" lang="ja-JP" altLang="en-US" sz="1600" b="1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1AE2DEF-7949-DBE9-169C-FD6EB2324C14}"/>
                  </a:ext>
                </a:extLst>
              </p:cNvPr>
              <p:cNvSpPr txBox="1"/>
              <p:nvPr/>
            </p:nvSpPr>
            <p:spPr>
              <a:xfrm>
                <a:off x="10227688" y="2350123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>
                    <a:solidFill>
                      <a:srgbClr val="0F01FF"/>
                    </a:solidFill>
                  </a:rPr>
                  <a:t>量子測定の反跳</a:t>
                </a:r>
                <a:endParaRPr kumimoji="1" lang="en-US" altLang="ja-JP" sz="1600" b="1" dirty="0">
                  <a:solidFill>
                    <a:srgbClr val="0F01FF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1846250-6E8B-D517-035B-81103A8C0064}"/>
                  </a:ext>
                </a:extLst>
              </p:cNvPr>
              <p:cNvSpPr txBox="1"/>
              <p:nvPr/>
            </p:nvSpPr>
            <p:spPr>
              <a:xfrm>
                <a:off x="7506526" y="3706491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/>
                  <a:t>フィードバック</a:t>
                </a:r>
                <a:endParaRPr kumimoji="1" lang="ja-JP" altLang="en-US" sz="1600" b="1" dirty="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9F82AB0-2CA5-4949-50F8-BB62187F0E4B}"/>
                  </a:ext>
                </a:extLst>
              </p:cNvPr>
              <p:cNvSpPr txBox="1"/>
              <p:nvPr/>
            </p:nvSpPr>
            <p:spPr>
              <a:xfrm>
                <a:off x="4849696" y="2350123"/>
                <a:ext cx="1539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b="1">
                    <a:solidFill>
                      <a:srgbClr val="FF0000"/>
                    </a:solidFill>
                  </a:rPr>
                  <a:t>熱浴と接触</a:t>
                </a:r>
                <a:endParaRPr lang="en-US" altLang="ja-JP" sz="1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3D43574E-1848-A78F-A9A3-6CC2CCD9BC99}"/>
                  </a:ext>
                </a:extLst>
              </p:cNvPr>
              <p:cNvGrpSpPr/>
              <p:nvPr/>
            </p:nvGrpSpPr>
            <p:grpSpPr>
              <a:xfrm>
                <a:off x="4849696" y="2641984"/>
                <a:ext cx="1539896" cy="338554"/>
                <a:chOff x="4849696" y="2641984"/>
                <a:chExt cx="1539896" cy="338554"/>
              </a:xfrm>
            </p:grpSpPr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751210AB-DB97-CAFC-F968-4A9A4B7746A7}"/>
                    </a:ext>
                  </a:extLst>
                </p:cNvPr>
                <p:cNvSpPr txBox="1"/>
                <p:nvPr/>
              </p:nvSpPr>
              <p:spPr>
                <a:xfrm>
                  <a:off x="4849696" y="2641984"/>
                  <a:ext cx="15398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solidFill>
                        <a:srgbClr val="FF0000"/>
                      </a:solidFill>
                    </a:rPr>
                    <a:t>(</a:t>
                  </a:r>
                  <a:r>
                    <a:rPr kumimoji="1" lang="ja-JP" altLang="en-US" sz="1600" b="1">
                      <a:solidFill>
                        <a:srgbClr val="FF0000"/>
                      </a:solidFill>
                    </a:rPr>
                    <a:t>有限時間</a:t>
                  </a:r>
                  <a:r>
                    <a:rPr lang="en-US" altLang="ja-JP" sz="16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kumimoji="1" lang="en-US" altLang="ja-JP" sz="1600" b="1" dirty="0">
                      <a:solidFill>
                        <a:srgbClr val="FF0000"/>
                      </a:solidFill>
                    </a:rPr>
                    <a:t>)</a:t>
                  </a:r>
                  <a:endParaRPr kumimoji="1"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932F5937-B4DC-4F1F-4C9B-303B2BD92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57047" y="2749470"/>
                  <a:ext cx="152400" cy="127000"/>
                </a:xfrm>
                <a:prstGeom prst="rect">
                  <a:avLst/>
                </a:prstGeom>
              </p:spPr>
            </p:pic>
          </p:grp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16CF04D7-2522-C8E0-1EC6-FCCB5633A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8384" y="2671122"/>
                <a:ext cx="1574800" cy="279400"/>
              </a:xfrm>
              <a:prstGeom prst="rect">
                <a:avLst/>
              </a:prstGeom>
            </p:spPr>
          </p:pic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681A50D-FAF4-C67B-77AE-EC00C2165B91}"/>
                </a:ext>
              </a:extLst>
            </p:cNvPr>
            <p:cNvSpPr txBox="1"/>
            <p:nvPr/>
          </p:nvSpPr>
          <p:spPr>
            <a:xfrm>
              <a:off x="5695046" y="1279310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FF0000"/>
                  </a:solidFill>
                </a:rPr>
                <a:t>GKLS maste</a:t>
              </a:r>
              <a:r>
                <a:rPr lang="en-US" altLang="ja-JP" sz="1200" dirty="0">
                  <a:solidFill>
                    <a:srgbClr val="FF0000"/>
                  </a:solidFill>
                </a:rPr>
                <a:t>r </a:t>
              </a:r>
              <a:r>
                <a:rPr kumimoji="1" lang="en-US" altLang="ja-JP" sz="1200" dirty="0">
                  <a:solidFill>
                    <a:srgbClr val="FF0000"/>
                  </a:solidFill>
                </a:rPr>
                <a:t>eq.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29F473F-D7C6-3FFB-6BEB-261F58942B56}"/>
              </a:ext>
            </a:extLst>
          </p:cNvPr>
          <p:cNvSpPr txBox="1"/>
          <p:nvPr/>
        </p:nvSpPr>
        <p:spPr>
          <a:xfrm>
            <a:off x="952237" y="40754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/>
              <a:t>単一熱浴から熱を吸収する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/>
              <a:t>量子フィードバック・サイクル</a:t>
            </a:r>
            <a:endParaRPr kumimoji="1" lang="ja-JP" altLang="en-US" sz="1600" b="1" dirty="0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51B2000C-5996-CD43-7025-55ABD2116048}"/>
              </a:ext>
            </a:extLst>
          </p:cNvPr>
          <p:cNvGrpSpPr/>
          <p:nvPr/>
        </p:nvGrpSpPr>
        <p:grpSpPr>
          <a:xfrm>
            <a:off x="629776" y="1029951"/>
            <a:ext cx="3711330" cy="2606268"/>
            <a:chOff x="706753" y="1112070"/>
            <a:chExt cx="3711330" cy="2606268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07E1FD06-C8F9-B00B-34E8-D6298FF76F16}"/>
                </a:ext>
              </a:extLst>
            </p:cNvPr>
            <p:cNvGrpSpPr/>
            <p:nvPr/>
          </p:nvGrpSpPr>
          <p:grpSpPr>
            <a:xfrm>
              <a:off x="706753" y="1112070"/>
              <a:ext cx="3180119" cy="2606268"/>
              <a:chOff x="727073" y="990150"/>
              <a:chExt cx="3180119" cy="2606268"/>
            </a:xfrm>
          </p:grpSpPr>
          <p:pic>
            <p:nvPicPr>
              <p:cNvPr id="88" name="図 87">
                <a:extLst>
                  <a:ext uri="{FF2B5EF4-FFF2-40B4-BE49-F238E27FC236}">
                    <a16:creationId xmlns:a16="http://schemas.microsoft.com/office/drawing/2014/main" id="{31526984-2490-CD5D-11E8-1B6E05BE3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2451" y="1236807"/>
                <a:ext cx="544741" cy="598671"/>
              </a:xfrm>
              <a:prstGeom prst="rect">
                <a:avLst/>
              </a:prstGeom>
            </p:spPr>
          </p:pic>
          <p:grpSp>
            <p:nvGrpSpPr>
              <p:cNvPr id="123" name="グループ化 122">
                <a:extLst>
                  <a:ext uri="{FF2B5EF4-FFF2-40B4-BE49-F238E27FC236}">
                    <a16:creationId xmlns:a16="http://schemas.microsoft.com/office/drawing/2014/main" id="{003F1C01-8781-68C5-ED79-CA60EA9EBA41}"/>
                  </a:ext>
                </a:extLst>
              </p:cNvPr>
              <p:cNvGrpSpPr/>
              <p:nvPr/>
            </p:nvGrpSpPr>
            <p:grpSpPr>
              <a:xfrm>
                <a:off x="727073" y="1170923"/>
                <a:ext cx="2946942" cy="2425495"/>
                <a:chOff x="502063" y="1170923"/>
                <a:chExt cx="2946942" cy="2425495"/>
              </a:xfrm>
            </p:grpSpPr>
            <p:sp>
              <p:nvSpPr>
                <p:cNvPr id="80" name="楕円 64 3">
                  <a:extLst>
                    <a:ext uri="{FF2B5EF4-FFF2-40B4-BE49-F238E27FC236}">
                      <a16:creationId xmlns:a16="http://schemas.microsoft.com/office/drawing/2014/main" id="{7E953730-E84E-5AAE-C28D-B7935AC72389}"/>
                    </a:ext>
                  </a:extLst>
                </p:cNvPr>
                <p:cNvSpPr/>
                <p:nvPr/>
              </p:nvSpPr>
              <p:spPr>
                <a:xfrm>
                  <a:off x="1698291" y="2350154"/>
                  <a:ext cx="1246061" cy="124606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733639AA-2528-3659-82A7-BE4EEBF3D421}"/>
                    </a:ext>
                  </a:extLst>
                </p:cNvPr>
                <p:cNvGrpSpPr/>
                <p:nvPr/>
              </p:nvGrpSpPr>
              <p:grpSpPr>
                <a:xfrm>
                  <a:off x="1684961" y="1170923"/>
                  <a:ext cx="1260389" cy="1260389"/>
                  <a:chOff x="1684961" y="1326519"/>
                  <a:chExt cx="1260389" cy="1260389"/>
                </a:xfrm>
              </p:grpSpPr>
              <p:sp>
                <p:nvSpPr>
                  <p:cNvPr id="118" name="フリーフォーム 117">
                    <a:extLst>
                      <a:ext uri="{FF2B5EF4-FFF2-40B4-BE49-F238E27FC236}">
                        <a16:creationId xmlns:a16="http://schemas.microsoft.com/office/drawing/2014/main" id="{A2E880EB-9163-D34B-2A7F-9ACD174DD07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271268" y="1457294"/>
                    <a:ext cx="97147" cy="411695"/>
                  </a:xfrm>
                  <a:custGeom>
                    <a:avLst/>
                    <a:gdLst>
                      <a:gd name="connsiteX0" fmla="*/ 24380 w 64960"/>
                      <a:gd name="connsiteY0" fmla="*/ 204537 h 204537"/>
                      <a:gd name="connsiteX1" fmla="*/ 64485 w 64960"/>
                      <a:gd name="connsiteY1" fmla="*/ 136358 h 204537"/>
                      <a:gd name="connsiteX2" fmla="*/ 316 w 64960"/>
                      <a:gd name="connsiteY2" fmla="*/ 68179 h 204537"/>
                      <a:gd name="connsiteX3" fmla="*/ 44432 w 64960"/>
                      <a:gd name="connsiteY3" fmla="*/ 0 h 204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960" h="204537">
                        <a:moveTo>
                          <a:pt x="24380" y="204537"/>
                        </a:moveTo>
                        <a:cubicBezTo>
                          <a:pt x="46438" y="181810"/>
                          <a:pt x="68496" y="159084"/>
                          <a:pt x="64485" y="136358"/>
                        </a:cubicBezTo>
                        <a:cubicBezTo>
                          <a:pt x="60474" y="113632"/>
                          <a:pt x="3658" y="90905"/>
                          <a:pt x="316" y="68179"/>
                        </a:cubicBezTo>
                        <a:cubicBezTo>
                          <a:pt x="-3026" y="45453"/>
                          <a:pt x="20703" y="22726"/>
                          <a:pt x="44432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" name="グループ化 81">
                    <a:extLst>
                      <a:ext uri="{FF2B5EF4-FFF2-40B4-BE49-F238E27FC236}">
                        <a16:creationId xmlns:a16="http://schemas.microsoft.com/office/drawing/2014/main" id="{37A61397-89FB-F101-0667-35BB9030CA17}"/>
                      </a:ext>
                    </a:extLst>
                  </p:cNvPr>
                  <p:cNvGrpSpPr/>
                  <p:nvPr/>
                </p:nvGrpSpPr>
                <p:grpSpPr>
                  <a:xfrm>
                    <a:off x="1684961" y="1326519"/>
                    <a:ext cx="1260389" cy="1260389"/>
                    <a:chOff x="2280361" y="978207"/>
                    <a:chExt cx="1260389" cy="1260389"/>
                  </a:xfrm>
                </p:grpSpPr>
                <p:sp>
                  <p:nvSpPr>
                    <p:cNvPr id="113" name="部分円 87">
                      <a:extLst>
                        <a:ext uri="{FF2B5EF4-FFF2-40B4-BE49-F238E27FC236}">
                          <a16:creationId xmlns:a16="http://schemas.microsoft.com/office/drawing/2014/main" id="{A3D678A6-A756-C52F-6DD4-7AC5599D40A2}"/>
                        </a:ext>
                      </a:extLst>
                    </p:cNvPr>
                    <p:cNvSpPr/>
                    <p:nvPr/>
                  </p:nvSpPr>
                  <p:spPr>
                    <a:xfrm rot="5411171">
                      <a:off x="2683566" y="1517462"/>
                      <a:ext cx="471703" cy="471704"/>
                    </a:xfrm>
                    <a:prstGeom prst="pie">
                      <a:avLst>
                        <a:gd name="adj1" fmla="val 5363405"/>
                        <a:gd name="adj2" fmla="val 162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8" name="グループ化 107">
                      <a:extLst>
                        <a:ext uri="{FF2B5EF4-FFF2-40B4-BE49-F238E27FC236}">
                          <a16:creationId xmlns:a16="http://schemas.microsoft.com/office/drawing/2014/main" id="{8CA4C768-84FD-F766-793A-FF6D55A47575}"/>
                        </a:ext>
                      </a:extLst>
                    </p:cNvPr>
                    <p:cNvGrpSpPr/>
                    <p:nvPr/>
                  </p:nvGrpSpPr>
                  <p:grpSpPr>
                    <a:xfrm rot="6230892">
                      <a:off x="2280361" y="978207"/>
                      <a:ext cx="1260389" cy="1260389"/>
                      <a:chOff x="10390250" y="1528462"/>
                      <a:chExt cx="620547" cy="620547"/>
                    </a:xfrm>
                  </p:grpSpPr>
                  <p:sp>
                    <p:nvSpPr>
                      <p:cNvPr id="109" name="円弧 108">
                        <a:extLst>
                          <a:ext uri="{FF2B5EF4-FFF2-40B4-BE49-F238E27FC236}">
                            <a16:creationId xmlns:a16="http://schemas.microsoft.com/office/drawing/2014/main" id="{739A6029-8102-CD6B-C8B5-CFDD141137E3}"/>
                          </a:ext>
                        </a:extLst>
                      </p:cNvPr>
                      <p:cNvSpPr/>
                      <p:nvPr/>
                    </p:nvSpPr>
                    <p:spPr>
                      <a:xfrm rot="1800000">
                        <a:off x="10547958" y="1670687"/>
                        <a:ext cx="321279" cy="321279"/>
                      </a:xfrm>
                      <a:prstGeom prst="arc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0" name="円弧 109">
                        <a:extLst>
                          <a:ext uri="{FF2B5EF4-FFF2-40B4-BE49-F238E27FC236}">
                            <a16:creationId xmlns:a16="http://schemas.microsoft.com/office/drawing/2014/main" id="{268D4E76-7A16-773A-EB65-1D992D19CB41}"/>
                          </a:ext>
                        </a:extLst>
                      </p:cNvPr>
                      <p:cNvSpPr/>
                      <p:nvPr/>
                    </p:nvSpPr>
                    <p:spPr>
                      <a:xfrm rot="1800000">
                        <a:off x="10390250" y="1528462"/>
                        <a:ext cx="620547" cy="620547"/>
                      </a:xfrm>
                      <a:prstGeom prst="arc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1" name="円弧 110">
                        <a:extLst>
                          <a:ext uri="{FF2B5EF4-FFF2-40B4-BE49-F238E27FC236}">
                            <a16:creationId xmlns:a16="http://schemas.microsoft.com/office/drawing/2014/main" id="{EBD3B73D-32AB-50BB-EDF0-B60AC06A4EB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">
                        <a:off x="10488688" y="1606577"/>
                        <a:ext cx="448156" cy="448156"/>
                      </a:xfrm>
                      <a:prstGeom prst="arc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83" name="四角形: 角を丸くする 106">
                  <a:extLst>
                    <a:ext uri="{FF2B5EF4-FFF2-40B4-BE49-F238E27FC236}">
                      <a16:creationId xmlns:a16="http://schemas.microsoft.com/office/drawing/2014/main" id="{47BA025F-B9FF-E5A9-9C13-94D783637C35}"/>
                    </a:ext>
                  </a:extLst>
                </p:cNvPr>
                <p:cNvSpPr/>
                <p:nvPr/>
              </p:nvSpPr>
              <p:spPr>
                <a:xfrm>
                  <a:off x="502063" y="2347841"/>
                  <a:ext cx="1069268" cy="124857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5" name="図 84">
                  <a:extLst>
                    <a:ext uri="{FF2B5EF4-FFF2-40B4-BE49-F238E27FC236}">
                      <a16:creationId xmlns:a16="http://schemas.microsoft.com/office/drawing/2014/main" id="{8994142D-B9A0-42D7-7C62-8F65CD522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9637" y="3155107"/>
                  <a:ext cx="184727" cy="288636"/>
                </a:xfrm>
                <a:prstGeom prst="rect">
                  <a:avLst/>
                </a:prstGeom>
              </p:spPr>
            </p:pic>
            <p:sp>
              <p:nvSpPr>
                <p:cNvPr id="87" name="矢印: 右 125">
                  <a:extLst>
                    <a:ext uri="{FF2B5EF4-FFF2-40B4-BE49-F238E27FC236}">
                      <a16:creationId xmlns:a16="http://schemas.microsoft.com/office/drawing/2014/main" id="{871105DF-BCC6-B9F5-9B27-0130022875FA}"/>
                    </a:ext>
                  </a:extLst>
                </p:cNvPr>
                <p:cNvSpPr/>
                <p:nvPr/>
              </p:nvSpPr>
              <p:spPr>
                <a:xfrm>
                  <a:off x="1104105" y="2814384"/>
                  <a:ext cx="986792" cy="324270"/>
                </a:xfrm>
                <a:prstGeom prst="rightArrow">
                  <a:avLst>
                    <a:gd name="adj1" fmla="val 27074"/>
                    <a:gd name="adj2" fmla="val 66862"/>
                  </a:avLst>
                </a:prstGeom>
                <a:solidFill>
                  <a:srgbClr val="FFC0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矢印: 右 125">
                  <a:extLst>
                    <a:ext uri="{FF2B5EF4-FFF2-40B4-BE49-F238E27FC236}">
                      <a16:creationId xmlns:a16="http://schemas.microsoft.com/office/drawing/2014/main" id="{B0D28790-0EA0-AB94-5EB9-79C1CCF9888E}"/>
                    </a:ext>
                  </a:extLst>
                </p:cNvPr>
                <p:cNvSpPr/>
                <p:nvPr/>
              </p:nvSpPr>
              <p:spPr>
                <a:xfrm rot="5400000">
                  <a:off x="1958020" y="2222572"/>
                  <a:ext cx="714247" cy="324270"/>
                </a:xfrm>
                <a:prstGeom prst="rightArrow">
                  <a:avLst>
                    <a:gd name="adj1" fmla="val 27074"/>
                    <a:gd name="adj2" fmla="val 66862"/>
                  </a:avLst>
                </a:prstGeom>
                <a:solidFill>
                  <a:srgbClr val="FFC0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矢印: 右 125">
                  <a:extLst>
                    <a:ext uri="{FF2B5EF4-FFF2-40B4-BE49-F238E27FC236}">
                      <a16:creationId xmlns:a16="http://schemas.microsoft.com/office/drawing/2014/main" id="{BD4F0D81-C292-CD02-7027-078C0117A5AE}"/>
                    </a:ext>
                  </a:extLst>
                </p:cNvPr>
                <p:cNvSpPr/>
                <p:nvPr/>
              </p:nvSpPr>
              <p:spPr>
                <a:xfrm>
                  <a:off x="2601736" y="2741831"/>
                  <a:ext cx="847269" cy="469378"/>
                </a:xfrm>
                <a:prstGeom prst="rightArrow">
                  <a:avLst>
                    <a:gd name="adj1" fmla="val 44014"/>
                    <a:gd name="adj2" fmla="val 66862"/>
                  </a:avLst>
                </a:prstGeom>
                <a:solidFill>
                  <a:srgbClr val="FFC0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0E80F821-6086-CDC0-C5E2-97BF55ED4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6521" y="1113931"/>
                <a:ext cx="593859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30DB38B5-C0E1-2739-C41B-2A235247F0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1932" y="1113931"/>
                <a:ext cx="0" cy="1122373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1" name="図 130">
                <a:extLst>
                  <a:ext uri="{FF2B5EF4-FFF2-40B4-BE49-F238E27FC236}">
                    <a16:creationId xmlns:a16="http://schemas.microsoft.com/office/drawing/2014/main" id="{68A6ED4C-A8CB-512D-2268-83B446792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3443" y="990150"/>
                <a:ext cx="127000" cy="241300"/>
              </a:xfrm>
              <a:prstGeom prst="rect">
                <a:avLst/>
              </a:prstGeom>
            </p:spPr>
          </p:pic>
          <p:pic>
            <p:nvPicPr>
              <p:cNvPr id="133" name="図 132">
                <a:extLst>
                  <a:ext uri="{FF2B5EF4-FFF2-40B4-BE49-F238E27FC236}">
                    <a16:creationId xmlns:a16="http://schemas.microsoft.com/office/drawing/2014/main" id="{88B1E9C2-73C6-6EF1-72F6-D11F9561C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2584" y="2358369"/>
                <a:ext cx="304800" cy="292100"/>
              </a:xfrm>
              <a:prstGeom prst="rect">
                <a:avLst/>
              </a:prstGeom>
            </p:spPr>
          </p:pic>
        </p:grpSp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01CAE03D-A993-F7E7-002D-38C07D56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70383" y="2978099"/>
              <a:ext cx="647700" cy="292100"/>
            </a:xfrm>
            <a:prstGeom prst="rect">
              <a:avLst/>
            </a:prstGeom>
          </p:spPr>
        </p:pic>
        <p:pic>
          <p:nvPicPr>
            <p:cNvPr id="142" name="図 141">
              <a:extLst>
                <a:ext uri="{FF2B5EF4-FFF2-40B4-BE49-F238E27FC236}">
                  <a16:creationId xmlns:a16="http://schemas.microsoft.com/office/drawing/2014/main" id="{5AF39896-9009-D4B9-2E4E-E6D370B80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33304" y="2124712"/>
              <a:ext cx="546100" cy="292100"/>
            </a:xfrm>
            <a:prstGeom prst="rect">
              <a:avLst/>
            </a:prstGeom>
          </p:spPr>
        </p:pic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999CC86A-C01A-52C4-1EC8-6C0699C13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28914" y="2679045"/>
              <a:ext cx="254000" cy="317500"/>
            </a:xfrm>
            <a:prstGeom prst="rect">
              <a:avLst/>
            </a:prstGeom>
          </p:spPr>
        </p:pic>
      </p:grp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819DAA40-C333-6B9D-E185-4BCB3DDC5FB3}"/>
              </a:ext>
            </a:extLst>
          </p:cNvPr>
          <p:cNvSpPr txBox="1"/>
          <p:nvPr/>
        </p:nvSpPr>
        <p:spPr>
          <a:xfrm>
            <a:off x="2237004" y="5169193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/>
              <a:t>サイクルで吸収する平均熱量</a:t>
            </a:r>
            <a:r>
              <a:rPr lang="en-US" altLang="ja-JP" sz="2400" dirty="0"/>
              <a:t>: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36DB7AC-BDD7-DCCE-0CAF-95A7E8EE11C2}"/>
              </a:ext>
            </a:extLst>
          </p:cNvPr>
          <p:cNvSpPr txBox="1"/>
          <p:nvPr/>
        </p:nvSpPr>
        <p:spPr>
          <a:xfrm>
            <a:off x="1963055" y="6060141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量子測定の反跳がある場合，熱の吸収にフィードバック制御は必要か？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FE5904AB-D1BC-C0BE-2640-7083BEE9B7E2}"/>
              </a:ext>
            </a:extLst>
          </p:cNvPr>
          <p:cNvGrpSpPr/>
          <p:nvPr/>
        </p:nvGrpSpPr>
        <p:grpSpPr>
          <a:xfrm>
            <a:off x="1069038" y="3427432"/>
            <a:ext cx="1293340" cy="514042"/>
            <a:chOff x="559158" y="5476402"/>
            <a:chExt cx="1293340" cy="514042"/>
          </a:xfrm>
        </p:grpSpPr>
        <p:sp>
          <p:nvSpPr>
            <p:cNvPr id="159" name="角丸四角形吹き出し 158">
              <a:extLst>
                <a:ext uri="{FF2B5EF4-FFF2-40B4-BE49-F238E27FC236}">
                  <a16:creationId xmlns:a16="http://schemas.microsoft.com/office/drawing/2014/main" id="{F0147493-9BFE-A4C4-E7D4-A952EB4ED2CA}"/>
                </a:ext>
              </a:extLst>
            </p:cNvPr>
            <p:cNvSpPr/>
            <p:nvPr/>
          </p:nvSpPr>
          <p:spPr>
            <a:xfrm>
              <a:off x="559158" y="5476402"/>
              <a:ext cx="1293340" cy="514042"/>
            </a:xfrm>
            <a:prstGeom prst="wedgeRoundRectCallout">
              <a:avLst>
                <a:gd name="adj1" fmla="val 23545"/>
                <a:gd name="adj2" fmla="val -7978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D7F8BB1C-D62F-7D0B-E17B-8A0BA91019DE}"/>
                </a:ext>
              </a:extLst>
            </p:cNvPr>
            <p:cNvSpPr txBox="1"/>
            <p:nvPr/>
          </p:nvSpPr>
          <p:spPr>
            <a:xfrm>
              <a:off x="574887" y="5508475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/>
                <a:t>通常の</a:t>
              </a:r>
              <a:r>
                <a:rPr lang="ja-JP" altLang="en-US" sz="1200" b="1"/>
                <a:t>熱力学</a:t>
              </a:r>
              <a:endParaRPr lang="en-US" altLang="ja-JP" sz="1200" b="1" dirty="0"/>
            </a:p>
            <a:p>
              <a:pPr algn="ctr"/>
              <a:r>
                <a:rPr kumimoji="1" lang="ja-JP" altLang="en-US" sz="1200" b="1"/>
                <a:t>第二法則</a:t>
              </a:r>
              <a:r>
                <a:rPr lang="ja-JP" altLang="en-US" sz="1200" b="1"/>
                <a:t>の破れ</a:t>
              </a:r>
              <a:endParaRPr kumimoji="1" lang="en-US" altLang="ja-JP" sz="1200" b="1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C49775-FFBA-C8B0-3B85-8A54133EFC7A}"/>
              </a:ext>
            </a:extLst>
          </p:cNvPr>
          <p:cNvGrpSpPr/>
          <p:nvPr/>
        </p:nvGrpSpPr>
        <p:grpSpPr>
          <a:xfrm>
            <a:off x="1475916" y="1550147"/>
            <a:ext cx="546696" cy="308880"/>
            <a:chOff x="932480" y="5578983"/>
            <a:chExt cx="546696" cy="308880"/>
          </a:xfrm>
        </p:grpSpPr>
        <p:sp>
          <p:nvSpPr>
            <p:cNvPr id="4" name="角丸四角形吹き出し 3">
              <a:extLst>
                <a:ext uri="{FF2B5EF4-FFF2-40B4-BE49-F238E27FC236}">
                  <a16:creationId xmlns:a16="http://schemas.microsoft.com/office/drawing/2014/main" id="{B4913CCC-E4F1-3AE4-0D07-0E2DC55D91C1}"/>
                </a:ext>
              </a:extLst>
            </p:cNvPr>
            <p:cNvSpPr/>
            <p:nvPr/>
          </p:nvSpPr>
          <p:spPr>
            <a:xfrm>
              <a:off x="932480" y="5578983"/>
              <a:ext cx="546696" cy="308880"/>
            </a:xfrm>
            <a:prstGeom prst="wedgeRoundRectCallout">
              <a:avLst>
                <a:gd name="adj1" fmla="val 22011"/>
                <a:gd name="adj2" fmla="val 831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7768870-C6FB-5712-6739-D3C61C27D303}"/>
                </a:ext>
              </a:extLst>
            </p:cNvPr>
            <p:cNvSpPr txBox="1"/>
            <p:nvPr/>
          </p:nvSpPr>
          <p:spPr>
            <a:xfrm>
              <a:off x="959610" y="560297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/>
                <a:t>反跳</a:t>
              </a:r>
              <a:endParaRPr kumimoji="1" lang="en-US" altLang="ja-JP" sz="12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EB8FB505-CF5F-F3AC-805C-0E6795093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0630" y="5213994"/>
            <a:ext cx="3340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円/楕円 163">
            <a:extLst>
              <a:ext uri="{FF2B5EF4-FFF2-40B4-BE49-F238E27FC236}">
                <a16:creationId xmlns:a16="http://schemas.microsoft.com/office/drawing/2014/main" id="{4DF075AF-419C-ED48-C15F-A6C61C4F38F4}"/>
              </a:ext>
            </a:extLst>
          </p:cNvPr>
          <p:cNvSpPr/>
          <p:nvPr/>
        </p:nvSpPr>
        <p:spPr>
          <a:xfrm>
            <a:off x="941243" y="4566025"/>
            <a:ext cx="3554432" cy="12129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四角形: 角を丸くする 135">
            <a:extLst>
              <a:ext uri="{FF2B5EF4-FFF2-40B4-BE49-F238E27FC236}">
                <a16:creationId xmlns:a16="http://schemas.microsoft.com/office/drawing/2014/main" id="{89492FC4-EB93-7AAA-9E7B-1A7C38EFCCA0}"/>
              </a:ext>
            </a:extLst>
          </p:cNvPr>
          <p:cNvSpPr/>
          <p:nvPr/>
        </p:nvSpPr>
        <p:spPr>
          <a:xfrm>
            <a:off x="732996" y="1690492"/>
            <a:ext cx="3981906" cy="11477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3C55CE-4BB4-24D5-D946-B60E5275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拡張された</a:t>
            </a:r>
            <a:r>
              <a:rPr kumimoji="1" lang="en-US" altLang="ja-JP" dirty="0"/>
              <a:t>Clausius</a:t>
            </a:r>
            <a:r>
              <a:rPr kumimoji="1" lang="ja-JP" altLang="en-US"/>
              <a:t>の不等式</a:t>
            </a:r>
          </a:p>
        </p:txBody>
      </p:sp>
      <p:sp>
        <p:nvSpPr>
          <p:cNvPr id="95" name="コンテンツ プレースホルダー 2 2">
            <a:extLst>
              <a:ext uri="{FF2B5EF4-FFF2-40B4-BE49-F238E27FC236}">
                <a16:creationId xmlns:a16="http://schemas.microsoft.com/office/drawing/2014/main" id="{AC2DDD8E-1DBE-DC86-3806-E5164C413900}"/>
              </a:ext>
            </a:extLst>
          </p:cNvPr>
          <p:cNvSpPr txBox="1">
            <a:spLocks/>
          </p:cNvSpPr>
          <p:nvPr/>
        </p:nvSpPr>
        <p:spPr>
          <a:xfrm>
            <a:off x="1423153" y="3819063"/>
            <a:ext cx="2638542" cy="39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dirty="0"/>
              <a:t>量子測定で獲得した</a:t>
            </a:r>
            <a:r>
              <a:rPr lang="ja-JP" altLang="en-US" sz="1600" dirty="0">
                <a:solidFill>
                  <a:srgbClr val="FF0000"/>
                </a:solidFill>
              </a:rPr>
              <a:t>情報量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86F71E6-E478-7717-926D-437CB68468D2}"/>
              </a:ext>
            </a:extLst>
          </p:cNvPr>
          <p:cNvSpPr txBox="1"/>
          <p:nvPr/>
        </p:nvSpPr>
        <p:spPr>
          <a:xfrm>
            <a:off x="1612948" y="4133438"/>
            <a:ext cx="2258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M. Ozawa, J. Math. Phys. (1986); etc.</a:t>
            </a: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6E2DC8F4-A0E9-2874-7411-3F6F510C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32" y="1999983"/>
            <a:ext cx="1549400" cy="393700"/>
          </a:xfrm>
          <a:prstGeom prst="rect">
            <a:avLst/>
          </a:prstGeom>
        </p:spPr>
      </p:pic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AF7DD27-C1B1-3B94-1A1D-F19DB9A883C8}"/>
              </a:ext>
            </a:extLst>
          </p:cNvPr>
          <p:cNvSpPr txBox="1"/>
          <p:nvPr/>
        </p:nvSpPr>
        <p:spPr>
          <a:xfrm>
            <a:off x="670204" y="956804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従来の結果</a:t>
            </a:r>
            <a:r>
              <a:rPr kumimoji="1" lang="en-US" altLang="ja-JP" sz="2000" b="1" dirty="0"/>
              <a:t>: </a:t>
            </a:r>
            <a:r>
              <a:rPr kumimoji="1" lang="ja-JP" altLang="en-US" sz="2000" b="1"/>
              <a:t>各測定結果</a:t>
            </a:r>
            <a:r>
              <a:rPr lang="ja-JP" altLang="en-US" sz="2000" b="1"/>
              <a:t>ごとに評価</a:t>
            </a:r>
            <a:endParaRPr kumimoji="1" lang="en-US" altLang="ja-JP" sz="20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2C619BC-6410-6D5A-FF76-5EC09F496E5E}"/>
              </a:ext>
            </a:extLst>
          </p:cNvPr>
          <p:cNvSpPr txBox="1"/>
          <p:nvPr/>
        </p:nvSpPr>
        <p:spPr>
          <a:xfrm>
            <a:off x="926822" y="1334660"/>
            <a:ext cx="3594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T. Sagawa and M. Ueda, Phys. Rev. Lett.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100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080403 (2008).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053C345-70A7-B30E-FE9F-62D623AB4810}"/>
              </a:ext>
            </a:extLst>
          </p:cNvPr>
          <p:cNvSpPr txBox="1"/>
          <p:nvPr/>
        </p:nvSpPr>
        <p:spPr>
          <a:xfrm>
            <a:off x="489761" y="6127577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情報の活用</a:t>
            </a:r>
            <a:r>
              <a:rPr lang="en-US" altLang="ja-JP" sz="2000" b="1" dirty="0"/>
              <a:t>(</a:t>
            </a:r>
            <a:r>
              <a:rPr lang="ja-JP" altLang="en-US" sz="2000" b="1"/>
              <a:t>フィードバック</a:t>
            </a:r>
            <a:r>
              <a:rPr lang="en-US" altLang="ja-JP" sz="2000" b="1" dirty="0"/>
              <a:t>)</a:t>
            </a:r>
            <a:r>
              <a:rPr lang="ja-JP" altLang="en-US" sz="2000" b="1"/>
              <a:t>は必要？</a:t>
            </a:r>
            <a:endParaRPr lang="en-US" altLang="ja-JP" sz="2000" b="1" dirty="0"/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5C53D289-BBD4-715D-9166-95061047D2E8}"/>
              </a:ext>
            </a:extLst>
          </p:cNvPr>
          <p:cNvSpPr txBox="1"/>
          <p:nvPr/>
        </p:nvSpPr>
        <p:spPr>
          <a:xfrm>
            <a:off x="2825076" y="240390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F0000"/>
                </a:solidFill>
              </a:rPr>
              <a:t>量子測定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1AF8889-0D50-DEEA-18C9-F2A71D5FE101}"/>
              </a:ext>
            </a:extLst>
          </p:cNvPr>
          <p:cNvSpPr txBox="1"/>
          <p:nvPr/>
        </p:nvSpPr>
        <p:spPr>
          <a:xfrm>
            <a:off x="1872437" y="240390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/>
              <a:t>吸熱量</a:t>
            </a:r>
            <a:endParaRPr kumimoji="1" lang="ja-JP" altLang="en-US" sz="1200" dirty="0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C53FE1D-B7CD-7CBA-F29D-7B712754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67" y="3177332"/>
            <a:ext cx="3111500" cy="584200"/>
          </a:xfrm>
          <a:prstGeom prst="rect">
            <a:avLst/>
          </a:prstGeom>
        </p:spPr>
      </p:pic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549DC53-F0AB-FCD0-8C21-69050A08143F}"/>
              </a:ext>
            </a:extLst>
          </p:cNvPr>
          <p:cNvGrpSpPr/>
          <p:nvPr/>
        </p:nvGrpSpPr>
        <p:grpSpPr>
          <a:xfrm>
            <a:off x="4216429" y="3173001"/>
            <a:ext cx="800219" cy="1018546"/>
            <a:chOff x="4331932" y="2891265"/>
            <a:chExt cx="800219" cy="1018546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4A2DC3C-B271-1EAE-4C5D-AA2455F27B24}"/>
                </a:ext>
              </a:extLst>
            </p:cNvPr>
            <p:cNvGrpSpPr/>
            <p:nvPr/>
          </p:nvGrpSpPr>
          <p:grpSpPr>
            <a:xfrm>
              <a:off x="4331932" y="2891265"/>
              <a:ext cx="800219" cy="985038"/>
              <a:chOff x="4137319" y="3228198"/>
              <a:chExt cx="800219" cy="985038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8ECF901-1143-3BA0-0009-61D713D308EF}"/>
                  </a:ext>
                </a:extLst>
              </p:cNvPr>
              <p:cNvSpPr/>
              <p:nvPr/>
            </p:nvSpPr>
            <p:spPr>
              <a:xfrm>
                <a:off x="4251412" y="3228198"/>
                <a:ext cx="437922" cy="3555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995441-144E-DB23-3462-AB7C90AA6F1A}"/>
                  </a:ext>
                </a:extLst>
              </p:cNvPr>
              <p:cNvSpPr txBox="1"/>
              <p:nvPr/>
            </p:nvSpPr>
            <p:spPr>
              <a:xfrm>
                <a:off x="4137319" y="3751571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>
                    <a:solidFill>
                      <a:srgbClr val="0F01FF"/>
                    </a:solidFill>
                  </a:rPr>
                  <a:t>純粋な</a:t>
                </a:r>
                <a:endParaRPr kumimoji="1" lang="en-US" altLang="ja-JP" sz="1200" b="1" dirty="0">
                  <a:solidFill>
                    <a:srgbClr val="0F01FF"/>
                  </a:solidFill>
                </a:endParaRPr>
              </a:p>
              <a:p>
                <a:pPr algn="ctr"/>
                <a:r>
                  <a:rPr lang="ja-JP" altLang="en-US" sz="1200" b="1">
                    <a:solidFill>
                      <a:srgbClr val="0F01FF"/>
                    </a:solidFill>
                  </a:rPr>
                  <a:t>量子測定</a:t>
                </a:r>
                <a:endParaRPr kumimoji="1" lang="en-US" altLang="ja-JP" sz="1200" b="1" dirty="0">
                  <a:solidFill>
                    <a:srgbClr val="0F01FF"/>
                  </a:solidFill>
                </a:endParaRPr>
              </a:p>
            </p:txBody>
          </p:sp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917A755D-E582-F4E2-61BE-B7D49898C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009" y="3304578"/>
                <a:ext cx="393700" cy="241300"/>
              </a:xfrm>
              <a:prstGeom prst="rect">
                <a:avLst/>
              </a:prstGeom>
            </p:spPr>
          </p:pic>
        </p:grpSp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B0C03B65-CF0E-D98A-FC61-DEE8D483A2E8}"/>
                </a:ext>
              </a:extLst>
            </p:cNvPr>
            <p:cNvSpPr/>
            <p:nvPr/>
          </p:nvSpPr>
          <p:spPr>
            <a:xfrm>
              <a:off x="4331932" y="3376604"/>
              <a:ext cx="800219" cy="533207"/>
            </a:xfrm>
            <a:prstGeom prst="wedgeRoundRectCallout">
              <a:avLst>
                <a:gd name="adj1" fmla="val -19661"/>
                <a:gd name="adj2" fmla="val -74827"/>
                <a:gd name="adj3" fmla="val 1666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2" name="図 161">
            <a:extLst>
              <a:ext uri="{FF2B5EF4-FFF2-40B4-BE49-F238E27FC236}">
                <a16:creationId xmlns:a16="http://schemas.microsoft.com/office/drawing/2014/main" id="{9A0740D5-0586-16C1-8F0A-B6C4B8BA3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748" y="4836794"/>
            <a:ext cx="2197100" cy="292100"/>
          </a:xfrm>
          <a:prstGeom prst="rect">
            <a:avLst/>
          </a:prstGeom>
        </p:spPr>
      </p:pic>
      <p:sp>
        <p:nvSpPr>
          <p:cNvPr id="163" name="コンテンツ プレースホルダー 2 2">
            <a:extLst>
              <a:ext uri="{FF2B5EF4-FFF2-40B4-BE49-F238E27FC236}">
                <a16:creationId xmlns:a16="http://schemas.microsoft.com/office/drawing/2014/main" id="{80F33370-6E3B-E9DA-4DC9-02F56C3961C0}"/>
              </a:ext>
            </a:extLst>
          </p:cNvPr>
          <p:cNvSpPr txBox="1">
            <a:spLocks/>
          </p:cNvSpPr>
          <p:nvPr/>
        </p:nvSpPr>
        <p:spPr>
          <a:xfrm>
            <a:off x="1019400" y="5253287"/>
            <a:ext cx="3408898" cy="39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600" dirty="0"/>
              <a:t>von Neumann</a:t>
            </a:r>
            <a:r>
              <a:rPr lang="ja-JP" altLang="en-US" sz="1600"/>
              <a:t>エントロピー</a:t>
            </a:r>
            <a:endParaRPr lang="en-US" altLang="ja-JP" sz="1600" dirty="0"/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521ABF88-6B18-F6AB-0CAB-083583A0D3E4}"/>
              </a:ext>
            </a:extLst>
          </p:cNvPr>
          <p:cNvGrpSpPr/>
          <p:nvPr/>
        </p:nvGrpSpPr>
        <p:grpSpPr>
          <a:xfrm>
            <a:off x="4860940" y="955989"/>
            <a:ext cx="6876241" cy="5571698"/>
            <a:chOff x="4860940" y="955989"/>
            <a:chExt cx="6876241" cy="5571698"/>
          </a:xfrm>
        </p:grpSpPr>
        <p:sp>
          <p:nvSpPr>
            <p:cNvPr id="104" name="四角形: 角を丸くする 135">
              <a:extLst>
                <a:ext uri="{FF2B5EF4-FFF2-40B4-BE49-F238E27FC236}">
                  <a16:creationId xmlns:a16="http://schemas.microsoft.com/office/drawing/2014/main" id="{3A12BC4B-4A31-8293-569E-77CB95C16848}"/>
                </a:ext>
              </a:extLst>
            </p:cNvPr>
            <p:cNvSpPr/>
            <p:nvPr/>
          </p:nvSpPr>
          <p:spPr>
            <a:xfrm>
              <a:off x="6711873" y="1690492"/>
              <a:ext cx="4709946" cy="11477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1FE9009-4F64-5F93-2EF3-5F497D6686C9}"/>
                </a:ext>
              </a:extLst>
            </p:cNvPr>
            <p:cNvSpPr txBox="1"/>
            <p:nvPr/>
          </p:nvSpPr>
          <p:spPr>
            <a:xfrm>
              <a:off x="7570657" y="1327878"/>
              <a:ext cx="30187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u="sng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KK</a:t>
              </a:r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 and K. Yuasa, Phys. Rev. E </a:t>
              </a:r>
              <a:r>
                <a:rPr lang="en-US" altLang="ja-JP" sz="1000" b="1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106</a:t>
              </a:r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, 024134 (2022).</a:t>
              </a:r>
              <a:endPara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9DCD91C1-7396-DE9D-32E6-3A1873C0D3AA}"/>
                </a:ext>
              </a:extLst>
            </p:cNvPr>
            <p:cNvSpPr txBox="1"/>
            <p:nvPr/>
          </p:nvSpPr>
          <p:spPr>
            <a:xfrm>
              <a:off x="7439911" y="3818881"/>
              <a:ext cx="3262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>
                  <a:solidFill>
                    <a:srgbClr val="FF0000"/>
                  </a:solidFill>
                </a:rPr>
                <a:t>量子測定の反跳</a:t>
              </a:r>
              <a:r>
                <a:rPr lang="ja-JP" altLang="en-US" sz="1600"/>
                <a:t>による情報の損失</a:t>
              </a:r>
              <a:endParaRPr kumimoji="1" lang="ja-JP" altLang="en-US" sz="1600" dirty="0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09E34134-A8BC-E40B-2C32-0586B12BA56B}"/>
                </a:ext>
              </a:extLst>
            </p:cNvPr>
            <p:cNvSpPr txBox="1"/>
            <p:nvPr/>
          </p:nvSpPr>
          <p:spPr>
            <a:xfrm>
              <a:off x="7774321" y="4152688"/>
              <a:ext cx="26148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C. A. Fuchs and K. Jacobs, PRA (2001); etc.</a:t>
              </a:r>
            </a:p>
          </p:txBody>
        </p:sp>
        <p:sp>
          <p:nvSpPr>
            <p:cNvPr id="122" name="下矢印 121">
              <a:extLst>
                <a:ext uri="{FF2B5EF4-FFF2-40B4-BE49-F238E27FC236}">
                  <a16:creationId xmlns:a16="http://schemas.microsoft.com/office/drawing/2014/main" id="{70EDAEBE-D67E-2564-A2DF-A4BB1DE4433E}"/>
                </a:ext>
              </a:extLst>
            </p:cNvPr>
            <p:cNvSpPr/>
            <p:nvPr/>
          </p:nvSpPr>
          <p:spPr>
            <a:xfrm rot="16200000">
              <a:off x="5447754" y="1899946"/>
              <a:ext cx="568376" cy="847672"/>
            </a:xfrm>
            <a:prstGeom prst="downArrow">
              <a:avLst>
                <a:gd name="adj1" fmla="val 50000"/>
                <a:gd name="adj2" fmla="val 6018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1B716037-6FEF-BBC4-83CE-90F2BD43332F}"/>
                </a:ext>
              </a:extLst>
            </p:cNvPr>
            <p:cNvSpPr txBox="1"/>
            <p:nvPr/>
          </p:nvSpPr>
          <p:spPr>
            <a:xfrm>
              <a:off x="4860940" y="157563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/>
                <a:t>有限時間サイクルへの</a:t>
              </a:r>
              <a:endParaRPr lang="en-US" altLang="ja-JP" sz="1200" b="1" dirty="0"/>
            </a:p>
            <a:p>
              <a:pPr algn="ctr"/>
              <a:r>
                <a:rPr kumimoji="1" lang="ja-JP" altLang="en-US" sz="1200" b="1"/>
                <a:t>拡張</a:t>
              </a:r>
              <a:r>
                <a:rPr kumimoji="1" lang="en-US" altLang="ja-JP" sz="1200" b="1" dirty="0"/>
                <a:t> &amp; </a:t>
              </a:r>
              <a:r>
                <a:rPr kumimoji="1" lang="ja-JP" altLang="en-US" sz="1200" b="1"/>
                <a:t>精密化</a:t>
              </a:r>
              <a:endParaRPr kumimoji="1" lang="en-US" altLang="ja-JP" sz="1200" b="1" dirty="0"/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A50C265D-AB80-1234-DE7C-A3C578885021}"/>
                </a:ext>
              </a:extLst>
            </p:cNvPr>
            <p:cNvSpPr txBox="1"/>
            <p:nvPr/>
          </p:nvSpPr>
          <p:spPr>
            <a:xfrm>
              <a:off x="8702543" y="240390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</a:rPr>
                <a:t>量子測定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4AC03129-545D-37C8-B6FF-135A6C24C387}"/>
                </a:ext>
              </a:extLst>
            </p:cNvPr>
            <p:cNvSpPr txBox="1"/>
            <p:nvPr/>
          </p:nvSpPr>
          <p:spPr>
            <a:xfrm>
              <a:off x="9785873" y="2403904"/>
              <a:ext cx="1261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</a:rPr>
                <a:t>フィードバック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E6B949E-573E-D4AE-7B24-4F4878C56CAA}"/>
                </a:ext>
              </a:extLst>
            </p:cNvPr>
            <p:cNvSpPr txBox="1"/>
            <p:nvPr/>
          </p:nvSpPr>
          <p:spPr>
            <a:xfrm>
              <a:off x="6422906" y="6127577"/>
              <a:ext cx="5314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>
                  <a:solidFill>
                    <a:srgbClr val="FF0000"/>
                  </a:solidFill>
                </a:rPr>
                <a:t>純粋な量子測定の後にフィードバックが必要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D359D2-9635-D636-F115-2412636B98D7}"/>
                </a:ext>
              </a:extLst>
            </p:cNvPr>
            <p:cNvSpPr txBox="1"/>
            <p:nvPr/>
          </p:nvSpPr>
          <p:spPr>
            <a:xfrm>
              <a:off x="7162402" y="2403904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/>
                <a:t>吸熱量</a:t>
              </a:r>
              <a:endParaRPr kumimoji="1" lang="ja-JP" altLang="en-US" sz="1200" dirty="0"/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06D40DE5-D917-7CB8-76C0-21D8FBF3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9632" y="3068050"/>
              <a:ext cx="3492500" cy="698500"/>
            </a:xfrm>
            <a:prstGeom prst="rect">
              <a:avLst/>
            </a:prstGeom>
          </p:spPr>
        </p:pic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C27F6D80-D742-A85A-149E-A3927766286A}"/>
                </a:ext>
              </a:extLst>
            </p:cNvPr>
            <p:cNvGrpSpPr/>
            <p:nvPr/>
          </p:nvGrpSpPr>
          <p:grpSpPr>
            <a:xfrm>
              <a:off x="10746387" y="3192251"/>
              <a:ext cx="800219" cy="1018546"/>
              <a:chOff x="4331932" y="2891265"/>
              <a:chExt cx="800219" cy="1018546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10CC2987-8440-BB1A-CF06-4010BE006204}"/>
                  </a:ext>
                </a:extLst>
              </p:cNvPr>
              <p:cNvGrpSpPr/>
              <p:nvPr/>
            </p:nvGrpSpPr>
            <p:grpSpPr>
              <a:xfrm>
                <a:off x="4331932" y="2891265"/>
                <a:ext cx="800219" cy="985038"/>
                <a:chOff x="4137319" y="3228198"/>
                <a:chExt cx="800219" cy="985038"/>
              </a:xfrm>
            </p:grpSpPr>
            <p:sp>
              <p:nvSpPr>
                <p:cNvPr id="132" name="正方形/長方形 131">
                  <a:extLst>
                    <a:ext uri="{FF2B5EF4-FFF2-40B4-BE49-F238E27FC236}">
                      <a16:creationId xmlns:a16="http://schemas.microsoft.com/office/drawing/2014/main" id="{CEC6638D-CF97-7817-7F03-FC13C73BC40A}"/>
                    </a:ext>
                  </a:extLst>
                </p:cNvPr>
                <p:cNvSpPr/>
                <p:nvPr/>
              </p:nvSpPr>
              <p:spPr>
                <a:xfrm>
                  <a:off x="4251412" y="3228198"/>
                  <a:ext cx="437922" cy="35559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テキスト ボックス 132">
                  <a:extLst>
                    <a:ext uri="{FF2B5EF4-FFF2-40B4-BE49-F238E27FC236}">
                      <a16:creationId xmlns:a16="http://schemas.microsoft.com/office/drawing/2014/main" id="{BC95C915-64A2-F81C-D1B6-EF91C1315D27}"/>
                    </a:ext>
                  </a:extLst>
                </p:cNvPr>
                <p:cNvSpPr txBox="1"/>
                <p:nvPr/>
              </p:nvSpPr>
              <p:spPr>
                <a:xfrm>
                  <a:off x="4137319" y="3751571"/>
                  <a:ext cx="8002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200" b="1">
                      <a:solidFill>
                        <a:srgbClr val="0F01FF"/>
                      </a:solidFill>
                    </a:rPr>
                    <a:t>純粋な</a:t>
                  </a:r>
                  <a:endParaRPr kumimoji="1" lang="en-US" altLang="ja-JP" sz="1200" b="1" dirty="0">
                    <a:solidFill>
                      <a:srgbClr val="0F01FF"/>
                    </a:solidFill>
                  </a:endParaRPr>
                </a:p>
                <a:p>
                  <a:pPr algn="ctr"/>
                  <a:r>
                    <a:rPr lang="ja-JP" altLang="en-US" sz="1200" b="1">
                      <a:solidFill>
                        <a:srgbClr val="0F01FF"/>
                      </a:solidFill>
                    </a:rPr>
                    <a:t>量子測定</a:t>
                  </a:r>
                  <a:endParaRPr kumimoji="1" lang="en-US" altLang="ja-JP" sz="1200" b="1" dirty="0">
                    <a:solidFill>
                      <a:srgbClr val="0F01FF"/>
                    </a:solidFill>
                  </a:endParaRPr>
                </a:p>
              </p:txBody>
            </p:sp>
            <p:pic>
              <p:nvPicPr>
                <p:cNvPr id="134" name="図 133">
                  <a:extLst>
                    <a:ext uri="{FF2B5EF4-FFF2-40B4-BE49-F238E27FC236}">
                      <a16:creationId xmlns:a16="http://schemas.microsoft.com/office/drawing/2014/main" id="{B25166DA-3BEA-E6CA-B82C-EC216B998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92009" y="3304578"/>
                  <a:ext cx="393700" cy="241300"/>
                </a:xfrm>
                <a:prstGeom prst="rect">
                  <a:avLst/>
                </a:prstGeom>
              </p:spPr>
            </p:pic>
          </p:grpSp>
          <p:sp>
            <p:nvSpPr>
              <p:cNvPr id="131" name="角丸四角形吹き出し 130">
                <a:extLst>
                  <a:ext uri="{FF2B5EF4-FFF2-40B4-BE49-F238E27FC236}">
                    <a16:creationId xmlns:a16="http://schemas.microsoft.com/office/drawing/2014/main" id="{93B5877E-0067-848B-F01B-ECCFCD5EA12D}"/>
                  </a:ext>
                </a:extLst>
              </p:cNvPr>
              <p:cNvSpPr/>
              <p:nvPr/>
            </p:nvSpPr>
            <p:spPr>
              <a:xfrm>
                <a:off x="4331932" y="3376604"/>
                <a:ext cx="800219" cy="533207"/>
              </a:xfrm>
              <a:prstGeom prst="wedgeRoundRectCallout">
                <a:avLst>
                  <a:gd name="adj1" fmla="val -19661"/>
                  <a:gd name="adj2" fmla="val -74827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F3684B60-F7D6-6B4F-1A19-8F67CF5B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3745" y="1995650"/>
              <a:ext cx="3594100" cy="393700"/>
            </a:xfrm>
            <a:prstGeom prst="rect">
              <a:avLst/>
            </a:prstGeom>
          </p:spPr>
        </p:pic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098D2641-AD0E-62E6-11CF-127433306766}"/>
                </a:ext>
              </a:extLst>
            </p:cNvPr>
            <p:cNvSpPr txBox="1"/>
            <p:nvPr/>
          </p:nvSpPr>
          <p:spPr>
            <a:xfrm>
              <a:off x="6580946" y="955989"/>
              <a:ext cx="4985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>
                  <a:solidFill>
                    <a:srgbClr val="FF0000"/>
                  </a:solidFill>
                </a:rPr>
                <a:t>本研究の結果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: </a:t>
              </a:r>
              <a:r>
                <a:rPr lang="ja-JP" altLang="en-US" sz="2000" b="1">
                  <a:solidFill>
                    <a:srgbClr val="FF0000"/>
                  </a:solidFill>
                </a:rPr>
                <a:t>量子混合状態の発展を評価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4EA466B4-1AFE-0A90-E450-BCA479CC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43916" y="4661568"/>
              <a:ext cx="4838700" cy="698500"/>
            </a:xfrm>
            <a:prstGeom prst="rect">
              <a:avLst/>
            </a:prstGeom>
          </p:spPr>
        </p:pic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4E2C8A79-70DF-4B04-7430-C8C2E14645F4}"/>
                </a:ext>
              </a:extLst>
            </p:cNvPr>
            <p:cNvSpPr txBox="1"/>
            <p:nvPr/>
          </p:nvSpPr>
          <p:spPr>
            <a:xfrm>
              <a:off x="7016685" y="5410676"/>
              <a:ext cx="409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/>
                <a:t>フィードバックによるエントロピー増大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5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円/楕円 163">
            <a:extLst>
              <a:ext uri="{FF2B5EF4-FFF2-40B4-BE49-F238E27FC236}">
                <a16:creationId xmlns:a16="http://schemas.microsoft.com/office/drawing/2014/main" id="{4DF075AF-419C-ED48-C15F-A6C61C4F38F4}"/>
              </a:ext>
            </a:extLst>
          </p:cNvPr>
          <p:cNvSpPr/>
          <p:nvPr/>
        </p:nvSpPr>
        <p:spPr>
          <a:xfrm>
            <a:off x="941243" y="4566025"/>
            <a:ext cx="3554432" cy="12129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四角形: 角を丸くする 135">
            <a:extLst>
              <a:ext uri="{FF2B5EF4-FFF2-40B4-BE49-F238E27FC236}">
                <a16:creationId xmlns:a16="http://schemas.microsoft.com/office/drawing/2014/main" id="{89492FC4-EB93-7AAA-9E7B-1A7C38EFCCA0}"/>
              </a:ext>
            </a:extLst>
          </p:cNvPr>
          <p:cNvSpPr/>
          <p:nvPr/>
        </p:nvSpPr>
        <p:spPr>
          <a:xfrm>
            <a:off x="732996" y="1690492"/>
            <a:ext cx="3981906" cy="11477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3C55CE-4BB4-24D5-D946-B60E5275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拡張された</a:t>
            </a:r>
            <a:r>
              <a:rPr kumimoji="1" lang="en-US" altLang="ja-JP" dirty="0"/>
              <a:t>Clausius</a:t>
            </a:r>
            <a:r>
              <a:rPr kumimoji="1" lang="ja-JP" altLang="en-US"/>
              <a:t>の不等式</a:t>
            </a:r>
          </a:p>
        </p:txBody>
      </p:sp>
      <p:sp>
        <p:nvSpPr>
          <p:cNvPr id="95" name="コンテンツ プレースホルダー 2 2">
            <a:extLst>
              <a:ext uri="{FF2B5EF4-FFF2-40B4-BE49-F238E27FC236}">
                <a16:creationId xmlns:a16="http://schemas.microsoft.com/office/drawing/2014/main" id="{AC2DDD8E-1DBE-DC86-3806-E5164C413900}"/>
              </a:ext>
            </a:extLst>
          </p:cNvPr>
          <p:cNvSpPr txBox="1">
            <a:spLocks/>
          </p:cNvSpPr>
          <p:nvPr/>
        </p:nvSpPr>
        <p:spPr>
          <a:xfrm>
            <a:off x="1423153" y="3819063"/>
            <a:ext cx="2638542" cy="39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dirty="0"/>
              <a:t>量子測定で獲得した</a:t>
            </a:r>
            <a:r>
              <a:rPr lang="ja-JP" altLang="en-US" sz="1600" dirty="0">
                <a:solidFill>
                  <a:srgbClr val="FF0000"/>
                </a:solidFill>
              </a:rPr>
              <a:t>情報量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86F71E6-E478-7717-926D-437CB68468D2}"/>
              </a:ext>
            </a:extLst>
          </p:cNvPr>
          <p:cNvSpPr txBox="1"/>
          <p:nvPr/>
        </p:nvSpPr>
        <p:spPr>
          <a:xfrm>
            <a:off x="1612948" y="4133438"/>
            <a:ext cx="2258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M. Ozawa, J. Math. Phys. (1986); etc.</a:t>
            </a: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6E2DC8F4-A0E9-2874-7411-3F6F510C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32" y="1999983"/>
            <a:ext cx="1549400" cy="393700"/>
          </a:xfrm>
          <a:prstGeom prst="rect">
            <a:avLst/>
          </a:prstGeom>
        </p:spPr>
      </p:pic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AF7DD27-C1B1-3B94-1A1D-F19DB9A883C8}"/>
              </a:ext>
            </a:extLst>
          </p:cNvPr>
          <p:cNvSpPr txBox="1"/>
          <p:nvPr/>
        </p:nvSpPr>
        <p:spPr>
          <a:xfrm>
            <a:off x="670204" y="956804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従来の結果</a:t>
            </a:r>
            <a:r>
              <a:rPr kumimoji="1" lang="en-US" altLang="ja-JP" sz="2000" b="1" dirty="0"/>
              <a:t>: </a:t>
            </a:r>
            <a:r>
              <a:rPr kumimoji="1" lang="ja-JP" altLang="en-US" sz="2000" b="1"/>
              <a:t>各測定結果</a:t>
            </a:r>
            <a:r>
              <a:rPr lang="ja-JP" altLang="en-US" sz="2000" b="1"/>
              <a:t>ごとに評価</a:t>
            </a:r>
            <a:endParaRPr kumimoji="1" lang="en-US" altLang="ja-JP" sz="20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2C619BC-6410-6D5A-FF76-5EC09F496E5E}"/>
              </a:ext>
            </a:extLst>
          </p:cNvPr>
          <p:cNvSpPr txBox="1"/>
          <p:nvPr/>
        </p:nvSpPr>
        <p:spPr>
          <a:xfrm>
            <a:off x="926822" y="1334660"/>
            <a:ext cx="3594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T. Sagawa and M. Ueda, Phys. Rev. Lett. </a:t>
            </a:r>
            <a:r>
              <a: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100</a:t>
            </a:r>
            <a:r>
              <a:rPr lang="en-US" altLang="ja-JP" sz="1000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, 080403 (2008).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053C345-70A7-B30E-FE9F-62D623AB4810}"/>
              </a:ext>
            </a:extLst>
          </p:cNvPr>
          <p:cNvSpPr txBox="1"/>
          <p:nvPr/>
        </p:nvSpPr>
        <p:spPr>
          <a:xfrm>
            <a:off x="489761" y="6127577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情報の活用</a:t>
            </a:r>
            <a:r>
              <a:rPr lang="en-US" altLang="ja-JP" sz="2000" b="1" dirty="0"/>
              <a:t>(</a:t>
            </a:r>
            <a:r>
              <a:rPr lang="ja-JP" altLang="en-US" sz="2000" b="1"/>
              <a:t>フィードバック</a:t>
            </a:r>
            <a:r>
              <a:rPr lang="en-US" altLang="ja-JP" sz="2000" b="1" dirty="0"/>
              <a:t>)</a:t>
            </a:r>
            <a:r>
              <a:rPr lang="ja-JP" altLang="en-US" sz="2000" b="1"/>
              <a:t>は必要？</a:t>
            </a:r>
            <a:endParaRPr lang="en-US" altLang="ja-JP" sz="2000" b="1" dirty="0"/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5C53D289-BBD4-715D-9166-95061047D2E8}"/>
              </a:ext>
            </a:extLst>
          </p:cNvPr>
          <p:cNvSpPr txBox="1"/>
          <p:nvPr/>
        </p:nvSpPr>
        <p:spPr>
          <a:xfrm>
            <a:off x="2825076" y="240390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FF0000"/>
                </a:solidFill>
              </a:rPr>
              <a:t>量子測定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1AF8889-0D50-DEEA-18C9-F2A71D5FE101}"/>
              </a:ext>
            </a:extLst>
          </p:cNvPr>
          <p:cNvSpPr txBox="1"/>
          <p:nvPr/>
        </p:nvSpPr>
        <p:spPr>
          <a:xfrm>
            <a:off x="1872437" y="240390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/>
              <a:t>吸熱量</a:t>
            </a:r>
            <a:endParaRPr kumimoji="1" lang="ja-JP" altLang="en-US" sz="1200" dirty="0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C53FE1D-B7CD-7CBA-F29D-7B712754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67" y="3177332"/>
            <a:ext cx="3111500" cy="584200"/>
          </a:xfrm>
          <a:prstGeom prst="rect">
            <a:avLst/>
          </a:prstGeom>
        </p:spPr>
      </p:pic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549DC53-F0AB-FCD0-8C21-69050A08143F}"/>
              </a:ext>
            </a:extLst>
          </p:cNvPr>
          <p:cNvGrpSpPr/>
          <p:nvPr/>
        </p:nvGrpSpPr>
        <p:grpSpPr>
          <a:xfrm>
            <a:off x="4216429" y="3173001"/>
            <a:ext cx="800219" cy="1018546"/>
            <a:chOff x="4331932" y="2891265"/>
            <a:chExt cx="800219" cy="1018546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4A2DC3C-B271-1EAE-4C5D-AA2455F27B24}"/>
                </a:ext>
              </a:extLst>
            </p:cNvPr>
            <p:cNvGrpSpPr/>
            <p:nvPr/>
          </p:nvGrpSpPr>
          <p:grpSpPr>
            <a:xfrm>
              <a:off x="4331932" y="2891265"/>
              <a:ext cx="800219" cy="985038"/>
              <a:chOff x="4137319" y="3228198"/>
              <a:chExt cx="800219" cy="985038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8ECF901-1143-3BA0-0009-61D713D308EF}"/>
                  </a:ext>
                </a:extLst>
              </p:cNvPr>
              <p:cNvSpPr/>
              <p:nvPr/>
            </p:nvSpPr>
            <p:spPr>
              <a:xfrm>
                <a:off x="4251412" y="3228198"/>
                <a:ext cx="437922" cy="3555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995441-144E-DB23-3462-AB7C90AA6F1A}"/>
                  </a:ext>
                </a:extLst>
              </p:cNvPr>
              <p:cNvSpPr txBox="1"/>
              <p:nvPr/>
            </p:nvSpPr>
            <p:spPr>
              <a:xfrm>
                <a:off x="4137319" y="3751571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>
                    <a:solidFill>
                      <a:srgbClr val="0F01FF"/>
                    </a:solidFill>
                  </a:rPr>
                  <a:t>純粋な</a:t>
                </a:r>
                <a:endParaRPr kumimoji="1" lang="en-US" altLang="ja-JP" sz="1200" b="1" dirty="0">
                  <a:solidFill>
                    <a:srgbClr val="0F01FF"/>
                  </a:solidFill>
                </a:endParaRPr>
              </a:p>
              <a:p>
                <a:pPr algn="ctr"/>
                <a:r>
                  <a:rPr lang="ja-JP" altLang="en-US" sz="1200" b="1">
                    <a:solidFill>
                      <a:srgbClr val="0F01FF"/>
                    </a:solidFill>
                  </a:rPr>
                  <a:t>量子測定</a:t>
                </a:r>
                <a:endParaRPr kumimoji="1" lang="en-US" altLang="ja-JP" sz="1200" b="1" dirty="0">
                  <a:solidFill>
                    <a:srgbClr val="0F01FF"/>
                  </a:solidFill>
                </a:endParaRPr>
              </a:p>
            </p:txBody>
          </p:sp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917A755D-E582-F4E2-61BE-B7D49898C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009" y="3304578"/>
                <a:ext cx="393700" cy="241300"/>
              </a:xfrm>
              <a:prstGeom prst="rect">
                <a:avLst/>
              </a:prstGeom>
            </p:spPr>
          </p:pic>
        </p:grpSp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B0C03B65-CF0E-D98A-FC61-DEE8D483A2E8}"/>
                </a:ext>
              </a:extLst>
            </p:cNvPr>
            <p:cNvSpPr/>
            <p:nvPr/>
          </p:nvSpPr>
          <p:spPr>
            <a:xfrm>
              <a:off x="4331932" y="3376604"/>
              <a:ext cx="800219" cy="533207"/>
            </a:xfrm>
            <a:prstGeom prst="wedgeRoundRectCallout">
              <a:avLst>
                <a:gd name="adj1" fmla="val -19661"/>
                <a:gd name="adj2" fmla="val -74827"/>
                <a:gd name="adj3" fmla="val 1666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2" name="図 161">
            <a:extLst>
              <a:ext uri="{FF2B5EF4-FFF2-40B4-BE49-F238E27FC236}">
                <a16:creationId xmlns:a16="http://schemas.microsoft.com/office/drawing/2014/main" id="{9A0740D5-0586-16C1-8F0A-B6C4B8BA3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748" y="4836794"/>
            <a:ext cx="2197100" cy="292100"/>
          </a:xfrm>
          <a:prstGeom prst="rect">
            <a:avLst/>
          </a:prstGeom>
        </p:spPr>
      </p:pic>
      <p:sp>
        <p:nvSpPr>
          <p:cNvPr id="163" name="コンテンツ プレースホルダー 2 2">
            <a:extLst>
              <a:ext uri="{FF2B5EF4-FFF2-40B4-BE49-F238E27FC236}">
                <a16:creationId xmlns:a16="http://schemas.microsoft.com/office/drawing/2014/main" id="{80F33370-6E3B-E9DA-4DC9-02F56C3961C0}"/>
              </a:ext>
            </a:extLst>
          </p:cNvPr>
          <p:cNvSpPr txBox="1">
            <a:spLocks/>
          </p:cNvSpPr>
          <p:nvPr/>
        </p:nvSpPr>
        <p:spPr>
          <a:xfrm>
            <a:off x="1019400" y="5253287"/>
            <a:ext cx="3408898" cy="39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600" dirty="0"/>
              <a:t>von Neumann</a:t>
            </a:r>
            <a:r>
              <a:rPr lang="ja-JP" altLang="en-US" sz="1600"/>
              <a:t>エントロピー</a:t>
            </a:r>
            <a:endParaRPr lang="en-US" altLang="ja-JP" sz="1600" dirty="0"/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521ABF88-6B18-F6AB-0CAB-083583A0D3E4}"/>
              </a:ext>
            </a:extLst>
          </p:cNvPr>
          <p:cNvGrpSpPr/>
          <p:nvPr/>
        </p:nvGrpSpPr>
        <p:grpSpPr>
          <a:xfrm>
            <a:off x="4860940" y="955989"/>
            <a:ext cx="6876241" cy="5571698"/>
            <a:chOff x="4860940" y="955989"/>
            <a:chExt cx="6876241" cy="5571698"/>
          </a:xfrm>
        </p:grpSpPr>
        <p:sp>
          <p:nvSpPr>
            <p:cNvPr id="104" name="四角形: 角を丸くする 135">
              <a:extLst>
                <a:ext uri="{FF2B5EF4-FFF2-40B4-BE49-F238E27FC236}">
                  <a16:creationId xmlns:a16="http://schemas.microsoft.com/office/drawing/2014/main" id="{3A12BC4B-4A31-8293-569E-77CB95C16848}"/>
                </a:ext>
              </a:extLst>
            </p:cNvPr>
            <p:cNvSpPr/>
            <p:nvPr/>
          </p:nvSpPr>
          <p:spPr>
            <a:xfrm>
              <a:off x="6711873" y="1690492"/>
              <a:ext cx="4709946" cy="11477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1FE9009-4F64-5F93-2EF3-5F497D6686C9}"/>
                </a:ext>
              </a:extLst>
            </p:cNvPr>
            <p:cNvSpPr txBox="1"/>
            <p:nvPr/>
          </p:nvSpPr>
          <p:spPr>
            <a:xfrm>
              <a:off x="7570657" y="1327878"/>
              <a:ext cx="30187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u="sng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KK</a:t>
              </a:r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 and K. Yuasa, Phys. Rev. E </a:t>
              </a:r>
              <a:r>
                <a:rPr lang="en-US" altLang="ja-JP" sz="1000" b="1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106</a:t>
              </a:r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, 024134 (2022).</a:t>
              </a:r>
              <a:endParaRPr lang="en-US" altLang="ja-JP" sz="1000" b="1" dirty="0"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9DCD91C1-7396-DE9D-32E6-3A1873C0D3AA}"/>
                </a:ext>
              </a:extLst>
            </p:cNvPr>
            <p:cNvSpPr txBox="1"/>
            <p:nvPr/>
          </p:nvSpPr>
          <p:spPr>
            <a:xfrm>
              <a:off x="7439911" y="3818881"/>
              <a:ext cx="3262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>
                  <a:solidFill>
                    <a:srgbClr val="FF0000"/>
                  </a:solidFill>
                </a:rPr>
                <a:t>量子測定の反跳</a:t>
              </a:r>
              <a:r>
                <a:rPr lang="ja-JP" altLang="en-US" sz="1600"/>
                <a:t>による情報の損失</a:t>
              </a:r>
              <a:endParaRPr kumimoji="1" lang="ja-JP" altLang="en-US" sz="1600" dirty="0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09E34134-A8BC-E40B-2C32-0586B12BA56B}"/>
                </a:ext>
              </a:extLst>
            </p:cNvPr>
            <p:cNvSpPr txBox="1"/>
            <p:nvPr/>
          </p:nvSpPr>
          <p:spPr>
            <a:xfrm>
              <a:off x="7774321" y="4152688"/>
              <a:ext cx="26148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C. A. Fuchs and K. Jacobs, PRA (2001); etc.</a:t>
              </a:r>
            </a:p>
          </p:txBody>
        </p:sp>
        <p:sp>
          <p:nvSpPr>
            <p:cNvPr id="122" name="下矢印 121">
              <a:extLst>
                <a:ext uri="{FF2B5EF4-FFF2-40B4-BE49-F238E27FC236}">
                  <a16:creationId xmlns:a16="http://schemas.microsoft.com/office/drawing/2014/main" id="{70EDAEBE-D67E-2564-A2DF-A4BB1DE4433E}"/>
                </a:ext>
              </a:extLst>
            </p:cNvPr>
            <p:cNvSpPr/>
            <p:nvPr/>
          </p:nvSpPr>
          <p:spPr>
            <a:xfrm rot="16200000">
              <a:off x="5447754" y="1899946"/>
              <a:ext cx="568376" cy="847672"/>
            </a:xfrm>
            <a:prstGeom prst="downArrow">
              <a:avLst>
                <a:gd name="adj1" fmla="val 50000"/>
                <a:gd name="adj2" fmla="val 6018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1B716037-6FEF-BBC4-83CE-90F2BD43332F}"/>
                </a:ext>
              </a:extLst>
            </p:cNvPr>
            <p:cNvSpPr txBox="1"/>
            <p:nvPr/>
          </p:nvSpPr>
          <p:spPr>
            <a:xfrm>
              <a:off x="4860940" y="157563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b="1"/>
                <a:t>有限時間サイクルへの</a:t>
              </a:r>
              <a:endParaRPr lang="en-US" altLang="ja-JP" sz="1200" b="1" dirty="0"/>
            </a:p>
            <a:p>
              <a:pPr algn="ctr"/>
              <a:r>
                <a:rPr kumimoji="1" lang="ja-JP" altLang="en-US" sz="1200" b="1"/>
                <a:t>拡張</a:t>
              </a:r>
              <a:r>
                <a:rPr kumimoji="1" lang="en-US" altLang="ja-JP" sz="1200" b="1" dirty="0"/>
                <a:t> &amp; </a:t>
              </a:r>
              <a:r>
                <a:rPr kumimoji="1" lang="ja-JP" altLang="en-US" sz="1200" b="1"/>
                <a:t>精密化</a:t>
              </a:r>
              <a:endParaRPr kumimoji="1" lang="en-US" altLang="ja-JP" sz="1200" b="1" dirty="0"/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A50C265D-AB80-1234-DE7C-A3C578885021}"/>
                </a:ext>
              </a:extLst>
            </p:cNvPr>
            <p:cNvSpPr txBox="1"/>
            <p:nvPr/>
          </p:nvSpPr>
          <p:spPr>
            <a:xfrm>
              <a:off x="8702543" y="240390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</a:rPr>
                <a:t>量子測定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4AC03129-545D-37C8-B6FF-135A6C24C387}"/>
                </a:ext>
              </a:extLst>
            </p:cNvPr>
            <p:cNvSpPr txBox="1"/>
            <p:nvPr/>
          </p:nvSpPr>
          <p:spPr>
            <a:xfrm>
              <a:off x="9631985" y="2403904"/>
              <a:ext cx="1569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C03FF"/>
                  </a:solidFill>
                </a:rPr>
                <a:t>フィードバックなし</a:t>
              </a:r>
              <a:endParaRPr kumimoji="1" lang="en-US" altLang="ja-JP" sz="1200" dirty="0">
                <a:solidFill>
                  <a:srgbClr val="FC03F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E6B949E-573E-D4AE-7B24-4F4878C56CAA}"/>
                </a:ext>
              </a:extLst>
            </p:cNvPr>
            <p:cNvSpPr txBox="1"/>
            <p:nvPr/>
          </p:nvSpPr>
          <p:spPr>
            <a:xfrm>
              <a:off x="6422906" y="6127577"/>
              <a:ext cx="5314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>
                  <a:solidFill>
                    <a:srgbClr val="FF0000"/>
                  </a:solidFill>
                </a:rPr>
                <a:t>純粋な量子測定の後にフィードバックが必要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D359D2-9635-D636-F115-2412636B98D7}"/>
                </a:ext>
              </a:extLst>
            </p:cNvPr>
            <p:cNvSpPr txBox="1"/>
            <p:nvPr/>
          </p:nvSpPr>
          <p:spPr>
            <a:xfrm>
              <a:off x="7162402" y="2403904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/>
                <a:t>吸熱量</a:t>
              </a:r>
              <a:endParaRPr kumimoji="1" lang="ja-JP" altLang="en-US" sz="1200" dirty="0"/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06D40DE5-D917-7CB8-76C0-21D8FBF3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9632" y="3068050"/>
              <a:ext cx="3492500" cy="698500"/>
            </a:xfrm>
            <a:prstGeom prst="rect">
              <a:avLst/>
            </a:prstGeom>
          </p:spPr>
        </p:pic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C27F6D80-D742-A85A-149E-A3927766286A}"/>
                </a:ext>
              </a:extLst>
            </p:cNvPr>
            <p:cNvGrpSpPr/>
            <p:nvPr/>
          </p:nvGrpSpPr>
          <p:grpSpPr>
            <a:xfrm>
              <a:off x="10746387" y="3192251"/>
              <a:ext cx="800219" cy="1018546"/>
              <a:chOff x="4331932" y="2891265"/>
              <a:chExt cx="800219" cy="1018546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10CC2987-8440-BB1A-CF06-4010BE006204}"/>
                  </a:ext>
                </a:extLst>
              </p:cNvPr>
              <p:cNvGrpSpPr/>
              <p:nvPr/>
            </p:nvGrpSpPr>
            <p:grpSpPr>
              <a:xfrm>
                <a:off x="4331932" y="2891265"/>
                <a:ext cx="800219" cy="985038"/>
                <a:chOff x="4137319" y="3228198"/>
                <a:chExt cx="800219" cy="985038"/>
              </a:xfrm>
            </p:grpSpPr>
            <p:sp>
              <p:nvSpPr>
                <p:cNvPr id="132" name="正方形/長方形 131">
                  <a:extLst>
                    <a:ext uri="{FF2B5EF4-FFF2-40B4-BE49-F238E27FC236}">
                      <a16:creationId xmlns:a16="http://schemas.microsoft.com/office/drawing/2014/main" id="{CEC6638D-CF97-7817-7F03-FC13C73BC40A}"/>
                    </a:ext>
                  </a:extLst>
                </p:cNvPr>
                <p:cNvSpPr/>
                <p:nvPr/>
              </p:nvSpPr>
              <p:spPr>
                <a:xfrm>
                  <a:off x="4251412" y="3228198"/>
                  <a:ext cx="437922" cy="35559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テキスト ボックス 132">
                  <a:extLst>
                    <a:ext uri="{FF2B5EF4-FFF2-40B4-BE49-F238E27FC236}">
                      <a16:creationId xmlns:a16="http://schemas.microsoft.com/office/drawing/2014/main" id="{BC95C915-64A2-F81C-D1B6-EF91C1315D27}"/>
                    </a:ext>
                  </a:extLst>
                </p:cNvPr>
                <p:cNvSpPr txBox="1"/>
                <p:nvPr/>
              </p:nvSpPr>
              <p:spPr>
                <a:xfrm>
                  <a:off x="4137319" y="3751571"/>
                  <a:ext cx="8002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200" b="1">
                      <a:solidFill>
                        <a:srgbClr val="0F01FF"/>
                      </a:solidFill>
                    </a:rPr>
                    <a:t>純粋な</a:t>
                  </a:r>
                  <a:endParaRPr kumimoji="1" lang="en-US" altLang="ja-JP" sz="1200" b="1" dirty="0">
                    <a:solidFill>
                      <a:srgbClr val="0F01FF"/>
                    </a:solidFill>
                  </a:endParaRPr>
                </a:p>
                <a:p>
                  <a:pPr algn="ctr"/>
                  <a:r>
                    <a:rPr lang="ja-JP" altLang="en-US" sz="1200" b="1">
                      <a:solidFill>
                        <a:srgbClr val="0F01FF"/>
                      </a:solidFill>
                    </a:rPr>
                    <a:t>量子測定</a:t>
                  </a:r>
                  <a:endParaRPr kumimoji="1" lang="en-US" altLang="ja-JP" sz="1200" b="1" dirty="0">
                    <a:solidFill>
                      <a:srgbClr val="0F01FF"/>
                    </a:solidFill>
                  </a:endParaRPr>
                </a:p>
              </p:txBody>
            </p:sp>
            <p:pic>
              <p:nvPicPr>
                <p:cNvPr id="134" name="図 133">
                  <a:extLst>
                    <a:ext uri="{FF2B5EF4-FFF2-40B4-BE49-F238E27FC236}">
                      <a16:creationId xmlns:a16="http://schemas.microsoft.com/office/drawing/2014/main" id="{B25166DA-3BEA-E6CA-B82C-EC216B998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92009" y="3304578"/>
                  <a:ext cx="393700" cy="241300"/>
                </a:xfrm>
                <a:prstGeom prst="rect">
                  <a:avLst/>
                </a:prstGeom>
              </p:spPr>
            </p:pic>
          </p:grpSp>
          <p:sp>
            <p:nvSpPr>
              <p:cNvPr id="131" name="角丸四角形吹き出し 130">
                <a:extLst>
                  <a:ext uri="{FF2B5EF4-FFF2-40B4-BE49-F238E27FC236}">
                    <a16:creationId xmlns:a16="http://schemas.microsoft.com/office/drawing/2014/main" id="{93B5877E-0067-848B-F01B-ECCFCD5EA12D}"/>
                  </a:ext>
                </a:extLst>
              </p:cNvPr>
              <p:cNvSpPr/>
              <p:nvPr/>
            </p:nvSpPr>
            <p:spPr>
              <a:xfrm>
                <a:off x="4331932" y="3376604"/>
                <a:ext cx="800219" cy="533207"/>
              </a:xfrm>
              <a:prstGeom prst="wedgeRoundRectCallout">
                <a:avLst>
                  <a:gd name="adj1" fmla="val -19661"/>
                  <a:gd name="adj2" fmla="val -74827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F3684B60-F7D6-6B4F-1A19-8F67CF5B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3745" y="1995650"/>
              <a:ext cx="3594100" cy="393700"/>
            </a:xfrm>
            <a:prstGeom prst="rect">
              <a:avLst/>
            </a:prstGeom>
          </p:spPr>
        </p:pic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098D2641-AD0E-62E6-11CF-127433306766}"/>
                </a:ext>
              </a:extLst>
            </p:cNvPr>
            <p:cNvSpPr txBox="1"/>
            <p:nvPr/>
          </p:nvSpPr>
          <p:spPr>
            <a:xfrm>
              <a:off x="6580946" y="955989"/>
              <a:ext cx="4985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>
                  <a:solidFill>
                    <a:srgbClr val="FF0000"/>
                  </a:solidFill>
                </a:rPr>
                <a:t>本研究の結果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: </a:t>
              </a:r>
              <a:r>
                <a:rPr lang="ja-JP" altLang="en-US" sz="2000" b="1">
                  <a:solidFill>
                    <a:srgbClr val="FF0000"/>
                  </a:solidFill>
                </a:rPr>
                <a:t>量子混合状態の発展を評価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4E2C8A79-70DF-4B04-7430-C8C2E14645F4}"/>
                </a:ext>
              </a:extLst>
            </p:cNvPr>
            <p:cNvSpPr txBox="1"/>
            <p:nvPr/>
          </p:nvSpPr>
          <p:spPr>
            <a:xfrm>
              <a:off x="7016685" y="5410676"/>
              <a:ext cx="409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/>
                <a:t>フィードバックによるエントロピー増大</a:t>
              </a:r>
              <a:endParaRPr kumimoji="1" lang="ja-JP" altLang="en-US" sz="1600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BF3F46B9-C5A1-8E3D-11A3-C1DBFC0C6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916" y="4659106"/>
            <a:ext cx="5295900" cy="698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60E45E-F984-7122-CA06-BEC83B4B9E2D}"/>
              </a:ext>
            </a:extLst>
          </p:cNvPr>
          <p:cNvSpPr txBox="1"/>
          <p:nvPr/>
        </p:nvSpPr>
        <p:spPr>
          <a:xfrm>
            <a:off x="6647569" y="5717220"/>
            <a:ext cx="409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solidFill>
                  <a:srgbClr val="FC03FF"/>
                </a:solidFill>
              </a:rPr>
              <a:t>フィードバックなし</a:t>
            </a:r>
            <a:r>
              <a:rPr kumimoji="1" lang="en-US" altLang="ja-JP" sz="1600" dirty="0">
                <a:solidFill>
                  <a:srgbClr val="FC03FF"/>
                </a:solidFill>
              </a:rPr>
              <a:t>: </a:t>
            </a:r>
            <a:endParaRPr kumimoji="1" lang="ja-JP" altLang="en-US" sz="1600" dirty="0">
              <a:solidFill>
                <a:srgbClr val="FC03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907CCD-86E7-39BC-2C26-5723C317E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5504" y="5771725"/>
            <a:ext cx="660400" cy="2159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DF6563A-4D94-A8B0-E1E0-FCA9753309B3}"/>
              </a:ext>
            </a:extLst>
          </p:cNvPr>
          <p:cNvCxnSpPr>
            <a:cxnSpLocks/>
          </p:cNvCxnSpPr>
          <p:nvPr/>
        </p:nvCxnSpPr>
        <p:spPr>
          <a:xfrm flipV="1">
            <a:off x="10172371" y="1990482"/>
            <a:ext cx="407065" cy="393051"/>
          </a:xfrm>
          <a:prstGeom prst="line">
            <a:avLst/>
          </a:prstGeom>
          <a:ln w="28575">
            <a:solidFill>
              <a:srgbClr val="FC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0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46341</TotalTime>
  <Words>2339</Words>
  <Application>Microsoft Macintosh PowerPoint</Application>
  <PresentationFormat>ワイド画面</PresentationFormat>
  <Paragraphs>326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游ゴシック</vt:lpstr>
      <vt:lpstr>游ゴシック Medium</vt:lpstr>
      <vt:lpstr>Yu Mincho</vt:lpstr>
      <vt:lpstr>Yu Mincho</vt:lpstr>
      <vt:lpstr>游明朝 Light</vt:lpstr>
      <vt:lpstr>Arial</vt:lpstr>
      <vt:lpstr>Office テーマ</vt:lpstr>
      <vt:lpstr>量子熱力学における 量子測定とフィードバック制御の効果</vt:lpstr>
      <vt:lpstr>研究背景: 量子系の熱力学</vt:lpstr>
      <vt:lpstr>近年の動向: 量子測定の反跳にも注目</vt:lpstr>
      <vt:lpstr>Take-Home Massage</vt:lpstr>
      <vt:lpstr>研究のアイデア: 純粋な量子測定</vt:lpstr>
      <vt:lpstr>PowerPoint プレゼンテーション</vt:lpstr>
      <vt:lpstr>研究①: 量子測定の反跳を含むMaxwellの悪魔</vt:lpstr>
      <vt:lpstr>拡張されたClausiusの不等式</vt:lpstr>
      <vt:lpstr>拡張されたClausiusの不等式</vt:lpstr>
      <vt:lpstr> 不等式の証明</vt:lpstr>
      <vt:lpstr>吸熱サイクルの数値計算 (量子2準位系)</vt:lpstr>
      <vt:lpstr>PowerPoint プレゼンテーション</vt:lpstr>
      <vt:lpstr>研究②: 量子測定をエネルギー源とする熱機関</vt:lpstr>
      <vt:lpstr>量子測定の反跳だけで駆動するか？  ⇒  No!</vt:lpstr>
      <vt:lpstr>定常サイクルのNo-Go Result</vt:lpstr>
      <vt:lpstr>PowerPoint プレゼンテーション</vt:lpstr>
      <vt:lpstr>研究③: 量子系へのエネルギー充填・放出</vt:lpstr>
      <vt:lpstr>量子ユニタル操作の表現定理</vt:lpstr>
      <vt:lpstr>数値計算: 量子3準位系へのエネルギー充填・放出</vt:lpstr>
      <vt:lpstr>まとめ</vt:lpstr>
      <vt:lpstr>補足: CPTP写像の定常サイクル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1y14a0216</dc:creator>
  <cp:lastModifiedBy>越原　健太</cp:lastModifiedBy>
  <cp:revision>6353</cp:revision>
  <cp:lastPrinted>2023-06-13T02:34:09Z</cp:lastPrinted>
  <dcterms:created xsi:type="dcterms:W3CDTF">2022-03-25T21:30:59Z</dcterms:created>
  <dcterms:modified xsi:type="dcterms:W3CDTF">2024-03-27T07:34:08Z</dcterms:modified>
</cp:coreProperties>
</file>