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44"/>
  </p:notesMasterIdLst>
  <p:sldIdLst>
    <p:sldId id="256" r:id="rId2"/>
    <p:sldId id="417" r:id="rId3"/>
    <p:sldId id="257" r:id="rId4"/>
    <p:sldId id="412" r:id="rId5"/>
    <p:sldId id="372" r:id="rId6"/>
    <p:sldId id="406" r:id="rId7"/>
    <p:sldId id="408" r:id="rId8"/>
    <p:sldId id="413" r:id="rId9"/>
    <p:sldId id="375" r:id="rId10"/>
    <p:sldId id="414" r:id="rId11"/>
    <p:sldId id="378" r:id="rId12"/>
    <p:sldId id="409" r:id="rId13"/>
    <p:sldId id="379" r:id="rId14"/>
    <p:sldId id="381" r:id="rId15"/>
    <p:sldId id="382" r:id="rId16"/>
    <p:sldId id="384" r:id="rId17"/>
    <p:sldId id="415" r:id="rId18"/>
    <p:sldId id="284" r:id="rId19"/>
    <p:sldId id="383" r:id="rId20"/>
    <p:sldId id="388" r:id="rId21"/>
    <p:sldId id="411" r:id="rId22"/>
    <p:sldId id="273" r:id="rId23"/>
    <p:sldId id="346" r:id="rId24"/>
    <p:sldId id="352" r:id="rId25"/>
    <p:sldId id="353" r:id="rId26"/>
    <p:sldId id="354" r:id="rId27"/>
    <p:sldId id="355" r:id="rId28"/>
    <p:sldId id="356" r:id="rId29"/>
    <p:sldId id="359" r:id="rId30"/>
    <p:sldId id="360" r:id="rId31"/>
    <p:sldId id="357" r:id="rId32"/>
    <p:sldId id="358" r:id="rId33"/>
    <p:sldId id="361" r:id="rId34"/>
    <p:sldId id="275" r:id="rId35"/>
    <p:sldId id="380" r:id="rId36"/>
    <p:sldId id="298" r:id="rId37"/>
    <p:sldId id="299" r:id="rId38"/>
    <p:sldId id="326" r:id="rId39"/>
    <p:sldId id="376" r:id="rId40"/>
    <p:sldId id="377" r:id="rId41"/>
    <p:sldId id="385" r:id="rId42"/>
    <p:sldId id="416"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076" autoAdjust="0"/>
  </p:normalViewPr>
  <p:slideViewPr>
    <p:cSldViewPr snapToGrid="0">
      <p:cViewPr varScale="1">
        <p:scale>
          <a:sx n="59" d="100"/>
          <a:sy n="59" d="100"/>
        </p:scale>
        <p:origin x="6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7C39EC-4864-4E90-8B77-7F9D4951B845}" type="datetimeFigureOut">
              <a:rPr kumimoji="1" lang="ja-JP" altLang="en-US" smtClean="0"/>
              <a:t>2024/3/12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26356-843F-445B-AAE7-6AD9F2490E4D}" type="slidenum">
              <a:rPr kumimoji="1" lang="ja-JP" altLang="en-US" smtClean="0"/>
              <a:t>‹#›</a:t>
            </a:fld>
            <a:endParaRPr kumimoji="1" lang="ja-JP" altLang="en-US"/>
          </a:p>
        </p:txBody>
      </p:sp>
    </p:spTree>
    <p:extLst>
      <p:ext uri="{BB962C8B-B14F-4D97-AF65-F5344CB8AC3E}">
        <p14:creationId xmlns:p14="http://schemas.microsoft.com/office/powerpoint/2010/main" val="18895216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3526356-843F-445B-AAE7-6AD9F2490E4D}" type="slidenum">
              <a:rPr kumimoji="1" lang="ja-JP" altLang="en-US" smtClean="0"/>
              <a:t>6</a:t>
            </a:fld>
            <a:endParaRPr kumimoji="1" lang="ja-JP" altLang="en-US"/>
          </a:p>
        </p:txBody>
      </p:sp>
    </p:spTree>
    <p:extLst>
      <p:ext uri="{BB962C8B-B14F-4D97-AF65-F5344CB8AC3E}">
        <p14:creationId xmlns:p14="http://schemas.microsoft.com/office/powerpoint/2010/main" val="2460210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38A2-1B9C-6036-4FF7-43C4B3ECAC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3526CF-3B43-2E9C-5AFA-38BA8F122F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0255B4-3115-96B1-07EA-9F1B6DAF3B4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A9D96B5-A22D-5FC2-961C-F6FE9F9775CB}"/>
              </a:ext>
            </a:extLst>
          </p:cNvPr>
          <p:cNvSpPr>
            <a:spLocks noGrp="1"/>
          </p:cNvSpPr>
          <p:nvPr>
            <p:ph type="sldNum" sz="quarter" idx="5"/>
          </p:nvPr>
        </p:nvSpPr>
        <p:spPr/>
        <p:txBody>
          <a:bodyPr/>
          <a:lstStyle/>
          <a:p>
            <a:fld id="{23526356-843F-445B-AAE7-6AD9F2490E4D}" type="slidenum">
              <a:rPr kumimoji="1" lang="ja-JP" altLang="en-US" smtClean="0"/>
              <a:t>17</a:t>
            </a:fld>
            <a:endParaRPr kumimoji="1" lang="ja-JP" altLang="en-US"/>
          </a:p>
        </p:txBody>
      </p:sp>
    </p:spTree>
    <p:extLst>
      <p:ext uri="{BB962C8B-B14F-4D97-AF65-F5344CB8AC3E}">
        <p14:creationId xmlns:p14="http://schemas.microsoft.com/office/powerpoint/2010/main" val="374964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3526356-843F-445B-AAE7-6AD9F2490E4D}" type="slidenum">
              <a:rPr kumimoji="1" lang="ja-JP" altLang="en-US" smtClean="0"/>
              <a:t>18</a:t>
            </a:fld>
            <a:endParaRPr kumimoji="1" lang="ja-JP" altLang="en-US"/>
          </a:p>
        </p:txBody>
      </p:sp>
    </p:spTree>
    <p:extLst>
      <p:ext uri="{BB962C8B-B14F-4D97-AF65-F5344CB8AC3E}">
        <p14:creationId xmlns:p14="http://schemas.microsoft.com/office/powerpoint/2010/main" val="118147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3526356-843F-445B-AAE7-6AD9F2490E4D}" type="slidenum">
              <a:rPr kumimoji="1" lang="ja-JP" altLang="en-US" smtClean="0"/>
              <a:t>35</a:t>
            </a:fld>
            <a:endParaRPr kumimoji="1" lang="ja-JP" altLang="en-US"/>
          </a:p>
        </p:txBody>
      </p:sp>
    </p:spTree>
    <p:extLst>
      <p:ext uri="{BB962C8B-B14F-4D97-AF65-F5344CB8AC3E}">
        <p14:creationId xmlns:p14="http://schemas.microsoft.com/office/powerpoint/2010/main" val="2957973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3526356-843F-445B-AAE7-6AD9F2490E4D}" type="slidenum">
              <a:rPr kumimoji="1" lang="ja-JP" altLang="en-US" smtClean="0"/>
              <a:t>36</a:t>
            </a:fld>
            <a:endParaRPr kumimoji="1" lang="ja-JP" altLang="en-US"/>
          </a:p>
        </p:txBody>
      </p:sp>
    </p:spTree>
    <p:extLst>
      <p:ext uri="{BB962C8B-B14F-4D97-AF65-F5344CB8AC3E}">
        <p14:creationId xmlns:p14="http://schemas.microsoft.com/office/powerpoint/2010/main" val="210256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E36A9E-A9C1-4734-93FC-454A1EA6ADA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7864527-3D25-4471-A864-F8BECEF116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FDF4A7D-D54D-49F4-878D-C70F5D475262}"/>
              </a:ext>
            </a:extLst>
          </p:cNvPr>
          <p:cNvSpPr>
            <a:spLocks noGrp="1"/>
          </p:cNvSpPr>
          <p:nvPr>
            <p:ph type="dt" sz="half" idx="10"/>
          </p:nvPr>
        </p:nvSpPr>
        <p:spPr/>
        <p:txBody>
          <a:bodyPr/>
          <a:lstStyle/>
          <a:p>
            <a:fld id="{9296F47B-943B-448A-B6A5-4730B08A0F15}"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95511A71-97C7-4BE8-A58C-368889E70A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5AC724F-FFE4-4C58-B2E6-6A108D003D3A}"/>
              </a:ext>
            </a:extLst>
          </p:cNvPr>
          <p:cNvSpPr>
            <a:spLocks noGrp="1"/>
          </p:cNvSpPr>
          <p:nvPr>
            <p:ph type="sldNum" sz="quarter" idx="12"/>
          </p:nvPr>
        </p:nvSpPr>
        <p:spPr>
          <a:xfrm>
            <a:off x="9342127" y="6356350"/>
            <a:ext cx="2743200" cy="365125"/>
          </a:xfrm>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368589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82766D-C6CB-4238-B60E-D9D7123169D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C8523E-C1B9-42ED-A472-A694D4D84945}"/>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DD7F0CF-4EF0-41E8-A3D6-D017ED9697EC}"/>
              </a:ext>
            </a:extLst>
          </p:cNvPr>
          <p:cNvSpPr>
            <a:spLocks noGrp="1"/>
          </p:cNvSpPr>
          <p:nvPr>
            <p:ph type="dt" sz="half" idx="10"/>
          </p:nvPr>
        </p:nvSpPr>
        <p:spPr/>
        <p:txBody>
          <a:bodyPr/>
          <a:lstStyle/>
          <a:p>
            <a:fld id="{6100A6BE-337E-431A-9DFA-E9181F2085FB}"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54248FDE-01CA-4BFA-B383-3AD386B7DA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CCC433-08F9-43B8-86C9-4641D43B6A8A}"/>
              </a:ext>
            </a:extLst>
          </p:cNvPr>
          <p:cNvSpPr>
            <a:spLocks noGrp="1"/>
          </p:cNvSpPr>
          <p:nvPr>
            <p:ph type="sldNum" sz="quarter" idx="12"/>
          </p:nvPr>
        </p:nvSpPr>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265302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EE9717C-C4E3-41CB-8491-7434FCFFB68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0A12707-92B8-4C59-9A6E-0BA5AE8747AD}"/>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97106CB-F180-40A9-937A-F10E943B44FA}"/>
              </a:ext>
            </a:extLst>
          </p:cNvPr>
          <p:cNvSpPr>
            <a:spLocks noGrp="1"/>
          </p:cNvSpPr>
          <p:nvPr>
            <p:ph type="dt" sz="half" idx="10"/>
          </p:nvPr>
        </p:nvSpPr>
        <p:spPr/>
        <p:txBody>
          <a:bodyPr/>
          <a:lstStyle/>
          <a:p>
            <a:fld id="{FEE64ACC-1888-403C-A48B-2A8AA891C81B}"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9D4E62CA-396C-4990-8A1D-0730C37DF7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50421F-5EBD-4E37-B26A-C4D13B3E34F8}"/>
              </a:ext>
            </a:extLst>
          </p:cNvPr>
          <p:cNvSpPr>
            <a:spLocks noGrp="1"/>
          </p:cNvSpPr>
          <p:nvPr>
            <p:ph type="sldNum" sz="quarter" idx="12"/>
          </p:nvPr>
        </p:nvSpPr>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2607562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DBB4D-5E6F-4053-AE7A-E942EB8FE90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B58FD8C-3225-46A3-86F1-4481620E082C}"/>
              </a:ext>
            </a:extLst>
          </p:cNvPr>
          <p:cNvSpPr>
            <a:spLocks noGrp="1"/>
          </p:cNvSpPr>
          <p:nvPr>
            <p:ph idx="1"/>
          </p:nvPr>
        </p:nvSpPr>
        <p:spPr>
          <a:xfrm>
            <a:off x="838200" y="1825625"/>
            <a:ext cx="10515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7FDB0-7578-45E8-8F29-8F95935757DB}"/>
              </a:ext>
            </a:extLst>
          </p:cNvPr>
          <p:cNvSpPr>
            <a:spLocks noGrp="1"/>
          </p:cNvSpPr>
          <p:nvPr>
            <p:ph type="dt" sz="half" idx="10"/>
          </p:nvPr>
        </p:nvSpPr>
        <p:spPr/>
        <p:txBody>
          <a:bodyPr/>
          <a:lstStyle/>
          <a:p>
            <a:fld id="{FA9AEC1E-FB92-4E6E-956C-AF6CB654C498}"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8529EA80-1DD6-4634-ABCD-85E0ABFF542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2B1C00-225C-4DD8-994C-82B58DE4EBC1}"/>
              </a:ext>
            </a:extLst>
          </p:cNvPr>
          <p:cNvSpPr>
            <a:spLocks noGrp="1"/>
          </p:cNvSpPr>
          <p:nvPr>
            <p:ph type="sldNum" sz="quarter" idx="12"/>
          </p:nvPr>
        </p:nvSpPr>
        <p:spPr>
          <a:xfrm>
            <a:off x="9437916" y="6315741"/>
            <a:ext cx="2743200" cy="365125"/>
          </a:xfrm>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249801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BFED07-1ACF-41C8-8BCB-E3338AA021F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0EEED71-EF28-4975-AF85-049D295711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24851E8-DB77-4C2E-A8F4-6A120B363AFE}"/>
              </a:ext>
            </a:extLst>
          </p:cNvPr>
          <p:cNvSpPr>
            <a:spLocks noGrp="1"/>
          </p:cNvSpPr>
          <p:nvPr>
            <p:ph type="dt" sz="half" idx="10"/>
          </p:nvPr>
        </p:nvSpPr>
        <p:spPr/>
        <p:txBody>
          <a:bodyPr/>
          <a:lstStyle/>
          <a:p>
            <a:fld id="{27B1AF18-4797-4547-AF43-8340D7CE97DB}"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70DB48CE-F70E-4BA1-8FAC-6224D6E1F7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E0C266-BD50-4AC5-B350-423B76D94CC3}"/>
              </a:ext>
            </a:extLst>
          </p:cNvPr>
          <p:cNvSpPr>
            <a:spLocks noGrp="1"/>
          </p:cNvSpPr>
          <p:nvPr>
            <p:ph type="sldNum" sz="quarter" idx="12"/>
          </p:nvPr>
        </p:nvSpPr>
        <p:spPr>
          <a:xfrm>
            <a:off x="9448800" y="6356350"/>
            <a:ext cx="2743200" cy="365125"/>
          </a:xfrm>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54898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B075E9-5C72-4FEF-BFA5-BBA6D115991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EAAA54-E1AB-427E-BD7A-62B559C7FBBE}"/>
              </a:ext>
            </a:extLst>
          </p:cNvPr>
          <p:cNvSpPr>
            <a:spLocks noGrp="1"/>
          </p:cNvSpPr>
          <p:nvPr>
            <p:ph sz="half" idx="1"/>
          </p:nvPr>
        </p:nvSpPr>
        <p:spPr>
          <a:xfrm>
            <a:off x="838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1E291E4-E4B6-440F-9A71-C1631C947F64}"/>
              </a:ext>
            </a:extLst>
          </p:cNvPr>
          <p:cNvSpPr>
            <a:spLocks noGrp="1"/>
          </p:cNvSpPr>
          <p:nvPr>
            <p:ph sz="half" idx="2"/>
          </p:nvPr>
        </p:nvSpPr>
        <p:spPr>
          <a:xfrm>
            <a:off x="6172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7DBE6C5-A890-49A3-B6F5-FB8968D9FCEB}"/>
              </a:ext>
            </a:extLst>
          </p:cNvPr>
          <p:cNvSpPr>
            <a:spLocks noGrp="1"/>
          </p:cNvSpPr>
          <p:nvPr>
            <p:ph type="dt" sz="half" idx="10"/>
          </p:nvPr>
        </p:nvSpPr>
        <p:spPr/>
        <p:txBody>
          <a:bodyPr/>
          <a:lstStyle/>
          <a:p>
            <a:fld id="{A5D592DC-D161-4EFD-8B72-62851388F2C1}" type="datetime1">
              <a:rPr kumimoji="1" lang="ja-JP" altLang="en-US" smtClean="0"/>
              <a:t>2024/3/12</a:t>
            </a:fld>
            <a:endParaRPr kumimoji="1" lang="ja-JP" altLang="en-US"/>
          </a:p>
        </p:txBody>
      </p:sp>
      <p:sp>
        <p:nvSpPr>
          <p:cNvPr id="6" name="フッター プレースホルダー 5">
            <a:extLst>
              <a:ext uri="{FF2B5EF4-FFF2-40B4-BE49-F238E27FC236}">
                <a16:creationId xmlns:a16="http://schemas.microsoft.com/office/drawing/2014/main" id="{2014B63D-46C8-4767-B55C-2033AA2309C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619CFBF-E9A8-4345-B1F5-60D02A25CFA8}"/>
              </a:ext>
            </a:extLst>
          </p:cNvPr>
          <p:cNvSpPr>
            <a:spLocks noGrp="1"/>
          </p:cNvSpPr>
          <p:nvPr>
            <p:ph type="sldNum" sz="quarter" idx="12"/>
          </p:nvPr>
        </p:nvSpPr>
        <p:spPr>
          <a:xfrm>
            <a:off x="9448800" y="6356350"/>
            <a:ext cx="2743200" cy="365125"/>
          </a:xfrm>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419237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D53213-1AA5-4567-89AF-58E56CFDCA3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A0F198D-371F-4480-B176-89F0EE63370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A2F6DF2-293F-44C0-BBDC-C84AC716456B}"/>
              </a:ext>
            </a:extLst>
          </p:cNvPr>
          <p:cNvSpPr>
            <a:spLocks noGrp="1"/>
          </p:cNvSpPr>
          <p:nvPr>
            <p:ph sz="half" idx="2"/>
          </p:nvPr>
        </p:nvSpPr>
        <p:spPr>
          <a:xfrm>
            <a:off x="839788" y="2505075"/>
            <a:ext cx="5157787"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3418695-9451-4590-83E0-E85D5376FE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2C73DDE-8F3E-4E13-BD08-E339A96C2805}"/>
              </a:ext>
            </a:extLst>
          </p:cNvPr>
          <p:cNvSpPr>
            <a:spLocks noGrp="1"/>
          </p:cNvSpPr>
          <p:nvPr>
            <p:ph sz="quarter" idx="4"/>
          </p:nvPr>
        </p:nvSpPr>
        <p:spPr>
          <a:xfrm>
            <a:off x="6172200" y="2505075"/>
            <a:ext cx="5183188"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59B759A-70E8-4B8F-8D07-BBF719D0F31F}"/>
              </a:ext>
            </a:extLst>
          </p:cNvPr>
          <p:cNvSpPr>
            <a:spLocks noGrp="1"/>
          </p:cNvSpPr>
          <p:nvPr>
            <p:ph type="dt" sz="half" idx="10"/>
          </p:nvPr>
        </p:nvSpPr>
        <p:spPr/>
        <p:txBody>
          <a:bodyPr/>
          <a:lstStyle/>
          <a:p>
            <a:fld id="{F71590EA-70E7-4E47-9486-4FA4DAD2791B}" type="datetime1">
              <a:rPr kumimoji="1" lang="ja-JP" altLang="en-US" smtClean="0"/>
              <a:t>2024/3/12</a:t>
            </a:fld>
            <a:endParaRPr kumimoji="1" lang="ja-JP" altLang="en-US"/>
          </a:p>
        </p:txBody>
      </p:sp>
      <p:sp>
        <p:nvSpPr>
          <p:cNvPr id="8" name="フッター プレースホルダー 7">
            <a:extLst>
              <a:ext uri="{FF2B5EF4-FFF2-40B4-BE49-F238E27FC236}">
                <a16:creationId xmlns:a16="http://schemas.microsoft.com/office/drawing/2014/main" id="{F8B22196-8470-47D0-91C2-16E5172C64B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E3049E2-137C-4316-8FF7-D1BE4D31CF89}"/>
              </a:ext>
            </a:extLst>
          </p:cNvPr>
          <p:cNvSpPr>
            <a:spLocks noGrp="1"/>
          </p:cNvSpPr>
          <p:nvPr>
            <p:ph type="sldNum" sz="quarter" idx="12"/>
          </p:nvPr>
        </p:nvSpPr>
        <p:spPr>
          <a:xfrm>
            <a:off x="9448800" y="6363516"/>
            <a:ext cx="2743200" cy="365125"/>
          </a:xfrm>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222584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8CDD4B-EC4A-4ED3-AE32-8378F04AA23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E5F6136-042A-4B9C-9799-FDA384D1FEFF}"/>
              </a:ext>
            </a:extLst>
          </p:cNvPr>
          <p:cNvSpPr>
            <a:spLocks noGrp="1"/>
          </p:cNvSpPr>
          <p:nvPr>
            <p:ph type="dt" sz="half" idx="10"/>
          </p:nvPr>
        </p:nvSpPr>
        <p:spPr/>
        <p:txBody>
          <a:bodyPr/>
          <a:lstStyle/>
          <a:p>
            <a:fld id="{C71EADAD-6086-4B56-9F14-CFBB5DA0E089}" type="datetime1">
              <a:rPr kumimoji="1" lang="ja-JP" altLang="en-US" smtClean="0"/>
              <a:t>2024/3/12</a:t>
            </a:fld>
            <a:endParaRPr kumimoji="1" lang="ja-JP" altLang="en-US"/>
          </a:p>
        </p:txBody>
      </p:sp>
      <p:sp>
        <p:nvSpPr>
          <p:cNvPr id="4" name="フッター プレースホルダー 3">
            <a:extLst>
              <a:ext uri="{FF2B5EF4-FFF2-40B4-BE49-F238E27FC236}">
                <a16:creationId xmlns:a16="http://schemas.microsoft.com/office/drawing/2014/main" id="{93E50B39-007D-40E2-AC52-EBF5E7CF64E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2E6AC58-DCA3-4160-AABB-0088372B9F99}"/>
              </a:ext>
            </a:extLst>
          </p:cNvPr>
          <p:cNvSpPr>
            <a:spLocks noGrp="1"/>
          </p:cNvSpPr>
          <p:nvPr>
            <p:ph type="sldNum" sz="quarter" idx="12"/>
          </p:nvPr>
        </p:nvSpPr>
        <p:spPr>
          <a:xfrm>
            <a:off x="9448800" y="6356350"/>
            <a:ext cx="2743200" cy="365125"/>
          </a:xfrm>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367508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F14B0F2-1FF2-4D52-83B3-C2BA15F1C3C4}"/>
              </a:ext>
            </a:extLst>
          </p:cNvPr>
          <p:cNvSpPr>
            <a:spLocks noGrp="1"/>
          </p:cNvSpPr>
          <p:nvPr>
            <p:ph type="dt" sz="half" idx="10"/>
          </p:nvPr>
        </p:nvSpPr>
        <p:spPr/>
        <p:txBody>
          <a:bodyPr/>
          <a:lstStyle/>
          <a:p>
            <a:fld id="{3B75915D-E92A-4097-AFD7-49282EC15518}" type="datetime1">
              <a:rPr kumimoji="1" lang="ja-JP" altLang="en-US" smtClean="0"/>
              <a:t>2024/3/12</a:t>
            </a:fld>
            <a:endParaRPr kumimoji="1" lang="ja-JP" altLang="en-US"/>
          </a:p>
        </p:txBody>
      </p:sp>
      <p:sp>
        <p:nvSpPr>
          <p:cNvPr id="3" name="フッター プレースホルダー 2">
            <a:extLst>
              <a:ext uri="{FF2B5EF4-FFF2-40B4-BE49-F238E27FC236}">
                <a16:creationId xmlns:a16="http://schemas.microsoft.com/office/drawing/2014/main" id="{E6E117C0-F11A-4D42-B309-AAA590B38B7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1D596A9-E4EE-4678-AFCD-672D9841258C}"/>
              </a:ext>
            </a:extLst>
          </p:cNvPr>
          <p:cNvSpPr>
            <a:spLocks noGrp="1"/>
          </p:cNvSpPr>
          <p:nvPr>
            <p:ph type="sldNum" sz="quarter" idx="12"/>
          </p:nvPr>
        </p:nvSpPr>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38816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2254D-5857-4CCC-BC48-30E64F4C34A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396374-5770-4BE2-98E0-7839300417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4DC2BED-4DBB-49D5-A906-C2FA2F74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FFC1F09-2234-4206-B3E2-CF9488C12B63}"/>
              </a:ext>
            </a:extLst>
          </p:cNvPr>
          <p:cNvSpPr>
            <a:spLocks noGrp="1"/>
          </p:cNvSpPr>
          <p:nvPr>
            <p:ph type="dt" sz="half" idx="10"/>
          </p:nvPr>
        </p:nvSpPr>
        <p:spPr/>
        <p:txBody>
          <a:bodyPr/>
          <a:lstStyle/>
          <a:p>
            <a:fld id="{A76EB668-8DC6-45C9-906A-C921EED628B3}" type="datetime1">
              <a:rPr kumimoji="1" lang="ja-JP" altLang="en-US" smtClean="0"/>
              <a:t>2024/3/12</a:t>
            </a:fld>
            <a:endParaRPr kumimoji="1" lang="ja-JP" altLang="en-US"/>
          </a:p>
        </p:txBody>
      </p:sp>
      <p:sp>
        <p:nvSpPr>
          <p:cNvPr id="6" name="フッター プレースホルダー 5">
            <a:extLst>
              <a:ext uri="{FF2B5EF4-FFF2-40B4-BE49-F238E27FC236}">
                <a16:creationId xmlns:a16="http://schemas.microsoft.com/office/drawing/2014/main" id="{2407992C-A751-40F7-81FF-ABB5B14DEF0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732C47E-6BBB-4704-8E93-0E61673F9D1D}"/>
              </a:ext>
            </a:extLst>
          </p:cNvPr>
          <p:cNvSpPr>
            <a:spLocks noGrp="1"/>
          </p:cNvSpPr>
          <p:nvPr>
            <p:ph type="sldNum" sz="quarter" idx="12"/>
          </p:nvPr>
        </p:nvSpPr>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1571230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BF7DC8-774A-45EC-BE4E-2767210DC0B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BC24994-9D51-4F86-AF6C-2A681CF10A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D19566B5-5D5B-4626-BCC3-526E8CB56B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79E0037-FE7A-4A37-9892-AC51EE781BB6}"/>
              </a:ext>
            </a:extLst>
          </p:cNvPr>
          <p:cNvSpPr>
            <a:spLocks noGrp="1"/>
          </p:cNvSpPr>
          <p:nvPr>
            <p:ph type="dt" sz="half" idx="10"/>
          </p:nvPr>
        </p:nvSpPr>
        <p:spPr/>
        <p:txBody>
          <a:bodyPr/>
          <a:lstStyle/>
          <a:p>
            <a:fld id="{7546301C-EB84-442B-AA1D-D86E07D23FDA}" type="datetime1">
              <a:rPr kumimoji="1" lang="ja-JP" altLang="en-US" smtClean="0"/>
              <a:t>2024/3/12</a:t>
            </a:fld>
            <a:endParaRPr kumimoji="1" lang="ja-JP" altLang="en-US"/>
          </a:p>
        </p:txBody>
      </p:sp>
      <p:sp>
        <p:nvSpPr>
          <p:cNvPr id="6" name="フッター プレースホルダー 5">
            <a:extLst>
              <a:ext uri="{FF2B5EF4-FFF2-40B4-BE49-F238E27FC236}">
                <a16:creationId xmlns:a16="http://schemas.microsoft.com/office/drawing/2014/main" id="{EC34C23E-D5F0-4730-A536-7C9EC764A45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B0A2AF-BF4A-4B92-8A29-7E556D864F94}"/>
              </a:ext>
            </a:extLst>
          </p:cNvPr>
          <p:cNvSpPr>
            <a:spLocks noGrp="1"/>
          </p:cNvSpPr>
          <p:nvPr>
            <p:ph type="sldNum" sz="quarter" idx="12"/>
          </p:nvPr>
        </p:nvSpPr>
        <p:spPr/>
        <p:txBody>
          <a:bodyPr/>
          <a:lstStyle/>
          <a:p>
            <a:fld id="{6FB6090F-F54E-433E-AC64-1BF1EF994A80}" type="slidenum">
              <a:rPr kumimoji="1" lang="ja-JP" altLang="en-US" smtClean="0"/>
              <a:t>‹#›</a:t>
            </a:fld>
            <a:endParaRPr kumimoji="1" lang="ja-JP" altLang="en-US"/>
          </a:p>
        </p:txBody>
      </p:sp>
    </p:spTree>
    <p:extLst>
      <p:ext uri="{BB962C8B-B14F-4D97-AF65-F5344CB8AC3E}">
        <p14:creationId xmlns:p14="http://schemas.microsoft.com/office/powerpoint/2010/main" val="1590909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6247821-20D1-446B-9C18-D3F000753CB9}"/>
              </a:ext>
            </a:extLst>
          </p:cNvPr>
          <p:cNvSpPr>
            <a:spLocks noGrp="1"/>
          </p:cNvSpPr>
          <p:nvPr>
            <p:ph type="title"/>
          </p:nvPr>
        </p:nvSpPr>
        <p:spPr>
          <a:xfrm>
            <a:off x="838200" y="-3841"/>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3D33B3B7-374C-4B37-B5FE-A38273A4D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ACB73-FCCE-470E-9BD6-AD26F8188608}"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044F8BA0-88E4-497C-86C0-9123A84FE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D12434A-AE3B-4841-B09E-F64A4E1F2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6FB6090F-F54E-433E-AC64-1BF1EF994A80}" type="slidenum">
              <a:rPr lang="ja-JP" altLang="en-US" smtClean="0"/>
              <a:pPr/>
              <a:t>‹#›</a:t>
            </a:fld>
            <a:endParaRPr lang="ja-JP" altLang="en-US"/>
          </a:p>
        </p:txBody>
      </p:sp>
      <p:sp>
        <p:nvSpPr>
          <p:cNvPr id="13" name="テキスト プレースホルダー 12">
            <a:extLst>
              <a:ext uri="{FF2B5EF4-FFF2-40B4-BE49-F238E27FC236}">
                <a16:creationId xmlns:a16="http://schemas.microsoft.com/office/drawing/2014/main" id="{E9769E70-7D10-4C68-B766-54E3AC8F8E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972833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0.png"/><Relationship Id="rId7" Type="http://schemas.openxmlformats.org/officeDocument/2006/relationships/image" Target="../media/image205.png"/><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201.png"/><Relationship Id="rId4" Type="http://schemas.openxmlformats.org/officeDocument/2006/relationships/image" Target="../media/image6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6.png"/><Relationship Id="rId4" Type="http://schemas.openxmlformats.org/officeDocument/2006/relationships/image" Target="../media/image180.png"/></Relationships>
</file>

<file path=ppt/slides/_rels/slide13.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12" Type="http://schemas.openxmlformats.org/officeDocument/2006/relationships/image" Target="../media/image60.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16.png"/><Relationship Id="rId11" Type="http://schemas.openxmlformats.org/officeDocument/2006/relationships/image" Target="../media/image50.png"/><Relationship Id="rId5" Type="http://schemas.openxmlformats.org/officeDocument/2006/relationships/image" Target="../media/image215.pn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4.png"/><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8.png"/><Relationship Id="rId4" Type="http://schemas.openxmlformats.org/officeDocument/2006/relationships/image" Target="../media/image221.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1.png"/><Relationship Id="rId7" Type="http://schemas.openxmlformats.org/officeDocument/2006/relationships/image" Target="../media/image9.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10.png"/><Relationship Id="rId4" Type="http://schemas.openxmlformats.org/officeDocument/2006/relationships/image" Target="../media/image510.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10.pn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16.png"/><Relationship Id="rId4" Type="http://schemas.openxmlformats.org/officeDocument/2006/relationships/image" Target="../media/image19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8" Type="http://schemas.openxmlformats.org/officeDocument/2006/relationships/image" Target="../media/image322.png"/><Relationship Id="rId3" Type="http://schemas.openxmlformats.org/officeDocument/2006/relationships/image" Target="../media/image283.png"/><Relationship Id="rId21" Type="http://schemas.openxmlformats.org/officeDocument/2006/relationships/image" Target="../media/image350.png"/><Relationship Id="rId25" Type="http://schemas.openxmlformats.org/officeDocument/2006/relationships/image" Target="../media/image391.png"/><Relationship Id="rId2" Type="http://schemas.openxmlformats.org/officeDocument/2006/relationships/image" Target="../media/image272.png"/><Relationship Id="rId20"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12.png"/><Relationship Id="rId24" Type="http://schemas.openxmlformats.org/officeDocument/2006/relationships/image" Target="../media/image380.png"/><Relationship Id="rId5" Type="http://schemas.openxmlformats.org/officeDocument/2006/relationships/image" Target="../media/image302.png"/><Relationship Id="rId23" Type="http://schemas.openxmlformats.org/officeDocument/2006/relationships/image" Target="../media/image370.png"/><Relationship Id="rId19" Type="http://schemas.openxmlformats.org/officeDocument/2006/relationships/image" Target="../media/image331.png"/><Relationship Id="rId4" Type="http://schemas.openxmlformats.org/officeDocument/2006/relationships/image" Target="../media/image292.png"/><Relationship Id="rId22" Type="http://schemas.openxmlformats.org/officeDocument/2006/relationships/image" Target="../media/image360.png"/></Relationships>
</file>

<file path=ppt/slides/_rels/slide24.xml.rels><?xml version="1.0" encoding="UTF-8" standalone="yes"?>
<Relationships xmlns="http://schemas.openxmlformats.org/package/2006/relationships"><Relationship Id="rId3" Type="http://schemas.openxmlformats.org/officeDocument/2006/relationships/image" Target="../media/image2110.png"/><Relationship Id="rId7" Type="http://schemas.openxmlformats.org/officeDocument/2006/relationships/image" Target="../media/image970.png"/><Relationship Id="rId2" Type="http://schemas.openxmlformats.org/officeDocument/2006/relationships/image" Target="../media/image1270.png"/><Relationship Id="rId1" Type="http://schemas.openxmlformats.org/officeDocument/2006/relationships/slideLayout" Target="../slideLayouts/slideLayout2.xml"/><Relationship Id="rId6" Type="http://schemas.openxmlformats.org/officeDocument/2006/relationships/image" Target="../media/image960.png"/><Relationship Id="rId5" Type="http://schemas.openxmlformats.org/officeDocument/2006/relationships/image" Target="../media/image950.png"/><Relationship Id="rId4" Type="http://schemas.openxmlformats.org/officeDocument/2006/relationships/image" Target="../media/image940.png"/></Relationships>
</file>

<file path=ppt/slides/_rels/slide25.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1270.png"/><Relationship Id="rId1" Type="http://schemas.openxmlformats.org/officeDocument/2006/relationships/slideLayout" Target="../slideLayouts/slideLayout2.xml"/><Relationship Id="rId6" Type="http://schemas.openxmlformats.org/officeDocument/2006/relationships/image" Target="../media/image990.png"/><Relationship Id="rId5" Type="http://schemas.openxmlformats.org/officeDocument/2006/relationships/image" Target="../media/image980.png"/><Relationship Id="rId4" Type="http://schemas.openxmlformats.org/officeDocument/2006/relationships/image" Target="../media/image940.png"/></Relationships>
</file>

<file path=ppt/slides/_rels/slide26.xml.rels><?xml version="1.0" encoding="UTF-8" standalone="yes"?>
<Relationships xmlns="http://schemas.openxmlformats.org/package/2006/relationships"><Relationship Id="rId3" Type="http://schemas.openxmlformats.org/officeDocument/2006/relationships/image" Target="../media/image2110.png"/><Relationship Id="rId7" Type="http://schemas.openxmlformats.org/officeDocument/2006/relationships/image" Target="../media/image1010.png"/><Relationship Id="rId2" Type="http://schemas.openxmlformats.org/officeDocument/2006/relationships/image" Target="../media/image1270.png"/><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740.png"/><Relationship Id="rId4" Type="http://schemas.openxmlformats.org/officeDocument/2006/relationships/image" Target="../media/image940.png"/></Relationships>
</file>

<file path=ppt/slides/_rels/slide27.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1270.png"/><Relationship Id="rId1" Type="http://schemas.openxmlformats.org/officeDocument/2006/relationships/slideLayout" Target="../slideLayouts/slideLayout2.xml"/><Relationship Id="rId6" Type="http://schemas.openxmlformats.org/officeDocument/2006/relationships/image" Target="../media/image1020.png"/><Relationship Id="rId5" Type="http://schemas.openxmlformats.org/officeDocument/2006/relationships/image" Target="../media/image740.png"/><Relationship Id="rId4" Type="http://schemas.openxmlformats.org/officeDocument/2006/relationships/image" Target="../media/image940.png"/></Relationships>
</file>

<file path=ppt/slides/_rels/slide28.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1270.png"/><Relationship Id="rId1" Type="http://schemas.openxmlformats.org/officeDocument/2006/relationships/slideLayout" Target="../slideLayouts/slideLayout2.xml"/><Relationship Id="rId6" Type="http://schemas.openxmlformats.org/officeDocument/2006/relationships/image" Target="../media/image1020.png"/><Relationship Id="rId5" Type="http://schemas.openxmlformats.org/officeDocument/2006/relationships/image" Target="../media/image740.png"/><Relationship Id="rId4" Type="http://schemas.openxmlformats.org/officeDocument/2006/relationships/image" Target="../media/image940.png"/></Relationships>
</file>

<file path=ppt/slides/_rels/slide29.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1270.png"/><Relationship Id="rId1" Type="http://schemas.openxmlformats.org/officeDocument/2006/relationships/slideLayout" Target="../slideLayouts/slideLayout2.xml"/><Relationship Id="rId4" Type="http://schemas.openxmlformats.org/officeDocument/2006/relationships/image" Target="../media/image9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1270.png"/><Relationship Id="rId1" Type="http://schemas.openxmlformats.org/officeDocument/2006/relationships/slideLayout" Target="../slideLayouts/slideLayout2.xml"/><Relationship Id="rId5" Type="http://schemas.openxmlformats.org/officeDocument/2006/relationships/image" Target="../media/image323.png"/><Relationship Id="rId4" Type="http://schemas.openxmlformats.org/officeDocument/2006/relationships/image" Target="../media/image940.png"/></Relationships>
</file>

<file path=ppt/slides/_rels/slide31.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1270.png"/><Relationship Id="rId1" Type="http://schemas.openxmlformats.org/officeDocument/2006/relationships/slideLayout" Target="../slideLayouts/slideLayout2.xml"/><Relationship Id="rId5" Type="http://schemas.openxmlformats.org/officeDocument/2006/relationships/image" Target="../media/image323.png"/><Relationship Id="rId4" Type="http://schemas.openxmlformats.org/officeDocument/2006/relationships/image" Target="../media/image940.png"/></Relationships>
</file>

<file path=ppt/slides/_rels/slide32.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1270.png"/><Relationship Id="rId1" Type="http://schemas.openxmlformats.org/officeDocument/2006/relationships/slideLayout" Target="../slideLayouts/slideLayout2.xml"/><Relationship Id="rId6" Type="http://schemas.openxmlformats.org/officeDocument/2006/relationships/image" Target="../media/image1030.png"/><Relationship Id="rId5" Type="http://schemas.openxmlformats.org/officeDocument/2006/relationships/image" Target="../media/image323.png"/><Relationship Id="rId4" Type="http://schemas.openxmlformats.org/officeDocument/2006/relationships/image" Target="../media/image940.png"/></Relationships>
</file>

<file path=ppt/slides/_rels/slide33.xml.rels><?xml version="1.0" encoding="UTF-8" standalone="yes"?>
<Relationships xmlns="http://schemas.openxmlformats.org/package/2006/relationships"><Relationship Id="rId3" Type="http://schemas.openxmlformats.org/officeDocument/2006/relationships/image" Target="../media/image2110.png"/><Relationship Id="rId2" Type="http://schemas.openxmlformats.org/officeDocument/2006/relationships/image" Target="../media/image1270.png"/><Relationship Id="rId1" Type="http://schemas.openxmlformats.org/officeDocument/2006/relationships/slideLayout" Target="../slideLayouts/slideLayout2.xml"/><Relationship Id="rId5" Type="http://schemas.openxmlformats.org/officeDocument/2006/relationships/image" Target="../media/image1040.png"/><Relationship Id="rId4" Type="http://schemas.openxmlformats.org/officeDocument/2006/relationships/image" Target="../media/image940.png"/></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70.png"/><Relationship Id="rId7" Type="http://schemas.openxmlformats.org/officeDocument/2006/relationships/image" Target="../media/image2060.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90.png"/><Relationship Id="rId4" Type="http://schemas.openxmlformats.org/officeDocument/2006/relationships/image" Target="../media/image2080.png"/></Relationships>
</file>

<file path=ppt/slides/_rels/slide36.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4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2.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390.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80.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9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0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020.png"/></Relationships>
</file>

<file path=ppt/slides/_rels/slide41.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6.png"/><Relationship Id="rId2" Type="http://schemas.openxmlformats.org/officeDocument/2006/relationships/image" Target="../media/image2310.png"/><Relationship Id="rId1" Type="http://schemas.openxmlformats.org/officeDocument/2006/relationships/slideLayout" Target="../slideLayouts/slideLayout2.xml"/><Relationship Id="rId6" Type="http://schemas.openxmlformats.org/officeDocument/2006/relationships/image" Target="../media/image2360.png"/><Relationship Id="rId5" Type="http://schemas.openxmlformats.org/officeDocument/2006/relationships/image" Target="../media/image2350.png"/><Relationship Id="rId4" Type="http://schemas.openxmlformats.org/officeDocument/2006/relationships/image" Target="../media/image2340.png"/></Relationships>
</file>

<file path=ppt/slides/_rels/slide42.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411.png"/><Relationship Id="rId1" Type="http://schemas.openxmlformats.org/officeDocument/2006/relationships/slideLayout" Target="../slideLayouts/slideLayout2.xml"/><Relationship Id="rId4" Type="http://schemas.openxmlformats.org/officeDocument/2006/relationships/image" Target="../media/image6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2.pn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14" Type="http://schemas.openxmlformats.org/officeDocument/2006/relationships/image" Target="../media/image1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71D4B5-5D61-4968-9229-C3D34543C90C}"/>
              </a:ext>
            </a:extLst>
          </p:cNvPr>
          <p:cNvSpPr>
            <a:spLocks noGrp="1"/>
          </p:cNvSpPr>
          <p:nvPr>
            <p:ph type="ctrTitle"/>
          </p:nvPr>
        </p:nvSpPr>
        <p:spPr>
          <a:xfrm>
            <a:off x="1948248" y="1130601"/>
            <a:ext cx="8295503" cy="2387600"/>
          </a:xfrm>
        </p:spPr>
        <p:txBody>
          <a:bodyPr>
            <a:noAutofit/>
          </a:bodyPr>
          <a:lstStyle/>
          <a:p>
            <a:r>
              <a:rPr lang="ja-JP" altLang="en-US" sz="4400" dirty="0"/>
              <a:t>操作的な初期状態準備によって観測される量子文脈依存性</a:t>
            </a:r>
            <a:endParaRPr kumimoji="1" lang="ja-JP" altLang="en-US" sz="4400" dirty="0"/>
          </a:p>
        </p:txBody>
      </p:sp>
      <p:sp>
        <p:nvSpPr>
          <p:cNvPr id="3" name="字幕 2">
            <a:extLst>
              <a:ext uri="{FF2B5EF4-FFF2-40B4-BE49-F238E27FC236}">
                <a16:creationId xmlns:a16="http://schemas.microsoft.com/office/drawing/2014/main" id="{91268FEE-3944-476D-8CE7-274B5B7D78A6}"/>
              </a:ext>
            </a:extLst>
          </p:cNvPr>
          <p:cNvSpPr>
            <a:spLocks noGrp="1"/>
          </p:cNvSpPr>
          <p:nvPr>
            <p:ph type="subTitle" idx="1"/>
          </p:nvPr>
        </p:nvSpPr>
        <p:spPr>
          <a:xfrm>
            <a:off x="1688757" y="3602038"/>
            <a:ext cx="8979243" cy="1895248"/>
          </a:xfrm>
        </p:spPr>
        <p:txBody>
          <a:bodyPr>
            <a:normAutofit fontScale="92500" lnSpcReduction="10000"/>
          </a:bodyPr>
          <a:lstStyle/>
          <a:p>
            <a:r>
              <a:rPr kumimoji="1" lang="en-US" altLang="ja-JP" sz="2000" dirty="0"/>
              <a:t>2024.03.12</a:t>
            </a:r>
          </a:p>
          <a:p>
            <a:r>
              <a:rPr kumimoji="1" lang="ja-JP" altLang="en-US" sz="2000" dirty="0"/>
              <a:t>先進理工系科学研究科</a:t>
            </a:r>
            <a:endParaRPr kumimoji="1" lang="en-US" altLang="ja-JP" sz="2000" dirty="0"/>
          </a:p>
          <a:p>
            <a:r>
              <a:rPr kumimoji="1" lang="ja-JP" altLang="en-US" sz="2000" dirty="0"/>
              <a:t>量子物質科学プログラム</a:t>
            </a:r>
            <a:endParaRPr kumimoji="1" lang="en-US" altLang="ja-JP" sz="2000" dirty="0"/>
          </a:p>
          <a:p>
            <a:r>
              <a:rPr lang="ja-JP" altLang="en-US" sz="2000" dirty="0"/>
              <a:t>松山健悟</a:t>
            </a:r>
            <a:endParaRPr lang="en-US" altLang="ja-JP" sz="2000" dirty="0"/>
          </a:p>
          <a:p>
            <a:r>
              <a:rPr kumimoji="1" lang="ja-JP" altLang="en-US" sz="2000" dirty="0"/>
              <a:t>（代理：飯沼昌隆）</a:t>
            </a:r>
          </a:p>
        </p:txBody>
      </p:sp>
    </p:spTree>
    <p:extLst>
      <p:ext uri="{BB962C8B-B14F-4D97-AF65-F5344CB8AC3E}">
        <p14:creationId xmlns:p14="http://schemas.microsoft.com/office/powerpoint/2010/main" val="3411851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852F3-C2A0-701F-E108-D0E7202E308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89F6BAD-29C6-C53B-0914-D43200F4DED9}"/>
              </a:ext>
            </a:extLst>
          </p:cNvPr>
          <p:cNvSpPr>
            <a:spLocks noGrp="1"/>
          </p:cNvSpPr>
          <p:nvPr>
            <p:ph type="title"/>
          </p:nvPr>
        </p:nvSpPr>
        <p:spPr/>
        <p:txBody>
          <a:bodyPr/>
          <a:lstStyle/>
          <a:p>
            <a:r>
              <a:rPr lang="ja-JP" altLang="en-US" dirty="0"/>
              <a:t>もくじ</a:t>
            </a:r>
            <a:endParaRPr kumimoji="1" lang="ja-JP" altLang="en-US" dirty="0"/>
          </a:p>
        </p:txBody>
      </p:sp>
      <p:sp>
        <p:nvSpPr>
          <p:cNvPr id="3" name="コンテンツ プレースホルダー 2">
            <a:extLst>
              <a:ext uri="{FF2B5EF4-FFF2-40B4-BE49-F238E27FC236}">
                <a16:creationId xmlns:a16="http://schemas.microsoft.com/office/drawing/2014/main" id="{C41B1106-4470-4CC3-E8C3-81DEFE5D7114}"/>
              </a:ext>
            </a:extLst>
          </p:cNvPr>
          <p:cNvSpPr>
            <a:spLocks noGrp="1"/>
          </p:cNvSpPr>
          <p:nvPr>
            <p:ph idx="1"/>
          </p:nvPr>
        </p:nvSpPr>
        <p:spPr/>
        <p:txBody>
          <a:bodyPr/>
          <a:lstStyle/>
          <a:p>
            <a:pPr marL="514350" indent="-514350">
              <a:lnSpc>
                <a:spcPct val="200000"/>
              </a:lnSpc>
              <a:buFont typeface="+mj-lt"/>
              <a:buAutoNum type="arabicPeriod"/>
            </a:pPr>
            <a:r>
              <a:rPr kumimoji="1" lang="ja-JP" altLang="en-US" dirty="0">
                <a:solidFill>
                  <a:schemeClr val="bg1">
                    <a:lumMod val="50000"/>
                  </a:schemeClr>
                </a:solidFill>
              </a:rPr>
              <a:t>研究の背景と目的</a:t>
            </a:r>
            <a:endParaRPr kumimoji="1" lang="en-US" altLang="ja-JP" dirty="0">
              <a:solidFill>
                <a:schemeClr val="bg1">
                  <a:lumMod val="50000"/>
                </a:schemeClr>
              </a:solidFill>
            </a:endParaRPr>
          </a:p>
          <a:p>
            <a:pPr marL="514350" indent="-514350">
              <a:lnSpc>
                <a:spcPct val="200000"/>
              </a:lnSpc>
              <a:buFont typeface="+mj-lt"/>
              <a:buAutoNum type="arabicPeriod"/>
            </a:pPr>
            <a:r>
              <a:rPr lang="en-US" altLang="ja-JP" dirty="0" err="1">
                <a:solidFill>
                  <a:schemeClr val="bg1">
                    <a:lumMod val="50000"/>
                  </a:schemeClr>
                </a:solidFill>
              </a:rPr>
              <a:t>Frauchiger</a:t>
            </a:r>
            <a:r>
              <a:rPr lang="ja-JP" altLang="en-US" dirty="0">
                <a:solidFill>
                  <a:schemeClr val="bg1">
                    <a:lumMod val="50000"/>
                  </a:schemeClr>
                </a:solidFill>
              </a:rPr>
              <a:t>と</a:t>
            </a:r>
            <a:r>
              <a:rPr lang="en-US" altLang="ja-JP" dirty="0">
                <a:solidFill>
                  <a:schemeClr val="bg1">
                    <a:lumMod val="50000"/>
                  </a:schemeClr>
                </a:solidFill>
              </a:rPr>
              <a:t>Renner</a:t>
            </a:r>
            <a:r>
              <a:rPr lang="ja-JP" altLang="en-US" dirty="0">
                <a:solidFill>
                  <a:schemeClr val="bg1">
                    <a:lumMod val="50000"/>
                  </a:schemeClr>
                </a:solidFill>
              </a:rPr>
              <a:t>のパラドックス</a:t>
            </a:r>
            <a:endParaRPr lang="en-US" altLang="ja-JP" dirty="0">
              <a:solidFill>
                <a:schemeClr val="bg1">
                  <a:lumMod val="50000"/>
                </a:schemeClr>
              </a:solidFill>
            </a:endParaRPr>
          </a:p>
          <a:p>
            <a:pPr marL="514350" indent="-514350">
              <a:lnSpc>
                <a:spcPct val="200000"/>
              </a:lnSpc>
              <a:buFont typeface="+mj-lt"/>
              <a:buAutoNum type="arabicPeriod"/>
            </a:pPr>
            <a:r>
              <a:rPr kumimoji="1" lang="ja-JP" altLang="en-US" dirty="0"/>
              <a:t>実験</a:t>
            </a:r>
            <a:endParaRPr kumimoji="1" lang="en-US" altLang="ja-JP" dirty="0"/>
          </a:p>
          <a:p>
            <a:pPr marL="514350" indent="-514350">
              <a:lnSpc>
                <a:spcPct val="200000"/>
              </a:lnSpc>
              <a:buFont typeface="+mj-lt"/>
              <a:buAutoNum type="arabicPeriod"/>
            </a:pPr>
            <a:r>
              <a:rPr lang="ja-JP" altLang="en-US" dirty="0">
                <a:solidFill>
                  <a:schemeClr val="bg1">
                    <a:lumMod val="50000"/>
                  </a:schemeClr>
                </a:solidFill>
              </a:rPr>
              <a:t>結果とまとめ</a:t>
            </a:r>
            <a:endParaRPr kumimoji="1" lang="ja-JP" altLang="en-US" dirty="0">
              <a:solidFill>
                <a:schemeClr val="bg1">
                  <a:lumMod val="50000"/>
                </a:schemeClr>
              </a:solidFill>
            </a:endParaRPr>
          </a:p>
        </p:txBody>
      </p:sp>
      <p:sp>
        <p:nvSpPr>
          <p:cNvPr id="4" name="スライド番号プレースホルダー 3">
            <a:extLst>
              <a:ext uri="{FF2B5EF4-FFF2-40B4-BE49-F238E27FC236}">
                <a16:creationId xmlns:a16="http://schemas.microsoft.com/office/drawing/2014/main" id="{E3928CC3-4C9B-6429-4A27-727E3A26C903}"/>
              </a:ext>
            </a:extLst>
          </p:cNvPr>
          <p:cNvSpPr>
            <a:spLocks noGrp="1"/>
          </p:cNvSpPr>
          <p:nvPr>
            <p:ph type="sldNum" sz="quarter" idx="12"/>
          </p:nvPr>
        </p:nvSpPr>
        <p:spPr/>
        <p:txBody>
          <a:bodyPr/>
          <a:lstStyle/>
          <a:p>
            <a:fld id="{6FB6090F-F54E-433E-AC64-1BF1EF994A80}" type="slidenum">
              <a:rPr kumimoji="1" lang="ja-JP" altLang="en-US" smtClean="0"/>
              <a:t>9</a:t>
            </a:fld>
            <a:endParaRPr kumimoji="1" lang="ja-JP" altLang="en-US"/>
          </a:p>
        </p:txBody>
      </p:sp>
    </p:spTree>
    <p:extLst>
      <p:ext uri="{BB962C8B-B14F-4D97-AF65-F5344CB8AC3E}">
        <p14:creationId xmlns:p14="http://schemas.microsoft.com/office/powerpoint/2010/main" val="24594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20BF58-C64A-1D75-A66E-53F83DC7BDED}"/>
              </a:ext>
            </a:extLst>
          </p:cNvPr>
          <p:cNvSpPr>
            <a:spLocks noGrp="1"/>
          </p:cNvSpPr>
          <p:nvPr>
            <p:ph type="title"/>
          </p:nvPr>
        </p:nvSpPr>
        <p:spPr/>
        <p:txBody>
          <a:bodyPr/>
          <a:lstStyle/>
          <a:p>
            <a:r>
              <a:rPr kumimoji="1" lang="ja-JP" altLang="en-US" dirty="0"/>
              <a:t>実験セットアップ</a:t>
            </a:r>
          </a:p>
        </p:txBody>
      </p:sp>
      <p:sp>
        <p:nvSpPr>
          <p:cNvPr id="4" name="スライド番号プレースホルダー 3">
            <a:extLst>
              <a:ext uri="{FF2B5EF4-FFF2-40B4-BE49-F238E27FC236}">
                <a16:creationId xmlns:a16="http://schemas.microsoft.com/office/drawing/2014/main" id="{BAD0782A-D935-1ED6-14D0-6A0882E8196E}"/>
              </a:ext>
            </a:extLst>
          </p:cNvPr>
          <p:cNvSpPr>
            <a:spLocks noGrp="1"/>
          </p:cNvSpPr>
          <p:nvPr>
            <p:ph type="sldNum" sz="quarter" idx="12"/>
          </p:nvPr>
        </p:nvSpPr>
        <p:spPr/>
        <p:txBody>
          <a:bodyPr/>
          <a:lstStyle/>
          <a:p>
            <a:fld id="{6FB6090F-F54E-433E-AC64-1BF1EF994A80}" type="slidenum">
              <a:rPr kumimoji="1" lang="ja-JP" altLang="en-US" smtClean="0"/>
              <a:t>10</a:t>
            </a:fld>
            <a:endParaRPr kumimoji="1" lang="ja-JP" altLang="en-US" dirty="0"/>
          </a:p>
        </p:txBody>
      </p:sp>
      <p:grpSp>
        <p:nvGrpSpPr>
          <p:cNvPr id="5" name="グループ化 4">
            <a:extLst>
              <a:ext uri="{FF2B5EF4-FFF2-40B4-BE49-F238E27FC236}">
                <a16:creationId xmlns:a16="http://schemas.microsoft.com/office/drawing/2014/main" id="{752497AB-4511-FA52-377A-E44096C94427}"/>
              </a:ext>
            </a:extLst>
          </p:cNvPr>
          <p:cNvGrpSpPr/>
          <p:nvPr/>
        </p:nvGrpSpPr>
        <p:grpSpPr>
          <a:xfrm>
            <a:off x="1747820" y="774936"/>
            <a:ext cx="7349047" cy="5905930"/>
            <a:chOff x="2137166" y="516573"/>
            <a:chExt cx="6873260" cy="5572483"/>
          </a:xfrm>
        </p:grpSpPr>
        <p:sp>
          <p:nvSpPr>
            <p:cNvPr id="6" name="テキスト ボックス 2">
              <a:extLst>
                <a:ext uri="{FF2B5EF4-FFF2-40B4-BE49-F238E27FC236}">
                  <a16:creationId xmlns:a16="http://schemas.microsoft.com/office/drawing/2014/main" id="{A9058673-DE6C-1086-27A1-C243A4C795F5}"/>
                </a:ext>
              </a:extLst>
            </p:cNvPr>
            <p:cNvSpPr txBox="1">
              <a:spLocks noChangeArrowheads="1"/>
            </p:cNvSpPr>
            <p:nvPr/>
          </p:nvSpPr>
          <p:spPr bwMode="auto">
            <a:xfrm>
              <a:off x="4991557" y="4873207"/>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7" name="テキスト ボックス 2">
              <a:extLst>
                <a:ext uri="{FF2B5EF4-FFF2-40B4-BE49-F238E27FC236}">
                  <a16:creationId xmlns:a16="http://schemas.microsoft.com/office/drawing/2014/main" id="{8F8C27EE-D147-7E84-7EF8-8951B591E9D9}"/>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77339C28-4B09-DCA4-286A-02C0BA33C37A}"/>
                </a:ext>
              </a:extLst>
            </p:cNvPr>
            <p:cNvSpPr txBox="1">
              <a:spLocks noChangeArrowheads="1"/>
            </p:cNvSpPr>
            <p:nvPr/>
          </p:nvSpPr>
          <p:spPr bwMode="auto">
            <a:xfrm>
              <a:off x="4161535" y="2804426"/>
              <a:ext cx="69640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318D561D-AC12-B44A-C909-0269F51A6ACD}"/>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B5605A35-F230-4742-C31D-778367AF30BB}"/>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2665C5C8-805D-1DD2-C366-9C089B2EB761}"/>
                </a:ext>
              </a:extLst>
            </p:cNvPr>
            <p:cNvSpPr txBox="1">
              <a:spLocks noChangeArrowheads="1"/>
            </p:cNvSpPr>
            <p:nvPr/>
          </p:nvSpPr>
          <p:spPr bwMode="auto">
            <a:xfrm>
              <a:off x="4902835" y="80486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CAE19B4E-1455-CCC7-2E64-3F083E522EA0}"/>
                </a:ext>
              </a:extLst>
            </p:cNvPr>
            <p:cNvSpPr txBox="1">
              <a:spLocks noChangeArrowheads="1"/>
            </p:cNvSpPr>
            <p:nvPr/>
          </p:nvSpPr>
          <p:spPr bwMode="auto">
            <a:xfrm>
              <a:off x="7120190" y="5020221"/>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02BAA551-1773-91DC-7923-EEA36F916258}"/>
                </a:ext>
              </a:extLst>
            </p:cNvPr>
            <p:cNvSpPr txBox="1">
              <a:spLocks noChangeArrowheads="1"/>
            </p:cNvSpPr>
            <p:nvPr/>
          </p:nvSpPr>
          <p:spPr bwMode="auto">
            <a:xfrm>
              <a:off x="2430406"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2B29732-97CB-EDD9-9D50-04679B9D7D22}"/>
                </a:ext>
              </a:extLst>
            </p:cNvPr>
            <p:cNvSpPr txBox="1">
              <a:spLocks noChangeArrowheads="1"/>
            </p:cNvSpPr>
            <p:nvPr/>
          </p:nvSpPr>
          <p:spPr bwMode="auto">
            <a:xfrm>
              <a:off x="4226323" y="4905052"/>
              <a:ext cx="792729"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alt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LD</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E7EFD882-3F2B-FDF5-27F2-FC804D11336C}"/>
                </a:ext>
              </a:extLst>
            </p:cNvPr>
            <p:cNvSpPr txBox="1">
              <a:spLocks noChangeArrowheads="1"/>
            </p:cNvSpPr>
            <p:nvPr/>
          </p:nvSpPr>
          <p:spPr bwMode="auto">
            <a:xfrm>
              <a:off x="4856611" y="4195763"/>
              <a:ext cx="548334" cy="523220"/>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ja-JP" sz="2800" i="1"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800" i="1"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CA2EA16B-8142-7204-6DD9-18B7DF04A601}"/>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9A365F3A-554E-E5E2-653F-CD439BFA57D9}"/>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97C46FCD-FDDE-5FE2-E622-CA719946B91E}"/>
                </a:ext>
              </a:extLst>
            </p:cNvPr>
            <p:cNvSpPr txBox="1">
              <a:spLocks noChangeArrowheads="1"/>
            </p:cNvSpPr>
            <p:nvPr/>
          </p:nvSpPr>
          <p:spPr bwMode="auto">
            <a:xfrm>
              <a:off x="6157738" y="2528576"/>
              <a:ext cx="993264"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19" name="直線コネクタ 18">
              <a:extLst>
                <a:ext uri="{FF2B5EF4-FFF2-40B4-BE49-F238E27FC236}">
                  <a16:creationId xmlns:a16="http://schemas.microsoft.com/office/drawing/2014/main" id="{984356AB-9864-32D1-3637-8F3B819414D4}"/>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フローチャート: 論理積ゲート 19">
              <a:extLst>
                <a:ext uri="{FF2B5EF4-FFF2-40B4-BE49-F238E27FC236}">
                  <a16:creationId xmlns:a16="http://schemas.microsoft.com/office/drawing/2014/main" id="{524937A3-E1D0-EEEF-19A0-55D2C0D84A78}"/>
                </a:ext>
              </a:extLst>
            </p:cNvPr>
            <p:cNvSpPr>
              <a:spLocks noChangeAspect="1"/>
            </p:cNvSpPr>
            <p:nvPr/>
          </p:nvSpPr>
          <p:spPr>
            <a:xfrm rot="10800000">
              <a:off x="3143885"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1" name="フローチャート: 論理積ゲート 20">
              <a:extLst>
                <a:ext uri="{FF2B5EF4-FFF2-40B4-BE49-F238E27FC236}">
                  <a16:creationId xmlns:a16="http://schemas.microsoft.com/office/drawing/2014/main" id="{1858C49E-BD42-9BBF-FE69-6A4BAB54291D}"/>
                </a:ext>
              </a:extLst>
            </p:cNvPr>
            <p:cNvSpPr>
              <a:spLocks noChangeAspect="1"/>
            </p:cNvSpPr>
            <p:nvPr/>
          </p:nvSpPr>
          <p:spPr>
            <a:xfrm rot="10800000">
              <a:off x="3130550"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2" name="直線コネクタ 21">
              <a:extLst>
                <a:ext uri="{FF2B5EF4-FFF2-40B4-BE49-F238E27FC236}">
                  <a16:creationId xmlns:a16="http://schemas.microsoft.com/office/drawing/2014/main" id="{F65409CA-0BDA-C5A8-50A4-79E55C4ACF83}"/>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フリーフォーム: 図形 22">
              <a:extLst>
                <a:ext uri="{FF2B5EF4-FFF2-40B4-BE49-F238E27FC236}">
                  <a16:creationId xmlns:a16="http://schemas.microsoft.com/office/drawing/2014/main" id="{6FE999F3-1D1D-9BA1-4BBE-089B6D0BD554}"/>
                </a:ext>
              </a:extLst>
            </p:cNvPr>
            <p:cNvSpPr/>
            <p:nvPr/>
          </p:nvSpPr>
          <p:spPr>
            <a:xfrm>
              <a:off x="2301240"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B9A118B9-4414-76A4-6C10-544D27138748}"/>
                </a:ext>
              </a:extLst>
            </p:cNvPr>
            <p:cNvCxnSpPr>
              <a:cxnSpLocks/>
            </p:cNvCxnSpPr>
            <p:nvPr/>
          </p:nvCxnSpPr>
          <p:spPr>
            <a:xfrm>
              <a:off x="5723001" y="217038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3C733AE-B23A-9FA7-C166-3607386FACFA}"/>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88">
              <a:extLst>
                <a:ext uri="{FF2B5EF4-FFF2-40B4-BE49-F238E27FC236}">
                  <a16:creationId xmlns:a16="http://schemas.microsoft.com/office/drawing/2014/main" id="{B9A082A5-E209-0811-9BE5-7E6410F098EC}"/>
                </a:ext>
              </a:extLst>
            </p:cNvPr>
            <p:cNvSpPr txBox="1"/>
            <p:nvPr/>
          </p:nvSpPr>
          <p:spPr>
            <a:xfrm>
              <a:off x="7721505" y="2369990"/>
              <a:ext cx="1288921" cy="377520"/>
            </a:xfrm>
            <a:prstGeom prst="rect">
              <a:avLst/>
            </a:prstGeom>
            <a:noFill/>
            <a:ln>
              <a:solidFill>
                <a:schemeClr val="tx1"/>
              </a:solidFill>
            </a:ln>
          </p:spPr>
          <p:txBody>
            <a:bodyPr wrap="square" rtlCol="0">
              <a:spAutoFit/>
            </a:bodyPr>
            <a:lstStyle/>
            <a:p>
              <a:pPr algn="ctr">
                <a:spcAft>
                  <a:spcPts val="0"/>
                </a:spcAft>
              </a:pPr>
              <a:r>
                <a:rPr lang="ja-JP" altLang="en-US" sz="2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sz="2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7" name="正方形/長方形 26">
              <a:extLst>
                <a:ext uri="{FF2B5EF4-FFF2-40B4-BE49-F238E27FC236}">
                  <a16:creationId xmlns:a16="http://schemas.microsoft.com/office/drawing/2014/main" id="{E30293D8-E0E7-7971-49F2-7B14017F356E}"/>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8" name="テキスト ボックス 2">
              <a:extLst>
                <a:ext uri="{FF2B5EF4-FFF2-40B4-BE49-F238E27FC236}">
                  <a16:creationId xmlns:a16="http://schemas.microsoft.com/office/drawing/2014/main" id="{157A5C09-F10A-EC0A-CBAB-7832550F5346}"/>
                </a:ext>
              </a:extLst>
            </p:cNvPr>
            <p:cNvSpPr txBox="1">
              <a:spLocks noChangeArrowheads="1"/>
            </p:cNvSpPr>
            <p:nvPr/>
          </p:nvSpPr>
          <p:spPr bwMode="auto">
            <a:xfrm>
              <a:off x="8036434" y="3356528"/>
              <a:ext cx="600075" cy="461665"/>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テキスト ボックス 2">
              <a:extLst>
                <a:ext uri="{FF2B5EF4-FFF2-40B4-BE49-F238E27FC236}">
                  <a16:creationId xmlns:a16="http://schemas.microsoft.com/office/drawing/2014/main" id="{6D2F063E-9496-DC3E-546B-3EB0E99E1D87}"/>
                </a:ext>
              </a:extLst>
            </p:cNvPr>
            <p:cNvSpPr txBox="1">
              <a:spLocks noChangeArrowheads="1"/>
            </p:cNvSpPr>
            <p:nvPr/>
          </p:nvSpPr>
          <p:spPr bwMode="auto">
            <a:xfrm>
              <a:off x="3064510"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0" name="テキスト ボックス 2">
              <a:extLst>
                <a:ext uri="{FF2B5EF4-FFF2-40B4-BE49-F238E27FC236}">
                  <a16:creationId xmlns:a16="http://schemas.microsoft.com/office/drawing/2014/main" id="{4AE5D397-7CC5-5536-8B85-506D2570E5CF}"/>
                </a:ext>
              </a:extLst>
            </p:cNvPr>
            <p:cNvSpPr txBox="1">
              <a:spLocks noChangeArrowheads="1"/>
            </p:cNvSpPr>
            <p:nvPr/>
          </p:nvSpPr>
          <p:spPr bwMode="auto">
            <a:xfrm>
              <a:off x="4397181" y="2086306"/>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1" name="グループ化 30">
              <a:extLst>
                <a:ext uri="{FF2B5EF4-FFF2-40B4-BE49-F238E27FC236}">
                  <a16:creationId xmlns:a16="http://schemas.microsoft.com/office/drawing/2014/main" id="{7C3171A5-AF7B-D1D7-8012-026C71E21C62}"/>
                </a:ext>
              </a:extLst>
            </p:cNvPr>
            <p:cNvGrpSpPr/>
            <p:nvPr/>
          </p:nvGrpSpPr>
          <p:grpSpPr>
            <a:xfrm>
              <a:off x="4068639" y="1477069"/>
              <a:ext cx="1217295" cy="1611253"/>
              <a:chOff x="0" y="0"/>
              <a:chExt cx="1217295" cy="1847850"/>
            </a:xfrm>
          </p:grpSpPr>
          <p:cxnSp>
            <p:nvCxnSpPr>
              <p:cNvPr id="96" name="直線コネクタ 95">
                <a:extLst>
                  <a:ext uri="{FF2B5EF4-FFF2-40B4-BE49-F238E27FC236}">
                    <a16:creationId xmlns:a16="http://schemas.microsoft.com/office/drawing/2014/main" id="{133A8899-8D58-DFE9-8101-E366FDC9F230}"/>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9611FF16-D2E3-25A0-8E06-5B724F3E19F8}"/>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0AC2C4ED-3645-0457-DCFD-411D9F710EBE}"/>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9B66AED-79D8-20C4-210B-0FEFF39DCE9C}"/>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534C5B1A-B693-9F39-DF01-28952DDA279B}"/>
                </a:ext>
              </a:extLst>
            </p:cNvPr>
            <p:cNvGrpSpPr/>
            <p:nvPr/>
          </p:nvGrpSpPr>
          <p:grpSpPr>
            <a:xfrm>
              <a:off x="5468620" y="4002723"/>
              <a:ext cx="1270000" cy="1485900"/>
              <a:chOff x="0" y="0"/>
              <a:chExt cx="1217295" cy="1851731"/>
            </a:xfrm>
          </p:grpSpPr>
          <p:cxnSp>
            <p:nvCxnSpPr>
              <p:cNvPr id="92" name="直線コネクタ 91">
                <a:extLst>
                  <a:ext uri="{FF2B5EF4-FFF2-40B4-BE49-F238E27FC236}">
                    <a16:creationId xmlns:a16="http://schemas.microsoft.com/office/drawing/2014/main" id="{1AA3E791-C2FF-6E39-D0D3-FEF7F31D931F}"/>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E6DDB559-2905-93C4-D444-976D1313CE1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FF489F7C-7E01-814D-CC0A-5700061CE351}"/>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B0D4A46F-A60D-EB94-1738-0AD78ADE26D7}"/>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1CDD2BE7-C2B4-8E87-97C7-213EC0E9B515}"/>
                </a:ext>
              </a:extLst>
            </p:cNvPr>
            <p:cNvGrpSpPr/>
            <p:nvPr/>
          </p:nvGrpSpPr>
          <p:grpSpPr>
            <a:xfrm>
              <a:off x="5420995" y="2011998"/>
              <a:ext cx="1771650" cy="1708165"/>
              <a:chOff x="38100" y="-24846"/>
              <a:chExt cx="1179195" cy="1853646"/>
            </a:xfrm>
          </p:grpSpPr>
          <p:cxnSp>
            <p:nvCxnSpPr>
              <p:cNvPr id="88" name="直線コネクタ 87">
                <a:extLst>
                  <a:ext uri="{FF2B5EF4-FFF2-40B4-BE49-F238E27FC236}">
                    <a16:creationId xmlns:a16="http://schemas.microsoft.com/office/drawing/2014/main" id="{E269A0BD-9297-A105-0D02-54BFD17DFAC1}"/>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F5B55FB5-7FEC-2415-E172-1A0D3F942F99}"/>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7CE944FB-FE35-D12D-D995-10435534061A}"/>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350EC309-02E5-4223-9026-1C39F0318509}"/>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4" name="テキスト ボックス 2">
              <a:extLst>
                <a:ext uri="{FF2B5EF4-FFF2-40B4-BE49-F238E27FC236}">
                  <a16:creationId xmlns:a16="http://schemas.microsoft.com/office/drawing/2014/main" id="{548F0B7D-CB43-A722-9647-B7C849D1CB5C}"/>
                </a:ext>
              </a:extLst>
            </p:cNvPr>
            <p:cNvSpPr txBox="1">
              <a:spLocks noChangeArrowheads="1"/>
            </p:cNvSpPr>
            <p:nvPr/>
          </p:nvSpPr>
          <p:spPr bwMode="auto">
            <a:xfrm>
              <a:off x="3897172" y="891320"/>
              <a:ext cx="520506" cy="52322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ja-JP" sz="2800" i="1"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800" i="1"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25D3BC7F-F5CA-B0C2-AC89-30504A0378B6}"/>
                </a:ext>
              </a:extLst>
            </p:cNvPr>
            <p:cNvSpPr txBox="1">
              <a:spLocks noChangeArrowheads="1"/>
            </p:cNvSpPr>
            <p:nvPr/>
          </p:nvSpPr>
          <p:spPr bwMode="auto">
            <a:xfrm>
              <a:off x="3700586" y="3589779"/>
              <a:ext cx="488319"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altLang="ja-JP" sz="14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6" name="テキスト ボックス 2">
              <a:extLst>
                <a:ext uri="{FF2B5EF4-FFF2-40B4-BE49-F238E27FC236}">
                  <a16:creationId xmlns:a16="http://schemas.microsoft.com/office/drawing/2014/main" id="{D9147F86-1083-A232-451A-D613FB9ABBC8}"/>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7" name="テキスト ボックス 2">
              <a:extLst>
                <a:ext uri="{FF2B5EF4-FFF2-40B4-BE49-F238E27FC236}">
                  <a16:creationId xmlns:a16="http://schemas.microsoft.com/office/drawing/2014/main" id="{A6298BD9-C4A9-CB1D-9C40-440FF8B12614}"/>
                </a:ext>
              </a:extLst>
            </p:cNvPr>
            <p:cNvSpPr txBox="1">
              <a:spLocks noChangeArrowheads="1"/>
            </p:cNvSpPr>
            <p:nvPr/>
          </p:nvSpPr>
          <p:spPr bwMode="auto">
            <a:xfrm>
              <a:off x="4080510" y="3725916"/>
              <a:ext cx="68909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38" name="直線コネクタ 37">
              <a:extLst>
                <a:ext uri="{FF2B5EF4-FFF2-40B4-BE49-F238E27FC236}">
                  <a16:creationId xmlns:a16="http://schemas.microsoft.com/office/drawing/2014/main" id="{858BED5B-8CD7-9ACA-7405-2C5D6E774A46}"/>
                </a:ext>
              </a:extLst>
            </p:cNvPr>
            <p:cNvCxnSpPr>
              <a:cxnSpLocks/>
            </p:cNvCxnSpPr>
            <p:nvPr/>
          </p:nvCxnSpPr>
          <p:spPr>
            <a:xfrm>
              <a:off x="3563046" y="3454735"/>
              <a:ext cx="334075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266F850-6668-CD6E-58F5-2C646D6D95AB}"/>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6550D04-0BAD-A243-CA56-51A01BEB7C40}"/>
                </a:ext>
              </a:extLst>
            </p:cNvPr>
            <p:cNvCxnSpPr/>
            <p:nvPr/>
          </p:nvCxnSpPr>
          <p:spPr>
            <a:xfrm>
              <a:off x="5754510"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D792E30-08D9-FFAB-A909-DB54D3E27ADF}"/>
                </a:ext>
              </a:extLst>
            </p:cNvPr>
            <p:cNvCxnSpPr/>
            <p:nvPr/>
          </p:nvCxnSpPr>
          <p:spPr>
            <a:xfrm>
              <a:off x="4988666" y="3404718"/>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2C3297E4-690A-B63E-DC63-5761180B5A82}"/>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5FC4C119-6D49-0BB7-6244-47BA87955970}"/>
                </a:ext>
              </a:extLst>
            </p:cNvPr>
            <p:cNvGrpSpPr/>
            <p:nvPr/>
          </p:nvGrpSpPr>
          <p:grpSpPr>
            <a:xfrm>
              <a:off x="4910421" y="2373318"/>
              <a:ext cx="197485" cy="310515"/>
              <a:chOff x="90739" y="1712931"/>
              <a:chExt cx="441960" cy="452402"/>
            </a:xfrm>
          </p:grpSpPr>
          <p:sp>
            <p:nvSpPr>
              <p:cNvPr id="86" name="正方形/長方形 85">
                <a:extLst>
                  <a:ext uri="{FF2B5EF4-FFF2-40B4-BE49-F238E27FC236}">
                    <a16:creationId xmlns:a16="http://schemas.microsoft.com/office/drawing/2014/main" id="{1E0DB5AC-BD20-1805-B72C-0C8C68399140}"/>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7" name="直線コネクタ 86">
                <a:extLst>
                  <a:ext uri="{FF2B5EF4-FFF2-40B4-BE49-F238E27FC236}">
                    <a16:creationId xmlns:a16="http://schemas.microsoft.com/office/drawing/2014/main" id="{AEDD4F18-8615-F535-83CB-C24CC3C0B00E}"/>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正方形/長方形 43">
              <a:extLst>
                <a:ext uri="{FF2B5EF4-FFF2-40B4-BE49-F238E27FC236}">
                  <a16:creationId xmlns:a16="http://schemas.microsoft.com/office/drawing/2014/main" id="{0F2D7B89-E897-90BF-1989-FED393D4958F}"/>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45" name="直線コネクタ 44">
              <a:extLst>
                <a:ext uri="{FF2B5EF4-FFF2-40B4-BE49-F238E27FC236}">
                  <a16:creationId xmlns:a16="http://schemas.microsoft.com/office/drawing/2014/main" id="{3DF99806-90E8-933A-DC30-EE0F8605EEEB}"/>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F6BEDEB1-A6D8-F15D-A294-B55DD0D6628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A79B9E4F-9AB5-D802-D126-84498E00C2E1}"/>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093E3EF5-BDFD-2040-B437-BF8699901A83}"/>
                </a:ext>
              </a:extLst>
            </p:cNvPr>
            <p:cNvCxnSpPr/>
            <p:nvPr/>
          </p:nvCxnSpPr>
          <p:spPr>
            <a:xfrm flipH="1">
              <a:off x="3597653" y="4875501"/>
              <a:ext cx="29515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AADD743B-C832-3590-FF89-57C3F8F2293C}"/>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AEB8A391-E611-A9E8-1153-547FACDC00B6}"/>
                    </a:ext>
                  </a:extLst>
                </p:cNvPr>
                <p:cNvSpPr txBox="1"/>
                <p:nvPr/>
              </p:nvSpPr>
              <p:spPr>
                <a:xfrm>
                  <a:off x="2622999" y="1441358"/>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2999" y="1441358"/>
                  <a:ext cx="1394163" cy="584775"/>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FA0DF09A-73C6-FC0F-C002-0FABB47CBC9F}"/>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80816218-C027-7175-B0AE-567D3245CCB9}"/>
                    </a:ext>
                  </a:extLst>
                </p:cNvPr>
                <p:cNvSpPr txBox="1"/>
                <p:nvPr/>
              </p:nvSpPr>
              <p:spPr>
                <a:xfrm>
                  <a:off x="2850934" y="3632410"/>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98" name="テキスト ボックス 97">
                  <a:extLst>
                    <a:ext uri="{FF2B5EF4-FFF2-40B4-BE49-F238E27FC236}">
                      <a16:creationId xmlns:a16="http://schemas.microsoft.com/office/drawing/2014/main" id="{39CBE4B1-54C3-4B11-843D-D29EE7EBED4F}"/>
                    </a:ext>
                  </a:extLst>
                </p:cNvPr>
                <p:cNvSpPr txBox="1">
                  <a:spLocks noRot="1" noChangeAspect="1" noMove="1" noResize="1" noEditPoints="1" noAdjustHandles="1" noChangeArrowheads="1" noChangeShapeType="1" noTextEdit="1"/>
                </p:cNvSpPr>
                <p:nvPr/>
              </p:nvSpPr>
              <p:spPr>
                <a:xfrm>
                  <a:off x="2850934" y="3632410"/>
                  <a:ext cx="978153" cy="338554"/>
                </a:xfrm>
                <a:prstGeom prst="rect">
                  <a:avLst/>
                </a:prstGeom>
                <a:blipFill>
                  <a:blip r:embed="rId4"/>
                  <a:stretch>
                    <a:fillRect b="-3390"/>
                  </a:stretch>
                </a:blipFill>
              </p:spPr>
              <p:txBody>
                <a:bodyPr/>
                <a:lstStyle/>
                <a:p>
                  <a:r>
                    <a:rPr lang="ja-JP" altLang="en-US">
                      <a:noFill/>
                    </a:rPr>
                    <a:t> </a:t>
                  </a:r>
                </a:p>
              </p:txBody>
            </p:sp>
          </mc:Fallback>
        </mc:AlternateContent>
        <p:grpSp>
          <p:nvGrpSpPr>
            <p:cNvPr id="53" name="グループ化 52">
              <a:extLst>
                <a:ext uri="{FF2B5EF4-FFF2-40B4-BE49-F238E27FC236}">
                  <a16:creationId xmlns:a16="http://schemas.microsoft.com/office/drawing/2014/main" id="{7FB82A6E-1EFF-D750-3334-AB757C5F2919}"/>
                </a:ext>
              </a:extLst>
            </p:cNvPr>
            <p:cNvGrpSpPr/>
            <p:nvPr/>
          </p:nvGrpSpPr>
          <p:grpSpPr>
            <a:xfrm>
              <a:off x="2137166" y="3699471"/>
              <a:ext cx="180000" cy="543168"/>
              <a:chOff x="723900" y="1545794"/>
              <a:chExt cx="180000" cy="543168"/>
            </a:xfrm>
          </p:grpSpPr>
          <p:sp>
            <p:nvSpPr>
              <p:cNvPr id="83" name="楕円 82">
                <a:extLst>
                  <a:ext uri="{FF2B5EF4-FFF2-40B4-BE49-F238E27FC236}">
                    <a16:creationId xmlns:a16="http://schemas.microsoft.com/office/drawing/2014/main" id="{E3582CCC-6373-566B-21A8-4CF429A78CA9}"/>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0436EA9F-4452-BDC9-E262-625963E70700}"/>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8DB64068-B5B6-EC0C-E2C4-0BB13C99490A}"/>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F8CEFE9E-7EF9-8D52-05A3-F2DC748788C7}"/>
                </a:ext>
              </a:extLst>
            </p:cNvPr>
            <p:cNvSpPr txBox="1"/>
            <p:nvPr/>
          </p:nvSpPr>
          <p:spPr>
            <a:xfrm>
              <a:off x="2327787"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55" name="直線コネクタ 54">
              <a:extLst>
                <a:ext uri="{FF2B5EF4-FFF2-40B4-BE49-F238E27FC236}">
                  <a16:creationId xmlns:a16="http://schemas.microsoft.com/office/drawing/2014/main" id="{291B8BAD-A6E9-96E1-1062-11BB17E38317}"/>
                </a:ext>
              </a:extLst>
            </p:cNvPr>
            <p:cNvCxnSpPr>
              <a:cxnSpLocks/>
            </p:cNvCxnSpPr>
            <p:nvPr/>
          </p:nvCxnSpPr>
          <p:spPr>
            <a:xfrm flipH="1">
              <a:off x="5548647" y="2105428"/>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フリーフォーム: 図形 55">
              <a:extLst>
                <a:ext uri="{FF2B5EF4-FFF2-40B4-BE49-F238E27FC236}">
                  <a16:creationId xmlns:a16="http://schemas.microsoft.com/office/drawing/2014/main" id="{39E615B6-3EB4-E567-6343-BAA3ED5CF5E1}"/>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ローチャート: 論理積ゲート 56">
              <a:extLst>
                <a:ext uri="{FF2B5EF4-FFF2-40B4-BE49-F238E27FC236}">
                  <a16:creationId xmlns:a16="http://schemas.microsoft.com/office/drawing/2014/main" id="{7B405394-2648-EAEC-84A0-01E36621CD2B}"/>
                </a:ext>
              </a:extLst>
            </p:cNvPr>
            <p:cNvSpPr>
              <a:spLocks noChangeAspect="1"/>
            </p:cNvSpPr>
            <p:nvPr/>
          </p:nvSpPr>
          <p:spPr>
            <a:xfrm rot="5400000">
              <a:off x="5534377" y="4844326"/>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58" name="フローチャート: 論理積ゲート 57">
              <a:extLst>
                <a:ext uri="{FF2B5EF4-FFF2-40B4-BE49-F238E27FC236}">
                  <a16:creationId xmlns:a16="http://schemas.microsoft.com/office/drawing/2014/main" id="{7809BF1A-ABF8-DE91-149E-AD340D6A607E}"/>
                </a:ext>
              </a:extLst>
            </p:cNvPr>
            <p:cNvSpPr>
              <a:spLocks noChangeAspect="1"/>
            </p:cNvSpPr>
            <p:nvPr/>
          </p:nvSpPr>
          <p:spPr>
            <a:xfrm rot="16200000">
              <a:off x="4781379" y="1732766"/>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59" name="フリーフォーム: 図形 58">
              <a:extLst>
                <a:ext uri="{FF2B5EF4-FFF2-40B4-BE49-F238E27FC236}">
                  <a16:creationId xmlns:a16="http://schemas.microsoft.com/office/drawing/2014/main" id="{E19D3057-1A7D-0A29-AA16-198A39C299EF}"/>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a:extLst>
                <a:ext uri="{FF2B5EF4-FFF2-40B4-BE49-F238E27FC236}">
                  <a16:creationId xmlns:a16="http://schemas.microsoft.com/office/drawing/2014/main" id="{DF8B3EEB-C737-05E5-7BA8-0539F5E46909}"/>
                </a:ext>
              </a:extLst>
            </p:cNvPr>
            <p:cNvCxnSpPr>
              <a:endCxn id="28" idx="0"/>
            </p:cNvCxnSpPr>
            <p:nvPr/>
          </p:nvCxnSpPr>
          <p:spPr>
            <a:xfrm>
              <a:off x="8336470" y="2755524"/>
              <a:ext cx="1" cy="601004"/>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 name="グループ化 60">
              <a:extLst>
                <a:ext uri="{FF2B5EF4-FFF2-40B4-BE49-F238E27FC236}">
                  <a16:creationId xmlns:a16="http://schemas.microsoft.com/office/drawing/2014/main" id="{849F557A-1B63-BBD2-A892-4E9E8EE366AE}"/>
                </a:ext>
              </a:extLst>
            </p:cNvPr>
            <p:cNvGrpSpPr/>
            <p:nvPr/>
          </p:nvGrpSpPr>
          <p:grpSpPr>
            <a:xfrm>
              <a:off x="5556585" y="3248696"/>
              <a:ext cx="360000" cy="360000"/>
              <a:chOff x="3110845" y="2692228"/>
              <a:chExt cx="914400" cy="914400"/>
            </a:xfrm>
          </p:grpSpPr>
          <p:sp>
            <p:nvSpPr>
              <p:cNvPr id="81" name="正方形/長方形 80">
                <a:extLst>
                  <a:ext uri="{FF2B5EF4-FFF2-40B4-BE49-F238E27FC236}">
                    <a16:creationId xmlns:a16="http://schemas.microsoft.com/office/drawing/2014/main" id="{8CCB9A5A-003E-2EB1-A6CC-3EE6D3D33D83}"/>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a:extLst>
                  <a:ext uri="{FF2B5EF4-FFF2-40B4-BE49-F238E27FC236}">
                    <a16:creationId xmlns:a16="http://schemas.microsoft.com/office/drawing/2014/main" id="{D39B3280-B9A0-CA93-E0C2-D25161A2C2D9}"/>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79D5BA87-4ADD-B445-DB2B-03404A6F1C03}"/>
                </a:ext>
              </a:extLst>
            </p:cNvPr>
            <p:cNvGrpSpPr/>
            <p:nvPr/>
          </p:nvGrpSpPr>
          <p:grpSpPr>
            <a:xfrm>
              <a:off x="5663142" y="4347988"/>
              <a:ext cx="197485" cy="310515"/>
              <a:chOff x="90739" y="1712931"/>
              <a:chExt cx="441960" cy="452402"/>
            </a:xfrm>
          </p:grpSpPr>
          <p:sp>
            <p:nvSpPr>
              <p:cNvPr id="79" name="正方形/長方形 78">
                <a:extLst>
                  <a:ext uri="{FF2B5EF4-FFF2-40B4-BE49-F238E27FC236}">
                    <a16:creationId xmlns:a16="http://schemas.microsoft.com/office/drawing/2014/main" id="{21C87E89-BAD9-72EF-4441-492D318295E3}"/>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0" name="直線コネクタ 79">
                <a:extLst>
                  <a:ext uri="{FF2B5EF4-FFF2-40B4-BE49-F238E27FC236}">
                    <a16:creationId xmlns:a16="http://schemas.microsoft.com/office/drawing/2014/main" id="{D0C90D39-1C27-0165-7FCC-EDF9B2257C4A}"/>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正方形/長方形 62">
              <a:extLst>
                <a:ext uri="{FF2B5EF4-FFF2-40B4-BE49-F238E27FC236}">
                  <a16:creationId xmlns:a16="http://schemas.microsoft.com/office/drawing/2014/main" id="{C4D18600-1B47-F650-E75E-83641001C895}"/>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4A6C7E8F-8DD4-6568-8BA9-33FA2768F36C}"/>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CAA146D6-958E-B18A-5CFD-3C1087321F7F}"/>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66" name="テキスト ボックス 65">
              <a:extLst>
                <a:ext uri="{FF2B5EF4-FFF2-40B4-BE49-F238E27FC236}">
                  <a16:creationId xmlns:a16="http://schemas.microsoft.com/office/drawing/2014/main" id="{2B2B8311-5BA0-A001-BFDC-E2919A3D089F}"/>
                </a:ext>
              </a:extLst>
            </p:cNvPr>
            <p:cNvSpPr txBox="1"/>
            <p:nvPr/>
          </p:nvSpPr>
          <p:spPr>
            <a:xfrm>
              <a:off x="5916875" y="4753888"/>
              <a:ext cx="861518" cy="584775"/>
            </a:xfrm>
            <a:prstGeom prst="rect">
              <a:avLst/>
            </a:prstGeom>
            <a:noFill/>
          </p:spPr>
          <p:txBody>
            <a:bodyPr wrap="none" rtlCol="0">
              <a:spAutoFit/>
            </a:bodyPr>
            <a:lstStyle/>
            <a:p>
              <a:pPr algn="l"/>
              <a:r>
                <a:rPr kumimoji="1" lang="en-US" altLang="ja-JP" sz="1600" dirty="0"/>
                <a:t>BPF, LPF</a:t>
              </a:r>
            </a:p>
            <a:p>
              <a:pPr algn="l"/>
              <a:r>
                <a:rPr lang="en-US" altLang="ja-JP" sz="1600" dirty="0"/>
                <a:t>inside</a:t>
              </a:r>
              <a:endParaRPr kumimoji="1" lang="ja-JP" altLang="en-US" sz="1600" dirty="0"/>
            </a:p>
          </p:txBody>
        </p:sp>
        <p:grpSp>
          <p:nvGrpSpPr>
            <p:cNvPr id="67" name="グループ化 66">
              <a:extLst>
                <a:ext uri="{FF2B5EF4-FFF2-40B4-BE49-F238E27FC236}">
                  <a16:creationId xmlns:a16="http://schemas.microsoft.com/office/drawing/2014/main" id="{149C560F-39A6-44C9-7C43-296FC1E7D6F2}"/>
                </a:ext>
              </a:extLst>
            </p:cNvPr>
            <p:cNvGrpSpPr/>
            <p:nvPr/>
          </p:nvGrpSpPr>
          <p:grpSpPr>
            <a:xfrm rot="5400000">
              <a:off x="3828007" y="3288789"/>
              <a:ext cx="197485" cy="310515"/>
              <a:chOff x="90739" y="1712931"/>
              <a:chExt cx="441960" cy="452402"/>
            </a:xfrm>
          </p:grpSpPr>
          <p:sp>
            <p:nvSpPr>
              <p:cNvPr id="77" name="正方形/長方形 76">
                <a:extLst>
                  <a:ext uri="{FF2B5EF4-FFF2-40B4-BE49-F238E27FC236}">
                    <a16:creationId xmlns:a16="http://schemas.microsoft.com/office/drawing/2014/main" id="{BCF40FB3-2CB2-C22A-23A9-8A1EACC4F5ED}"/>
                  </a:ext>
                </a:extLst>
              </p:cNvPr>
              <p:cNvSpPr/>
              <p:nvPr/>
            </p:nvSpPr>
            <p:spPr>
              <a:xfrm>
                <a:off x="90739" y="1712932"/>
                <a:ext cx="441960" cy="452401"/>
              </a:xfrm>
              <a:prstGeom prst="rect">
                <a:avLst/>
              </a:prstGeom>
              <a:solidFill>
                <a:schemeClr val="accent5">
                  <a:alpha val="50000"/>
                </a:schemeClr>
              </a:solidFill>
              <a:ln>
                <a:solidFill>
                  <a:schemeClr val="accent5">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78" name="直線コネクタ 77">
                <a:extLst>
                  <a:ext uri="{FF2B5EF4-FFF2-40B4-BE49-F238E27FC236}">
                    <a16:creationId xmlns:a16="http://schemas.microsoft.com/office/drawing/2014/main" id="{E1B5DDC8-B190-2946-11D2-1C5F2D4042E1}"/>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正方形/長方形 67">
              <a:extLst>
                <a:ext uri="{FF2B5EF4-FFF2-40B4-BE49-F238E27FC236}">
                  <a16:creationId xmlns:a16="http://schemas.microsoft.com/office/drawing/2014/main" id="{ABF64769-B7C0-E464-AE6A-4D2BD65409DB}"/>
                </a:ext>
              </a:extLst>
            </p:cNvPr>
            <p:cNvSpPr/>
            <p:nvPr/>
          </p:nvSpPr>
          <p:spPr>
            <a:xfrm rot="16200000">
              <a:off x="5658696" y="3656171"/>
              <a:ext cx="186321" cy="406418"/>
            </a:xfrm>
            <a:prstGeom prst="rect">
              <a:avLst/>
            </a:prstGeom>
            <a:solidFill>
              <a:srgbClr val="00B050">
                <a:alpha val="50000"/>
              </a:srgbClr>
            </a:solidFill>
            <a:ln>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9F60DD18-BDA9-04CC-5A35-0D22490648C8}"/>
                </a:ext>
              </a:extLst>
            </p:cNvPr>
            <p:cNvSpPr txBox="1"/>
            <p:nvPr/>
          </p:nvSpPr>
          <p:spPr>
            <a:xfrm>
              <a:off x="5920195" y="3684458"/>
              <a:ext cx="705642" cy="338554"/>
            </a:xfrm>
            <a:prstGeom prst="rect">
              <a:avLst/>
            </a:prstGeom>
            <a:noFill/>
          </p:spPr>
          <p:txBody>
            <a:bodyPr wrap="none" rtlCol="0">
              <a:spAutoFit/>
            </a:bodyPr>
            <a:lstStyle/>
            <a:p>
              <a:pPr algn="l"/>
              <a:r>
                <a:rPr kumimoji="1" lang="en-US" altLang="ja-JP" sz="1600" dirty="0"/>
                <a:t>HWP3</a:t>
              </a:r>
              <a:endParaRPr kumimoji="1" lang="ja-JP" altLang="en-US" sz="1600" dirty="0"/>
            </a:p>
          </p:txBody>
        </p:sp>
        <p:sp>
          <p:nvSpPr>
            <p:cNvPr id="70" name="テキスト ボックス 69">
              <a:extLst>
                <a:ext uri="{FF2B5EF4-FFF2-40B4-BE49-F238E27FC236}">
                  <a16:creationId xmlns:a16="http://schemas.microsoft.com/office/drawing/2014/main" id="{309F08DE-8814-EDB7-C19E-A3024C9B2880}"/>
                </a:ext>
              </a:extLst>
            </p:cNvPr>
            <p:cNvSpPr txBox="1"/>
            <p:nvPr/>
          </p:nvSpPr>
          <p:spPr>
            <a:xfrm>
              <a:off x="4101943" y="1562714"/>
              <a:ext cx="898017" cy="584775"/>
            </a:xfrm>
            <a:prstGeom prst="rect">
              <a:avLst/>
            </a:prstGeom>
            <a:noFill/>
          </p:spPr>
          <p:txBody>
            <a:bodyPr wrap="square" rtlCol="0">
              <a:spAutoFit/>
            </a:bodyPr>
            <a:lstStyle/>
            <a:p>
              <a:pPr algn="l"/>
              <a:r>
                <a:rPr kumimoji="1" lang="en-US" altLang="ja-JP" sz="1600" dirty="0"/>
                <a:t>BPF, LPF</a:t>
              </a:r>
            </a:p>
            <a:p>
              <a:pPr algn="l"/>
              <a:r>
                <a:rPr lang="en-US" altLang="ja-JP" sz="1600" dirty="0"/>
                <a:t>inside</a:t>
              </a:r>
              <a:endParaRPr kumimoji="1" lang="ja-JP" altLang="en-US" sz="1600" dirty="0"/>
            </a:p>
          </p:txBody>
        </p:sp>
        <p:sp>
          <p:nvSpPr>
            <p:cNvPr id="71" name="テキスト ボックス 2">
              <a:extLst>
                <a:ext uri="{FF2B5EF4-FFF2-40B4-BE49-F238E27FC236}">
                  <a16:creationId xmlns:a16="http://schemas.microsoft.com/office/drawing/2014/main" id="{2DB7F2B7-6844-BD60-BD0B-80E1648FC224}"/>
                </a:ext>
              </a:extLst>
            </p:cNvPr>
            <p:cNvSpPr txBox="1">
              <a:spLocks noChangeArrowheads="1"/>
            </p:cNvSpPr>
            <p:nvPr/>
          </p:nvSpPr>
          <p:spPr bwMode="auto">
            <a:xfrm>
              <a:off x="5321884" y="1477069"/>
              <a:ext cx="1913336" cy="551759"/>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生成減</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72" name="フリーフォーム: 図形 71">
              <a:extLst>
                <a:ext uri="{FF2B5EF4-FFF2-40B4-BE49-F238E27FC236}">
                  <a16:creationId xmlns:a16="http://schemas.microsoft.com/office/drawing/2014/main" id="{E86C0C91-617A-5F70-240C-E90EE2E01530}"/>
                </a:ext>
              </a:extLst>
            </p:cNvPr>
            <p:cNvSpPr/>
            <p:nvPr/>
          </p:nvSpPr>
          <p:spPr>
            <a:xfrm>
              <a:off x="5743575" y="4647306"/>
              <a:ext cx="2811407" cy="1015046"/>
            </a:xfrm>
            <a:custGeom>
              <a:avLst/>
              <a:gdLst>
                <a:gd name="connsiteX0" fmla="*/ 0 w 2811407"/>
                <a:gd name="connsiteY0" fmla="*/ 639069 h 1015046"/>
                <a:gd name="connsiteX1" fmla="*/ 66675 w 2811407"/>
                <a:gd name="connsiteY1" fmla="*/ 943869 h 1015046"/>
                <a:gd name="connsiteX2" fmla="*/ 390525 w 2811407"/>
                <a:gd name="connsiteY2" fmla="*/ 1010544 h 1015046"/>
                <a:gd name="connsiteX3" fmla="*/ 1190625 w 2811407"/>
                <a:gd name="connsiteY3" fmla="*/ 858144 h 1015046"/>
                <a:gd name="connsiteX4" fmla="*/ 2562225 w 2811407"/>
                <a:gd name="connsiteY4" fmla="*/ 372369 h 1015046"/>
                <a:gd name="connsiteX5" fmla="*/ 2809875 w 2811407"/>
                <a:gd name="connsiteY5" fmla="*/ 38994 h 1015046"/>
                <a:gd name="connsiteX6" fmla="*/ 2647950 w 2811407"/>
                <a:gd name="connsiteY6" fmla="*/ 19944 h 10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407" h="1015046">
                  <a:moveTo>
                    <a:pt x="0" y="639069"/>
                  </a:moveTo>
                  <a:cubicBezTo>
                    <a:pt x="794" y="760513"/>
                    <a:pt x="1588" y="881957"/>
                    <a:pt x="66675" y="943869"/>
                  </a:cubicBezTo>
                  <a:cubicBezTo>
                    <a:pt x="131762" y="1005781"/>
                    <a:pt x="203200" y="1024831"/>
                    <a:pt x="390525" y="1010544"/>
                  </a:cubicBezTo>
                  <a:cubicBezTo>
                    <a:pt x="577850" y="996257"/>
                    <a:pt x="828675" y="964506"/>
                    <a:pt x="1190625" y="858144"/>
                  </a:cubicBezTo>
                  <a:cubicBezTo>
                    <a:pt x="1552575" y="751782"/>
                    <a:pt x="2292350" y="508894"/>
                    <a:pt x="2562225" y="372369"/>
                  </a:cubicBezTo>
                  <a:cubicBezTo>
                    <a:pt x="2832100" y="235844"/>
                    <a:pt x="2795588" y="97731"/>
                    <a:pt x="2809875" y="38994"/>
                  </a:cubicBezTo>
                  <a:cubicBezTo>
                    <a:pt x="2824163" y="-19744"/>
                    <a:pt x="2736056" y="100"/>
                    <a:pt x="2647950" y="199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図形 72">
              <a:extLst>
                <a:ext uri="{FF2B5EF4-FFF2-40B4-BE49-F238E27FC236}">
                  <a16:creationId xmlns:a16="http://schemas.microsoft.com/office/drawing/2014/main" id="{40ECFE40-C97F-A299-D257-DACF11B585D8}"/>
                </a:ext>
              </a:extLst>
            </p:cNvPr>
            <p:cNvSpPr/>
            <p:nvPr/>
          </p:nvSpPr>
          <p:spPr>
            <a:xfrm>
              <a:off x="4961100" y="651714"/>
              <a:ext cx="1211100" cy="1072311"/>
            </a:xfrm>
            <a:custGeom>
              <a:avLst/>
              <a:gdLst>
                <a:gd name="connsiteX0" fmla="*/ 39525 w 1211100"/>
                <a:gd name="connsiteY0" fmla="*/ 1072311 h 1072311"/>
                <a:gd name="connsiteX1" fmla="*/ 49050 w 1211100"/>
                <a:gd name="connsiteY1" fmla="*/ 681786 h 1072311"/>
                <a:gd name="connsiteX2" fmla="*/ 525300 w 1211100"/>
                <a:gd name="connsiteY2" fmla="*/ 310311 h 1072311"/>
                <a:gd name="connsiteX3" fmla="*/ 1011075 w 1211100"/>
                <a:gd name="connsiteY3" fmla="*/ 24561 h 1072311"/>
                <a:gd name="connsiteX4" fmla="*/ 1211100 w 1211100"/>
                <a:gd name="connsiteY4" fmla="*/ 34086 h 107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00" h="1072311">
                  <a:moveTo>
                    <a:pt x="39525" y="1072311"/>
                  </a:moveTo>
                  <a:cubicBezTo>
                    <a:pt x="3806" y="940548"/>
                    <a:pt x="-31912" y="808786"/>
                    <a:pt x="49050" y="681786"/>
                  </a:cubicBezTo>
                  <a:cubicBezTo>
                    <a:pt x="130012" y="554786"/>
                    <a:pt x="364963" y="419848"/>
                    <a:pt x="525300" y="310311"/>
                  </a:cubicBezTo>
                  <a:cubicBezTo>
                    <a:pt x="685637" y="200774"/>
                    <a:pt x="896775" y="70599"/>
                    <a:pt x="1011075" y="24561"/>
                  </a:cubicBezTo>
                  <a:cubicBezTo>
                    <a:pt x="1125375" y="-21477"/>
                    <a:pt x="1168237" y="6304"/>
                    <a:pt x="1211100" y="3408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D39D22AC-D764-1B7E-9085-1BC68C6B613B}"/>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5" name="テキスト ボックス 84">
              <a:extLst>
                <a:ext uri="{FF2B5EF4-FFF2-40B4-BE49-F238E27FC236}">
                  <a16:creationId xmlns:a16="http://schemas.microsoft.com/office/drawing/2014/main" id="{DAB5AAB8-E774-1F35-1DAE-92C2A2E88B91}"/>
                </a:ext>
              </a:extLst>
            </p:cNvPr>
            <p:cNvSpPr txBox="1"/>
            <p:nvPr/>
          </p:nvSpPr>
          <p:spPr>
            <a:xfrm>
              <a:off x="6147045" y="516573"/>
              <a:ext cx="854857" cy="31943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76" name="テキスト ボックス 85">
              <a:extLst>
                <a:ext uri="{FF2B5EF4-FFF2-40B4-BE49-F238E27FC236}">
                  <a16:creationId xmlns:a16="http://schemas.microsoft.com/office/drawing/2014/main" id="{B709CBC8-E6BD-CC82-0059-EBA59F1972B9}"/>
                </a:ext>
              </a:extLst>
            </p:cNvPr>
            <p:cNvSpPr txBox="1"/>
            <p:nvPr/>
          </p:nvSpPr>
          <p:spPr>
            <a:xfrm>
              <a:off x="7554765" y="4481698"/>
              <a:ext cx="854857" cy="31943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p>
          </p:txBody>
        </p:sp>
      </p:gr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927A3909-B6D2-7891-E0D7-37CD970A3753}"/>
                  </a:ext>
                </a:extLst>
              </p:cNvPr>
              <p:cNvSpPr txBox="1"/>
              <p:nvPr/>
            </p:nvSpPr>
            <p:spPr>
              <a:xfrm>
                <a:off x="8262114" y="523921"/>
                <a:ext cx="3431259" cy="8552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2</m:t>
                              </m:r>
                            </m:e>
                          </m:rad>
                        </m:den>
                      </m:f>
                      <m:d>
                        <m:dPr>
                          <m:ctrlPr>
                            <a:rPr kumimoji="1" lang="en-US" altLang="ja-JP" sz="2400" b="0" i="1" smtClean="0">
                              <a:latin typeface="Cambria Math" panose="02040503050406030204" pitchFamily="18" charset="0"/>
                            </a:rPr>
                          </m:ctrlPr>
                        </m:dPr>
                        <m:e>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𝐻</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𝑉</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latin typeface="Cambria Math" panose="02040503050406030204" pitchFamily="18" charset="0"/>
                            </a:rPr>
                            <m:t>−</m:t>
                          </m:r>
                          <m:d>
                            <m:dPr>
                              <m:begChr m:val=""/>
                              <m:endChr m:val="⟩"/>
                              <m:ctrlPr>
                                <a:rPr lang="ja-JP" altLang="en-US" sz="2400" i="1">
                                  <a:latin typeface="Cambria Math" panose="02040503050406030204" pitchFamily="18" charset="0"/>
                                </a:rPr>
                              </m:ctrlPr>
                            </m:dPr>
                            <m:e>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𝑉</m:t>
                                  </m:r>
                                </m:e>
                                <m:sub>
                                  <m:r>
                                    <a:rPr lang="en-US" altLang="ja-JP" sz="2400" i="1">
                                      <a:solidFill>
                                        <a:srgbClr val="FF0000"/>
                                      </a:solidFill>
                                      <a:latin typeface="Cambria Math" panose="02040503050406030204" pitchFamily="18" charset="0"/>
                                    </a:rPr>
                                    <m:t>𝐴</m:t>
                                  </m:r>
                                </m:sub>
                              </m:sSub>
                              <m:r>
                                <a:rPr lang="en-US" altLang="ja-JP" sz="2400" b="0" i="1" smtClean="0">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𝐻</m:t>
                                  </m:r>
                                </m:e>
                                <m:sub>
                                  <m:r>
                                    <a:rPr lang="en-US" altLang="ja-JP" sz="2400" i="1">
                                      <a:solidFill>
                                        <a:srgbClr val="0000FF"/>
                                      </a:solidFill>
                                      <a:latin typeface="Cambria Math" panose="02040503050406030204" pitchFamily="18" charset="0"/>
                                    </a:rPr>
                                    <m:t>𝐵</m:t>
                                  </m:r>
                                </m:sub>
                              </m:sSub>
                            </m:e>
                          </m:d>
                        </m:e>
                      </m:d>
                    </m:oMath>
                  </m:oMathPara>
                </a14:m>
                <a:endParaRPr kumimoji="1" lang="ja-JP" altLang="en-US" sz="2400" dirty="0"/>
              </a:p>
            </p:txBody>
          </p:sp>
        </mc:Choice>
        <mc:Fallback xmlns="">
          <p:sp>
            <p:nvSpPr>
              <p:cNvPr id="3" name="テキスト ボックス 2">
                <a:extLst>
                  <a:ext uri="{FF2B5EF4-FFF2-40B4-BE49-F238E27FC236}">
                    <a16:creationId xmlns:a16="http://schemas.microsoft.com/office/drawing/2014/main" id="{927A3909-B6D2-7891-E0D7-37CD970A3753}"/>
                  </a:ext>
                </a:extLst>
              </p:cNvPr>
              <p:cNvSpPr txBox="1">
                <a:spLocks noRot="1" noChangeAspect="1" noMove="1" noResize="1" noEditPoints="1" noAdjustHandles="1" noChangeArrowheads="1" noChangeShapeType="1" noTextEdit="1"/>
              </p:cNvSpPr>
              <p:nvPr/>
            </p:nvSpPr>
            <p:spPr>
              <a:xfrm>
                <a:off x="8262114" y="523921"/>
                <a:ext cx="3431259" cy="855299"/>
              </a:xfrm>
              <a:prstGeom prst="rect">
                <a:avLst/>
              </a:prstGeom>
              <a:blipFill>
                <a:blip r:embed="rId5"/>
                <a:stretch>
                  <a:fillRect/>
                </a:stretch>
              </a:blipFill>
            </p:spPr>
            <p:txBody>
              <a:bodyPr/>
              <a:lstStyle/>
              <a:p>
                <a:r>
                  <a:rPr lang="ja-JP" altLang="en-US">
                    <a:noFill/>
                  </a:rPr>
                  <a:t> </a:t>
                </a:r>
              </a:p>
            </p:txBody>
          </p:sp>
        </mc:Fallback>
      </mc:AlternateContent>
      <p:sp>
        <p:nvSpPr>
          <p:cNvPr id="100" name="矢印: 下 99">
            <a:extLst>
              <a:ext uri="{FF2B5EF4-FFF2-40B4-BE49-F238E27FC236}">
                <a16:creationId xmlns:a16="http://schemas.microsoft.com/office/drawing/2014/main" id="{01F38A8F-B49D-D4EA-35BB-00D10D003E96}"/>
              </a:ext>
            </a:extLst>
          </p:cNvPr>
          <p:cNvSpPr/>
          <p:nvPr/>
        </p:nvSpPr>
        <p:spPr>
          <a:xfrm>
            <a:off x="9974576" y="1353828"/>
            <a:ext cx="414779" cy="47437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1" name="テキスト ボックス 100">
                <a:extLst>
                  <a:ext uri="{FF2B5EF4-FFF2-40B4-BE49-F238E27FC236}">
                    <a16:creationId xmlns:a16="http://schemas.microsoft.com/office/drawing/2014/main" id="{95B03A22-7E4D-1120-A781-B5C23EC97151}"/>
                  </a:ext>
                </a:extLst>
              </p:cNvPr>
              <p:cNvSpPr txBox="1"/>
              <p:nvPr/>
            </p:nvSpPr>
            <p:spPr>
              <a:xfrm>
                <a:off x="7940896" y="1815982"/>
                <a:ext cx="424022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ja-JP" altLang="en-US" sz="2400" i="1" smtClean="0">
                              <a:latin typeface="Cambria Math" panose="02040503050406030204" pitchFamily="18" charset="0"/>
                            </a:rPr>
                          </m:ctrlPr>
                        </m:dPr>
                        <m:e>
                          <m:r>
                            <m:rPr>
                              <m:sty m:val="p"/>
                            </m:rPr>
                            <a:rPr lang="en-US" altLang="ja-JP" sz="2400" b="0" i="0" smtClean="0">
                              <a:latin typeface="Cambria Math" panose="02040503050406030204" pitchFamily="18" charset="0"/>
                            </a:rPr>
                            <m:t>cos</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𝜙</m:t>
                              </m:r>
                            </m:e>
                            <m:sub>
                              <m:r>
                                <a:rPr lang="en-US" altLang="ja-JP" sz="2400" b="0" i="1" smtClean="0">
                                  <a:latin typeface="Cambria Math" panose="02040503050406030204" pitchFamily="18" charset="0"/>
                                </a:rPr>
                                <m:t>𝑆</m:t>
                              </m:r>
                            </m:sub>
                          </m:sSub>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𝐻</m:t>
                              </m:r>
                            </m:e>
                            <m:sub>
                              <m:r>
                                <a:rPr lang="en-US" altLang="ja-JP" sz="2400" i="1">
                                  <a:solidFill>
                                    <a:srgbClr val="FF0000"/>
                                  </a:solidFill>
                                  <a:latin typeface="Cambria Math" panose="02040503050406030204" pitchFamily="18" charset="0"/>
                                </a:rPr>
                                <m:t>𝐴</m:t>
                              </m:r>
                            </m:sub>
                          </m:sSub>
                          <m:r>
                            <a:rPr lang="en-US" altLang="ja-JP" sz="2400" b="0" i="1" smtClean="0">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𝐻</m:t>
                              </m:r>
                            </m:e>
                            <m:sub>
                              <m:r>
                                <a:rPr lang="en-US" altLang="ja-JP" sz="2400" i="1">
                                  <a:solidFill>
                                    <a:srgbClr val="0000FF"/>
                                  </a:solidFill>
                                  <a:latin typeface="Cambria Math" panose="02040503050406030204" pitchFamily="18" charset="0"/>
                                </a:rPr>
                                <m:t>𝐵</m:t>
                              </m:r>
                            </m:sub>
                          </m:sSub>
                        </m:e>
                      </m:d>
                      <m:r>
                        <a:rPr lang="en-US" altLang="ja-JP" sz="2400" i="1">
                          <a:latin typeface="Cambria Math" panose="02040503050406030204" pitchFamily="18" charset="0"/>
                        </a:rPr>
                        <m:t>−</m:t>
                      </m:r>
                      <m:r>
                        <m:rPr>
                          <m:sty m:val="p"/>
                        </m:rPr>
                        <a:rPr lang="en-US" altLang="ja-JP" sz="2400" b="0" i="0" smtClean="0">
                          <a:latin typeface="Cambria Math" panose="02040503050406030204" pitchFamily="18" charset="0"/>
                        </a:rPr>
                        <m:t>sin</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𝜙</m:t>
                          </m:r>
                        </m:e>
                        <m:sub>
                          <m:r>
                            <a:rPr lang="en-US" altLang="ja-JP" sz="2400" b="0" i="1" smtClean="0">
                              <a:latin typeface="Cambria Math" panose="02040503050406030204" pitchFamily="18" charset="0"/>
                            </a:rPr>
                            <m:t>𝑆</m:t>
                          </m:r>
                        </m:sub>
                      </m:sSub>
                      <m:d>
                        <m:dPr>
                          <m:begChr m:val=""/>
                          <m:endChr m:val="⟩"/>
                          <m:ctrlPr>
                            <a:rPr lang="ja-JP" altLang="en-US" sz="2400" i="1">
                              <a:latin typeface="Cambria Math" panose="02040503050406030204" pitchFamily="18" charset="0"/>
                            </a:rPr>
                          </m:ctrlPr>
                        </m:dPr>
                        <m:e>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𝑉</m:t>
                              </m:r>
                            </m:e>
                            <m:sub>
                              <m:r>
                                <a:rPr lang="en-US" altLang="ja-JP" sz="2400" i="1">
                                  <a:solidFill>
                                    <a:srgbClr val="FF0000"/>
                                  </a:solidFill>
                                  <a:latin typeface="Cambria Math" panose="02040503050406030204" pitchFamily="18" charset="0"/>
                                </a:rPr>
                                <m:t>𝐴</m:t>
                              </m:r>
                            </m:sub>
                          </m:sSub>
                          <m:r>
                            <a:rPr lang="en-US" altLang="ja-JP" sz="2400" b="0" i="1" smtClean="0">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𝑉</m:t>
                              </m:r>
                            </m:e>
                            <m:sub>
                              <m:r>
                                <a:rPr lang="en-US" altLang="ja-JP" sz="2400" i="1">
                                  <a:solidFill>
                                    <a:srgbClr val="0000FF"/>
                                  </a:solidFill>
                                  <a:latin typeface="Cambria Math" panose="02040503050406030204" pitchFamily="18" charset="0"/>
                                </a:rPr>
                                <m:t>𝐵</m:t>
                              </m:r>
                            </m:sub>
                          </m:sSub>
                        </m:e>
                      </m:d>
                    </m:oMath>
                  </m:oMathPara>
                </a14:m>
                <a:endParaRPr kumimoji="1" lang="ja-JP" altLang="en-US" sz="2400" dirty="0"/>
              </a:p>
            </p:txBody>
          </p:sp>
        </mc:Choice>
        <mc:Fallback xmlns="">
          <p:sp>
            <p:nvSpPr>
              <p:cNvPr id="101" name="テキスト ボックス 100">
                <a:extLst>
                  <a:ext uri="{FF2B5EF4-FFF2-40B4-BE49-F238E27FC236}">
                    <a16:creationId xmlns:a16="http://schemas.microsoft.com/office/drawing/2014/main" id="{95B03A22-7E4D-1120-A781-B5C23EC97151}"/>
                  </a:ext>
                </a:extLst>
              </p:cNvPr>
              <p:cNvSpPr txBox="1">
                <a:spLocks noRot="1" noChangeAspect="1" noMove="1" noResize="1" noEditPoints="1" noAdjustHandles="1" noChangeArrowheads="1" noChangeShapeType="1" noTextEdit="1"/>
              </p:cNvSpPr>
              <p:nvPr/>
            </p:nvSpPr>
            <p:spPr>
              <a:xfrm>
                <a:off x="7940896" y="1815982"/>
                <a:ext cx="4240220" cy="461665"/>
              </a:xfrm>
              <a:prstGeom prst="rect">
                <a:avLst/>
              </a:prstGeom>
              <a:blipFill>
                <a:blip r:embed="rId6"/>
                <a:stretch>
                  <a:fillRect t="-130263" r="-13237" b="-194737"/>
                </a:stretch>
              </a:blipFill>
            </p:spPr>
            <p:txBody>
              <a:bodyPr/>
              <a:lstStyle/>
              <a:p>
                <a:r>
                  <a:rPr lang="ja-JP" altLang="en-US">
                    <a:noFill/>
                  </a:rPr>
                  <a:t> </a:t>
                </a:r>
              </a:p>
            </p:txBody>
          </p:sp>
        </mc:Fallback>
      </mc:AlternateContent>
      <p:sp>
        <p:nvSpPr>
          <p:cNvPr id="103" name="テキスト ボックス 102">
            <a:extLst>
              <a:ext uri="{FF2B5EF4-FFF2-40B4-BE49-F238E27FC236}">
                <a16:creationId xmlns:a16="http://schemas.microsoft.com/office/drawing/2014/main" id="{9089A051-92FE-39B3-D6B1-ED3C4FF3A2D6}"/>
              </a:ext>
            </a:extLst>
          </p:cNvPr>
          <p:cNvSpPr txBox="1"/>
          <p:nvPr/>
        </p:nvSpPr>
        <p:spPr>
          <a:xfrm>
            <a:off x="9336860" y="3015744"/>
            <a:ext cx="1723549" cy="461665"/>
          </a:xfrm>
          <a:prstGeom prst="rect">
            <a:avLst/>
          </a:prstGeom>
          <a:noFill/>
        </p:spPr>
        <p:txBody>
          <a:bodyPr wrap="none" rtlCol="0">
            <a:spAutoFit/>
          </a:bodyPr>
          <a:lstStyle/>
          <a:p>
            <a:r>
              <a:rPr kumimoji="1" lang="ja-JP" altLang="en-US" sz="2400" dirty="0">
                <a:solidFill>
                  <a:schemeClr val="tx1"/>
                </a:solidFill>
              </a:rPr>
              <a:t>物理的</a:t>
            </a:r>
            <a:r>
              <a:rPr lang="ja-JP" altLang="en-US" sz="2400" dirty="0"/>
              <a:t>条件</a:t>
            </a:r>
            <a:endParaRPr kumimoji="1" lang="en-US" altLang="ja-JP" sz="2400" dirty="0">
              <a:solidFill>
                <a:schemeClr val="tx1"/>
              </a:solidFill>
            </a:endParaRPr>
          </a:p>
        </p:txBody>
      </p:sp>
      <mc:AlternateContent xmlns:mc="http://schemas.openxmlformats.org/markup-compatibility/2006" xmlns:a14="http://schemas.microsoft.com/office/drawing/2010/main">
        <mc:Choice Requires="a14">
          <p:sp>
            <p:nvSpPr>
              <p:cNvPr id="104" name="正方形/長方形 103">
                <a:extLst>
                  <a:ext uri="{FF2B5EF4-FFF2-40B4-BE49-F238E27FC236}">
                    <a16:creationId xmlns:a16="http://schemas.microsoft.com/office/drawing/2014/main" id="{71210DD6-91A0-CF04-D813-31F09289C5B9}"/>
                  </a:ext>
                </a:extLst>
              </p:cNvPr>
              <p:cNvSpPr/>
              <p:nvPr/>
            </p:nvSpPr>
            <p:spPr>
              <a:xfrm>
                <a:off x="9084509" y="3570780"/>
                <a:ext cx="2543142" cy="255690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①</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b="0" i="1" smtClean="0">
                            <a:solidFill>
                              <a:schemeClr val="tx1"/>
                            </a:solidFill>
                            <a:latin typeface="Cambria Math" panose="02040503050406030204" pitchFamily="18" charset="0"/>
                          </a:rPr>
                        </m:ctrlPr>
                      </m:dPr>
                      <m:e>
                        <m:sSub>
                          <m:sSubPr>
                            <m:ctrlPr>
                              <a:rPr lang="en-US" altLang="ja-JP" sz="2400" b="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0</m:t>
                            </m:r>
                          </m:e>
                          <m:sub>
                            <m:r>
                              <a:rPr lang="en-US" altLang="ja-JP" sz="2400" b="0" i="1" smtClean="0">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b="0" i="1" smtClean="0">
                                <a:solidFill>
                                  <a:srgbClr val="0000FF"/>
                                </a:solidFill>
                                <a:latin typeface="Cambria Math" panose="02040503050406030204" pitchFamily="18" charset="0"/>
                              </a:rPr>
                            </m:ctrlPr>
                          </m:sSubPr>
                          <m:e>
                            <m:r>
                              <a:rPr lang="en-US" altLang="ja-JP" sz="2400" b="0" i="1" smtClean="0">
                                <a:solidFill>
                                  <a:srgbClr val="0000FF"/>
                                </a:solidFill>
                                <a:latin typeface="Cambria Math" panose="02040503050406030204" pitchFamily="18" charset="0"/>
                              </a:rPr>
                              <m:t>𝑎</m:t>
                            </m:r>
                          </m:e>
                          <m:sub>
                            <m:r>
                              <a:rPr lang="en-US" altLang="ja-JP" sz="2400" b="0" i="1" smtClean="0">
                                <a:solidFill>
                                  <a:srgbClr val="0000FF"/>
                                </a:solidFill>
                                <a:latin typeface="Cambria Math" panose="02040503050406030204" pitchFamily="18" charset="0"/>
                              </a:rPr>
                              <m:t>𝐵</m:t>
                            </m:r>
                          </m:sub>
                        </m:sSub>
                      </m:e>
                    </m:d>
                    <m:r>
                      <a:rPr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a:p>
                <a:endParaRPr kumimoji="1" lang="en-US" altLang="ja-JP" sz="2400" dirty="0">
                  <a:solidFill>
                    <a:schemeClr val="tx1"/>
                  </a:solidFill>
                </a:endParaRPr>
              </a:p>
              <a:p>
                <a:r>
                  <a:rPr kumimoji="1" lang="ja-JP" altLang="en-US" sz="2400" b="0" dirty="0">
                    <a:solidFill>
                      <a:schemeClr val="tx1"/>
                    </a:solidFill>
                  </a:rPr>
                  <a:t>②</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i="1">
                            <a:solidFill>
                              <a:schemeClr val="tx1"/>
                            </a:solidFill>
                            <a:latin typeface="Cambria Math" panose="02040503050406030204" pitchFamily="18" charset="0"/>
                          </a:rPr>
                        </m:ctrlPr>
                      </m:dPr>
                      <m:e>
                        <m:sSub>
                          <m:sSubPr>
                            <m:ctrlPr>
                              <a:rPr lang="en-US" altLang="ja-JP" sz="2400" i="1" smtClean="0">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1</m:t>
                            </m:r>
                          </m:e>
                          <m:sub>
                            <m:r>
                              <a:rPr lang="en-US" altLang="ja-JP" sz="2400" b="0" i="1" smtClean="0">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i="1" smtClean="0">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1</m:t>
                            </m:r>
                          </m:e>
                          <m:sub>
                            <m:r>
                              <a:rPr lang="en-US" altLang="ja-JP" sz="2400" b="0" i="1" smtClean="0">
                                <a:solidFill>
                                  <a:srgbClr val="0000FF"/>
                                </a:solidFill>
                                <a:latin typeface="Cambria Math" panose="02040503050406030204" pitchFamily="18" charset="0"/>
                              </a:rPr>
                              <m:t>𝐵</m:t>
                            </m:r>
                          </m:sub>
                        </m:sSub>
                      </m:e>
                    </m:d>
                    <m:r>
                      <a:rPr lang="en-US" altLang="ja-JP" sz="2400" i="1">
                        <a:solidFill>
                          <a:schemeClr val="tx1"/>
                        </a:solidFill>
                        <a:latin typeface="Cambria Math" panose="02040503050406030204" pitchFamily="18" charset="0"/>
                      </a:rPr>
                      <m:t>=0 </m:t>
                    </m:r>
                  </m:oMath>
                </a14:m>
                <a:endParaRPr lang="en-US" altLang="ja-JP" sz="2400" dirty="0">
                  <a:solidFill>
                    <a:schemeClr val="tx1"/>
                  </a:solidFill>
                </a:endParaRPr>
              </a:p>
              <a:p>
                <a:endParaRPr kumimoji="1" lang="en-US" altLang="ja-JP" sz="2400" b="0" dirty="0">
                  <a:solidFill>
                    <a:schemeClr val="tx1"/>
                  </a:solidFill>
                </a:endParaRPr>
              </a:p>
              <a:p>
                <a:r>
                  <a:rPr kumimoji="1" lang="ja-JP" altLang="en-US" sz="2400" b="0" dirty="0">
                    <a:solidFill>
                      <a:schemeClr val="tx1"/>
                    </a:solidFill>
                  </a:rPr>
                  <a:t>③</a:t>
                </a:r>
                <a14:m>
                  <m:oMath xmlns:m="http://schemas.openxmlformats.org/officeDocument/2006/math">
                    <m:r>
                      <m:rPr>
                        <m:sty m:val="p"/>
                      </m:rPr>
                      <a:rPr kumimoji="1" lang="en-US" altLang="ja-JP" sz="2400" b="0" i="0" smtClean="0">
                        <a:solidFill>
                          <a:schemeClr val="tx1"/>
                        </a:solidFill>
                        <a:latin typeface="Cambria Math" panose="02040503050406030204" pitchFamily="18" charset="0"/>
                      </a:rPr>
                      <m:t>P</m:t>
                    </m:r>
                    <m:d>
                      <m:dPr>
                        <m:ctrlPr>
                          <a:rPr kumimoji="1" lang="en-US" altLang="ja-JP" sz="2400" b="0" i="1" smtClean="0">
                            <a:solidFill>
                              <a:schemeClr val="tx1"/>
                            </a:solidFill>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𝑎</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solidFill>
                              <a:schemeClr val="tx1"/>
                            </a:solidFill>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0</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p:txBody>
          </p:sp>
        </mc:Choice>
        <mc:Fallback xmlns="">
          <p:sp>
            <p:nvSpPr>
              <p:cNvPr id="104" name="正方形/長方形 103">
                <a:extLst>
                  <a:ext uri="{FF2B5EF4-FFF2-40B4-BE49-F238E27FC236}">
                    <a16:creationId xmlns:a16="http://schemas.microsoft.com/office/drawing/2014/main" id="{71210DD6-91A0-CF04-D813-31F09289C5B9}"/>
                  </a:ext>
                </a:extLst>
              </p:cNvPr>
              <p:cNvSpPr>
                <a:spLocks noRot="1" noChangeAspect="1" noMove="1" noResize="1" noEditPoints="1" noAdjustHandles="1" noChangeArrowheads="1" noChangeShapeType="1" noTextEdit="1"/>
              </p:cNvSpPr>
              <p:nvPr/>
            </p:nvSpPr>
            <p:spPr>
              <a:xfrm>
                <a:off x="9084509" y="3570780"/>
                <a:ext cx="2543142" cy="2556908"/>
              </a:xfrm>
              <a:prstGeom prst="rect">
                <a:avLst/>
              </a:prstGeom>
              <a:blipFill>
                <a:blip r:embed="rId7"/>
                <a:stretch>
                  <a:fillRect l="-2837"/>
                </a:stretch>
              </a:blipFill>
              <a:ln w="38100">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415275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animBg="1"/>
      <p:bldP spid="101" grpId="0"/>
      <p:bldP spid="103" grpId="0"/>
      <p:bldP spid="10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FF2438-6CA2-9E19-18B8-DFB43EBD9DBF}"/>
              </a:ext>
            </a:extLst>
          </p:cNvPr>
          <p:cNvSpPr>
            <a:spLocks noGrp="1"/>
          </p:cNvSpPr>
          <p:nvPr>
            <p:ph type="title"/>
          </p:nvPr>
        </p:nvSpPr>
        <p:spPr/>
        <p:txBody>
          <a:bodyPr/>
          <a:lstStyle/>
          <a:p>
            <a:r>
              <a:rPr lang="ja-JP" altLang="en-US" dirty="0"/>
              <a:t>エンタングルメント生成減の性能評価</a:t>
            </a:r>
            <a:endParaRPr kumimoji="1" lang="ja-JP" altLang="en-US" dirty="0"/>
          </a:p>
        </p:txBody>
      </p:sp>
      <p:sp>
        <p:nvSpPr>
          <p:cNvPr id="4" name="スライド番号プレースホルダー 3">
            <a:extLst>
              <a:ext uri="{FF2B5EF4-FFF2-40B4-BE49-F238E27FC236}">
                <a16:creationId xmlns:a16="http://schemas.microsoft.com/office/drawing/2014/main" id="{8A50E61C-E1A6-105F-3D59-24B0CF79E83C}"/>
              </a:ext>
            </a:extLst>
          </p:cNvPr>
          <p:cNvSpPr>
            <a:spLocks noGrp="1"/>
          </p:cNvSpPr>
          <p:nvPr>
            <p:ph type="sldNum" sz="quarter" idx="12"/>
          </p:nvPr>
        </p:nvSpPr>
        <p:spPr/>
        <p:txBody>
          <a:bodyPr/>
          <a:lstStyle/>
          <a:p>
            <a:fld id="{6FB6090F-F54E-433E-AC64-1BF1EF994A80}" type="slidenum">
              <a:rPr kumimoji="1" lang="ja-JP" altLang="en-US" smtClean="0"/>
              <a:t>11</a:t>
            </a:fld>
            <a:endParaRPr kumimoji="1" lang="ja-JP" altLang="en-US" dirty="0"/>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BE49804F-EF3B-2EBE-315E-5183065FE15D}"/>
                  </a:ext>
                </a:extLst>
              </p:cNvPr>
              <p:cNvSpPr txBox="1"/>
              <p:nvPr/>
            </p:nvSpPr>
            <p:spPr>
              <a:xfrm>
                <a:off x="638742" y="2507766"/>
                <a:ext cx="571246"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𝑉</m:t>
                          </m:r>
                        </m:e>
                        <m:sub>
                          <m:r>
                            <a:rPr kumimoji="1" lang="en-US" altLang="ja-JP" sz="2400" b="0" i="1" smtClean="0">
                              <a:latin typeface="Cambria Math" panose="02040503050406030204" pitchFamily="18" charset="0"/>
                            </a:rPr>
                            <m:t>𝑋</m:t>
                          </m:r>
                        </m:sub>
                      </m:sSub>
                    </m:oMath>
                  </m:oMathPara>
                </a14:m>
                <a:endParaRPr kumimoji="1" lang="en-US" altLang="ja-JP" sz="2400" b="0" dirty="0"/>
              </a:p>
            </p:txBody>
          </p:sp>
        </mc:Choice>
        <mc:Fallback xmlns="">
          <p:sp>
            <p:nvSpPr>
              <p:cNvPr id="6" name="テキスト ボックス 5">
                <a:extLst>
                  <a:ext uri="{FF2B5EF4-FFF2-40B4-BE49-F238E27FC236}">
                    <a16:creationId xmlns:a16="http://schemas.microsoft.com/office/drawing/2014/main" id="{BE49804F-EF3B-2EBE-315E-5183065FE15D}"/>
                  </a:ext>
                </a:extLst>
              </p:cNvPr>
              <p:cNvSpPr txBox="1">
                <a:spLocks noRot="1" noChangeAspect="1" noMove="1" noResize="1" noEditPoints="1" noAdjustHandles="1" noChangeArrowheads="1" noChangeShapeType="1" noTextEdit="1"/>
              </p:cNvSpPr>
              <p:nvPr/>
            </p:nvSpPr>
            <p:spPr>
              <a:xfrm>
                <a:off x="638742" y="2507766"/>
                <a:ext cx="571246" cy="461665"/>
              </a:xfrm>
              <a:prstGeom prst="rect">
                <a:avLst/>
              </a:prstGeom>
              <a:blipFill>
                <a:blip r:embed="rId2"/>
                <a:stretch>
                  <a:fillRect b="-13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B8E69C7D-4BB3-951B-D916-B5683A0EE189}"/>
                  </a:ext>
                </a:extLst>
              </p:cNvPr>
              <p:cNvSpPr txBox="1"/>
              <p:nvPr/>
            </p:nvSpPr>
            <p:spPr>
              <a:xfrm>
                <a:off x="570726" y="3445892"/>
                <a:ext cx="586058"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𝑋</m:t>
                          </m:r>
                        </m:sub>
                      </m:sSub>
                    </m:oMath>
                  </m:oMathPara>
                </a14:m>
                <a:endParaRPr kumimoji="1" lang="ja-JP" altLang="en-US" sz="2400" dirty="0"/>
              </a:p>
            </p:txBody>
          </p:sp>
        </mc:Choice>
        <mc:Fallback xmlns="">
          <p:sp>
            <p:nvSpPr>
              <p:cNvPr id="8" name="テキスト ボックス 7">
                <a:extLst>
                  <a:ext uri="{FF2B5EF4-FFF2-40B4-BE49-F238E27FC236}">
                    <a16:creationId xmlns:a16="http://schemas.microsoft.com/office/drawing/2014/main" id="{B8E69C7D-4BB3-951B-D916-B5683A0EE189}"/>
                  </a:ext>
                </a:extLst>
              </p:cNvPr>
              <p:cNvSpPr txBox="1">
                <a:spLocks noRot="1" noChangeAspect="1" noMove="1" noResize="1" noEditPoints="1" noAdjustHandles="1" noChangeArrowheads="1" noChangeShapeType="1" noTextEdit="1"/>
              </p:cNvSpPr>
              <p:nvPr/>
            </p:nvSpPr>
            <p:spPr>
              <a:xfrm>
                <a:off x="570726" y="3445892"/>
                <a:ext cx="586058" cy="461665"/>
              </a:xfrm>
              <a:prstGeom prst="rect">
                <a:avLst/>
              </a:prstGeom>
              <a:blipFill>
                <a:blip r:embed="rId3"/>
                <a:stretch>
                  <a:fillRect b="-13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4D5ED437-177E-8F9D-B351-746C7910BA80}"/>
                  </a:ext>
                </a:extLst>
              </p:cNvPr>
              <p:cNvSpPr txBox="1"/>
              <p:nvPr/>
            </p:nvSpPr>
            <p:spPr>
              <a:xfrm>
                <a:off x="585388" y="4436134"/>
                <a:ext cx="909160" cy="461665"/>
              </a:xfrm>
              <a:prstGeom prst="rect">
                <a:avLst/>
              </a:prstGeom>
              <a:noFill/>
            </p:spPr>
            <p:txBody>
              <a:bodyPr wrap="none" rtlCol="0">
                <a:spAutoFit/>
              </a:bodyPr>
              <a:lstStyle/>
              <a:p>
                <a:pPr algn="l"/>
                <a14:m>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𝑊</m:t>
                        </m:r>
                      </m:e>
                      <m:sub>
                        <m:r>
                          <a:rPr kumimoji="1" lang="en-US" altLang="ja-JP" sz="2400" b="0" i="1" smtClean="0">
                            <a:latin typeface="Cambria Math" panose="02040503050406030204" pitchFamily="18" charset="0"/>
                          </a:rPr>
                          <m:t>𝐸</m:t>
                        </m:r>
                      </m:sub>
                    </m:sSub>
                  </m:oMath>
                </a14:m>
                <a:r>
                  <a:rPr kumimoji="1" lang="ja-JP" altLang="en-US" sz="2400" b="0" dirty="0"/>
                  <a:t>：</a:t>
                </a:r>
                <a:endParaRPr kumimoji="1" lang="en-US" altLang="ja-JP" sz="2400" b="0" dirty="0"/>
              </a:p>
            </p:txBody>
          </p:sp>
        </mc:Choice>
        <mc:Fallback xmlns="">
          <p:sp>
            <p:nvSpPr>
              <p:cNvPr id="9" name="テキスト ボックス 8">
                <a:extLst>
                  <a:ext uri="{FF2B5EF4-FFF2-40B4-BE49-F238E27FC236}">
                    <a16:creationId xmlns:a16="http://schemas.microsoft.com/office/drawing/2014/main" id="{4D5ED437-177E-8F9D-B351-746C7910BA80}"/>
                  </a:ext>
                </a:extLst>
              </p:cNvPr>
              <p:cNvSpPr txBox="1">
                <a:spLocks noRot="1" noChangeAspect="1" noMove="1" noResize="1" noEditPoints="1" noAdjustHandles="1" noChangeArrowheads="1" noChangeShapeType="1" noTextEdit="1"/>
              </p:cNvSpPr>
              <p:nvPr/>
            </p:nvSpPr>
            <p:spPr>
              <a:xfrm>
                <a:off x="585388" y="4436134"/>
                <a:ext cx="909160" cy="461665"/>
              </a:xfrm>
              <a:prstGeom prst="rect">
                <a:avLst/>
              </a:prstGeom>
              <a:blipFill>
                <a:blip r:embed="rId4"/>
                <a:stretch>
                  <a:fillRect l="-1342" t="-16000" r="-10067" b="-25333"/>
                </a:stretch>
              </a:blipFill>
            </p:spPr>
            <p:txBody>
              <a:bodyPr/>
              <a:lstStyle/>
              <a:p>
                <a:r>
                  <a:rPr lang="ja-JP" altLang="en-US">
                    <a:noFill/>
                  </a:rPr>
                  <a:t> </a:t>
                </a:r>
              </a:p>
            </p:txBody>
          </p:sp>
        </mc:Fallback>
      </mc:AlternateContent>
      <p:pic>
        <p:nvPicPr>
          <p:cNvPr id="11" name="図 10">
            <a:extLst>
              <a:ext uri="{FF2B5EF4-FFF2-40B4-BE49-F238E27FC236}">
                <a16:creationId xmlns:a16="http://schemas.microsoft.com/office/drawing/2014/main" id="{67E34FA9-0F00-9E72-6129-6F3574CB3FBE}"/>
              </a:ext>
            </a:extLst>
          </p:cNvPr>
          <p:cNvPicPr>
            <a:picLocks noChangeAspect="1"/>
          </p:cNvPicPr>
          <p:nvPr/>
        </p:nvPicPr>
        <p:blipFill>
          <a:blip r:embed="rId5"/>
          <a:stretch>
            <a:fillRect/>
          </a:stretch>
        </p:blipFill>
        <p:spPr>
          <a:xfrm>
            <a:off x="4903031" y="1364347"/>
            <a:ext cx="6650227" cy="4433484"/>
          </a:xfrm>
          <a:prstGeom prst="rect">
            <a:avLst/>
          </a:prstGeom>
        </p:spPr>
      </p:pic>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D0A8FAB6-94C8-2500-45A8-A0809C230443}"/>
                  </a:ext>
                </a:extLst>
              </p:cNvPr>
              <p:cNvSpPr txBox="1"/>
              <p:nvPr/>
            </p:nvSpPr>
            <p:spPr>
              <a:xfrm>
                <a:off x="638742" y="1408074"/>
                <a:ext cx="424022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ja-JP" altLang="en-US" sz="2400" i="1" smtClean="0">
                              <a:latin typeface="Cambria Math" panose="02040503050406030204" pitchFamily="18" charset="0"/>
                            </a:rPr>
                          </m:ctrlPr>
                        </m:dPr>
                        <m:e>
                          <m:r>
                            <m:rPr>
                              <m:sty m:val="p"/>
                            </m:rPr>
                            <a:rPr lang="en-US" altLang="ja-JP" sz="2400" b="0" i="0" smtClean="0">
                              <a:latin typeface="Cambria Math" panose="02040503050406030204" pitchFamily="18" charset="0"/>
                            </a:rPr>
                            <m:t>cos</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𝜙</m:t>
                              </m:r>
                            </m:e>
                            <m:sub>
                              <m:r>
                                <a:rPr lang="en-US" altLang="ja-JP" sz="2400" b="0" i="1" smtClean="0">
                                  <a:latin typeface="Cambria Math" panose="02040503050406030204" pitchFamily="18" charset="0"/>
                                </a:rPr>
                                <m:t>𝑆</m:t>
                              </m:r>
                            </m:sub>
                          </m:sSub>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𝐻</m:t>
                              </m:r>
                            </m:e>
                            <m:sub>
                              <m:r>
                                <a:rPr lang="en-US" altLang="ja-JP" sz="2400" i="1">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𝐻</m:t>
                              </m:r>
                            </m:e>
                            <m:sub>
                              <m:r>
                                <a:rPr lang="en-US" altLang="ja-JP" sz="2400" i="1">
                                  <a:solidFill>
                                    <a:srgbClr val="0000FF"/>
                                  </a:solidFill>
                                  <a:latin typeface="Cambria Math" panose="02040503050406030204" pitchFamily="18" charset="0"/>
                                </a:rPr>
                                <m:t>𝐵</m:t>
                              </m:r>
                            </m:sub>
                          </m:sSub>
                        </m:e>
                      </m:d>
                      <m:r>
                        <a:rPr lang="en-US" altLang="ja-JP" sz="2400" i="1">
                          <a:latin typeface="Cambria Math" panose="02040503050406030204" pitchFamily="18" charset="0"/>
                        </a:rPr>
                        <m:t>−</m:t>
                      </m:r>
                      <m:r>
                        <m:rPr>
                          <m:sty m:val="p"/>
                        </m:rPr>
                        <a:rPr lang="en-US" altLang="ja-JP" sz="2400" b="0" i="0" smtClean="0">
                          <a:latin typeface="Cambria Math" panose="02040503050406030204" pitchFamily="18" charset="0"/>
                        </a:rPr>
                        <m:t>sin</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𝜙</m:t>
                          </m:r>
                        </m:e>
                        <m:sub>
                          <m:r>
                            <a:rPr lang="en-US" altLang="ja-JP" sz="2400" b="0" i="1" smtClean="0">
                              <a:latin typeface="Cambria Math" panose="02040503050406030204" pitchFamily="18" charset="0"/>
                            </a:rPr>
                            <m:t>𝑆</m:t>
                          </m:r>
                        </m:sub>
                      </m:sSub>
                      <m:d>
                        <m:dPr>
                          <m:begChr m:val=""/>
                          <m:endChr m:val="⟩"/>
                          <m:ctrlPr>
                            <a:rPr lang="ja-JP" altLang="en-US" sz="2400" i="1">
                              <a:latin typeface="Cambria Math" panose="02040503050406030204" pitchFamily="18" charset="0"/>
                            </a:rPr>
                          </m:ctrlPr>
                        </m:dPr>
                        <m:e>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𝑉</m:t>
                              </m:r>
                            </m:e>
                            <m:sub>
                              <m:r>
                                <a:rPr lang="en-US" altLang="ja-JP" sz="2400" i="1">
                                  <a:solidFill>
                                    <a:srgbClr val="FF0000"/>
                                  </a:solidFill>
                                  <a:latin typeface="Cambria Math" panose="02040503050406030204" pitchFamily="18" charset="0"/>
                                </a:rPr>
                                <m:t>𝐴</m:t>
                              </m:r>
                            </m:sub>
                          </m:sSub>
                          <m:r>
                            <a:rPr lang="en-US" altLang="ja-JP" sz="2400" b="0" i="1" smtClean="0">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𝑉</m:t>
                              </m:r>
                            </m:e>
                            <m:sub>
                              <m:r>
                                <a:rPr lang="en-US" altLang="ja-JP" sz="2400" i="1">
                                  <a:solidFill>
                                    <a:srgbClr val="0000FF"/>
                                  </a:solidFill>
                                  <a:latin typeface="Cambria Math" panose="02040503050406030204" pitchFamily="18" charset="0"/>
                                </a:rPr>
                                <m:t>𝐵</m:t>
                              </m:r>
                            </m:sub>
                          </m:sSub>
                        </m:e>
                      </m:d>
                    </m:oMath>
                  </m:oMathPara>
                </a14:m>
                <a:endParaRPr kumimoji="1" lang="ja-JP" altLang="en-US" sz="2400" i="1" dirty="0"/>
              </a:p>
            </p:txBody>
          </p:sp>
        </mc:Choice>
        <mc:Fallback xmlns="">
          <p:sp>
            <p:nvSpPr>
              <p:cNvPr id="3" name="テキスト ボックス 2">
                <a:extLst>
                  <a:ext uri="{FF2B5EF4-FFF2-40B4-BE49-F238E27FC236}">
                    <a16:creationId xmlns:a16="http://schemas.microsoft.com/office/drawing/2014/main" id="{D0A8FAB6-94C8-2500-45A8-A0809C230443}"/>
                  </a:ext>
                </a:extLst>
              </p:cNvPr>
              <p:cNvSpPr txBox="1">
                <a:spLocks noRot="1" noChangeAspect="1" noMove="1" noResize="1" noEditPoints="1" noAdjustHandles="1" noChangeArrowheads="1" noChangeShapeType="1" noTextEdit="1"/>
              </p:cNvSpPr>
              <p:nvPr/>
            </p:nvSpPr>
            <p:spPr>
              <a:xfrm>
                <a:off x="638742" y="1408074"/>
                <a:ext cx="4240220" cy="461665"/>
              </a:xfrm>
              <a:prstGeom prst="rect">
                <a:avLst/>
              </a:prstGeom>
              <a:blipFill>
                <a:blip r:embed="rId6"/>
                <a:stretch>
                  <a:fillRect t="-130263" r="-13237" b="-194737"/>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EA8ACE30-9BED-CBF5-40F2-27EECBE34729}"/>
              </a:ext>
            </a:extLst>
          </p:cNvPr>
          <p:cNvSpPr txBox="1"/>
          <p:nvPr/>
        </p:nvSpPr>
        <p:spPr>
          <a:xfrm>
            <a:off x="920544" y="3445892"/>
            <a:ext cx="3570208" cy="461665"/>
          </a:xfrm>
          <a:prstGeom prst="rect">
            <a:avLst/>
          </a:prstGeom>
          <a:noFill/>
        </p:spPr>
        <p:txBody>
          <a:bodyPr wrap="none" rtlCol="0">
            <a:spAutoFit/>
          </a:bodyPr>
          <a:lstStyle/>
          <a:p>
            <a:pPr algn="l"/>
            <a:r>
              <a:rPr kumimoji="1" lang="ja-JP" altLang="en-US" sz="2400" dirty="0"/>
              <a:t>：局所的な偏光の度合い</a:t>
            </a:r>
          </a:p>
        </p:txBody>
      </p:sp>
      <p:sp>
        <p:nvSpPr>
          <p:cNvPr id="10" name="テキスト ボックス 9">
            <a:extLst>
              <a:ext uri="{FF2B5EF4-FFF2-40B4-BE49-F238E27FC236}">
                <a16:creationId xmlns:a16="http://schemas.microsoft.com/office/drawing/2014/main" id="{CF015EC8-8D68-B9CE-7122-1AC881F650FB}"/>
              </a:ext>
            </a:extLst>
          </p:cNvPr>
          <p:cNvSpPr txBox="1"/>
          <p:nvPr/>
        </p:nvSpPr>
        <p:spPr>
          <a:xfrm>
            <a:off x="585388" y="4988261"/>
            <a:ext cx="4801314" cy="461665"/>
          </a:xfrm>
          <a:prstGeom prst="rect">
            <a:avLst/>
          </a:prstGeom>
          <a:noFill/>
        </p:spPr>
        <p:txBody>
          <a:bodyPr wrap="none" rtlCol="0">
            <a:spAutoFit/>
          </a:bodyPr>
          <a:lstStyle/>
          <a:p>
            <a:pPr algn="l"/>
            <a:r>
              <a:rPr kumimoji="1" lang="ja-JP" altLang="en-US" sz="2400" dirty="0"/>
              <a:t>エンタングルメントウィットネス</a:t>
            </a:r>
          </a:p>
        </p:txBody>
      </p:sp>
      <p:sp>
        <p:nvSpPr>
          <p:cNvPr id="5" name="テキスト ボックス 4">
            <a:extLst>
              <a:ext uri="{FF2B5EF4-FFF2-40B4-BE49-F238E27FC236}">
                <a16:creationId xmlns:a16="http://schemas.microsoft.com/office/drawing/2014/main" id="{39741AF7-97B0-28D5-0E7F-C68B037B447C}"/>
              </a:ext>
            </a:extLst>
          </p:cNvPr>
          <p:cNvSpPr txBox="1"/>
          <p:nvPr/>
        </p:nvSpPr>
        <p:spPr>
          <a:xfrm>
            <a:off x="924365" y="2488779"/>
            <a:ext cx="3877921" cy="461665"/>
          </a:xfrm>
          <a:prstGeom prst="rect">
            <a:avLst/>
          </a:prstGeom>
          <a:noFill/>
        </p:spPr>
        <p:txBody>
          <a:bodyPr wrap="none" rtlCol="0">
            <a:spAutoFit/>
          </a:bodyPr>
          <a:lstStyle/>
          <a:p>
            <a:pPr algn="l"/>
            <a:r>
              <a:rPr kumimoji="1" lang="ja-JP" altLang="en-US" sz="2400" dirty="0"/>
              <a:t>：</a:t>
            </a:r>
            <a:r>
              <a:rPr kumimoji="1" lang="en-US" altLang="ja-JP" sz="2400" dirty="0"/>
              <a:t>{H,V}</a:t>
            </a:r>
            <a:r>
              <a:rPr kumimoji="1" lang="ja-JP" altLang="en-US" sz="2400" dirty="0"/>
              <a:t>基底での非局所相関</a:t>
            </a:r>
          </a:p>
        </p:txBody>
      </p:sp>
    </p:spTree>
    <p:extLst>
      <p:ext uri="{BB962C8B-B14F-4D97-AF65-F5344CB8AC3E}">
        <p14:creationId xmlns:p14="http://schemas.microsoft.com/office/powerpoint/2010/main" val="123723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3" grpId="0"/>
      <p:bldP spid="7" grpId="0"/>
      <p:bldP spid="10"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DFA8F8DE-225C-DF77-986C-55E5A3AC27FA}"/>
              </a:ext>
            </a:extLst>
          </p:cNvPr>
          <p:cNvSpPr/>
          <p:nvPr/>
        </p:nvSpPr>
        <p:spPr>
          <a:xfrm rot="20356731">
            <a:off x="8372883" y="3803295"/>
            <a:ext cx="180000" cy="18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40862935-1D6E-483B-B900-C7D3FEA47ED1}"/>
                  </a:ext>
                </a:extLst>
              </p:cNvPr>
              <p:cNvSpPr>
                <a:spLocks noGrp="1"/>
              </p:cNvSpPr>
              <p:nvPr>
                <p:ph type="title"/>
              </p:nvPr>
            </p:nvSpPr>
            <p:spPr/>
            <p:txBody>
              <a:bodyPr/>
              <a:lstStyle/>
              <a:p>
                <a14:m>
                  <m:oMath xmlns:m="http://schemas.openxmlformats.org/officeDocument/2006/math">
                    <m:r>
                      <a:rPr kumimoji="1" lang="en-US" altLang="ja-JP" b="0" i="1" smtClean="0">
                        <a:latin typeface="Cambria Math" panose="02040503050406030204" pitchFamily="18" charset="0"/>
                      </a:rPr>
                      <m:t>𝑃</m:t>
                    </m:r>
                    <m:r>
                      <a:rPr kumimoji="1" lang="en-US" altLang="ja-JP" b="0" i="1" smtClean="0">
                        <a:latin typeface="Cambria Math" panose="02040503050406030204" pitchFamily="18" charset="0"/>
                      </a:rPr>
                      <m:t>(</m:t>
                    </m:r>
                    <m:sSub>
                      <m:sSubPr>
                        <m:ctrlPr>
                          <a:rPr kumimoji="1" lang="en-US" altLang="ja-JP" b="0" i="1" smtClean="0">
                            <a:solidFill>
                              <a:srgbClr val="FF0000"/>
                            </a:solidFill>
                            <a:latin typeface="Cambria Math" panose="02040503050406030204" pitchFamily="18" charset="0"/>
                          </a:rPr>
                        </m:ctrlPr>
                      </m:sSubPr>
                      <m:e>
                        <m:r>
                          <a:rPr kumimoji="1" lang="en-US" altLang="ja-JP" b="0" i="1" smtClean="0">
                            <a:solidFill>
                              <a:srgbClr val="FF0000"/>
                            </a:solidFill>
                            <a:latin typeface="Cambria Math" panose="02040503050406030204" pitchFamily="18" charset="0"/>
                          </a:rPr>
                          <m:t>0</m:t>
                        </m:r>
                      </m:e>
                      <m:sub>
                        <m:r>
                          <a:rPr kumimoji="1" lang="en-US" altLang="ja-JP" b="0" i="1" smtClean="0">
                            <a:solidFill>
                              <a:srgbClr val="FF0000"/>
                            </a:solidFill>
                            <a:latin typeface="Cambria Math" panose="02040503050406030204" pitchFamily="18" charset="0"/>
                          </a:rPr>
                          <m:t>𝐴</m:t>
                        </m:r>
                      </m:sub>
                    </m:sSub>
                    <m:r>
                      <a:rPr kumimoji="1" lang="en-US" altLang="ja-JP" b="0" i="1" smtClean="0">
                        <a:latin typeface="Cambria Math" panose="02040503050406030204" pitchFamily="18" charset="0"/>
                      </a:rPr>
                      <m:t>;</m:t>
                    </m:r>
                    <m:sSub>
                      <m:sSubPr>
                        <m:ctrlPr>
                          <a:rPr kumimoji="1" lang="en-US" altLang="ja-JP" b="0" i="1" smtClean="0">
                            <a:solidFill>
                              <a:srgbClr val="0000FF"/>
                            </a:solidFill>
                            <a:latin typeface="Cambria Math" panose="02040503050406030204" pitchFamily="18" charset="0"/>
                          </a:rPr>
                        </m:ctrlPr>
                      </m:sSubPr>
                      <m:e>
                        <m:r>
                          <a:rPr kumimoji="1" lang="en-US" altLang="ja-JP" b="0" i="1" smtClean="0">
                            <a:solidFill>
                              <a:srgbClr val="0000FF"/>
                            </a:solidFill>
                            <a:latin typeface="Cambria Math" panose="02040503050406030204" pitchFamily="18" charset="0"/>
                          </a:rPr>
                          <m:t>𝑎</m:t>
                        </m:r>
                      </m:e>
                      <m:sub>
                        <m:r>
                          <a:rPr kumimoji="1" lang="en-US" altLang="ja-JP" b="0" i="1" smtClean="0">
                            <a:solidFill>
                              <a:srgbClr val="0000FF"/>
                            </a:solidFill>
                            <a:latin typeface="Cambria Math" panose="02040503050406030204" pitchFamily="18" charset="0"/>
                          </a:rPr>
                          <m:t>𝐵</m:t>
                        </m:r>
                      </m:sub>
                    </m:sSub>
                    <m:r>
                      <a:rPr kumimoji="1" lang="en-US" altLang="ja-JP" b="0" i="1" smtClean="0">
                        <a:latin typeface="Cambria Math" panose="02040503050406030204" pitchFamily="18" charset="0"/>
                      </a:rPr>
                      <m:t>)</m:t>
                    </m:r>
                  </m:oMath>
                </a14:m>
                <a:r>
                  <a:rPr kumimoji="1" lang="ja-JP" altLang="en-US" dirty="0"/>
                  <a:t>と</a:t>
                </a:r>
                <a14:m>
                  <m:oMath xmlns:m="http://schemas.openxmlformats.org/officeDocument/2006/math">
                    <m:r>
                      <a:rPr kumimoji="1" lang="en-US" altLang="ja-JP" b="0" i="1" dirty="0" smtClean="0">
                        <a:latin typeface="Cambria Math" panose="02040503050406030204" pitchFamily="18" charset="0"/>
                      </a:rPr>
                      <m:t>𝑃</m:t>
                    </m:r>
                    <m:r>
                      <a:rPr kumimoji="1" lang="en-US" altLang="ja-JP" b="0" i="1" dirty="0" smtClean="0">
                        <a:latin typeface="Cambria Math" panose="02040503050406030204" pitchFamily="18" charset="0"/>
                      </a:rPr>
                      <m:t>(</m:t>
                    </m:r>
                    <m:sSub>
                      <m:sSubPr>
                        <m:ctrlPr>
                          <a:rPr kumimoji="1" lang="en-US" altLang="ja-JP" b="0" i="1" dirty="0" smtClean="0">
                            <a:solidFill>
                              <a:srgbClr val="FF0000"/>
                            </a:solidFill>
                            <a:latin typeface="Cambria Math" panose="02040503050406030204" pitchFamily="18" charset="0"/>
                          </a:rPr>
                        </m:ctrlPr>
                      </m:sSubPr>
                      <m:e>
                        <m:r>
                          <a:rPr kumimoji="1" lang="en-US" altLang="ja-JP" b="0" i="1" dirty="0" smtClean="0">
                            <a:solidFill>
                              <a:srgbClr val="FF0000"/>
                            </a:solidFill>
                            <a:latin typeface="Cambria Math" panose="02040503050406030204" pitchFamily="18" charset="0"/>
                          </a:rPr>
                          <m:t>𝑎</m:t>
                        </m:r>
                      </m:e>
                      <m:sub>
                        <m:r>
                          <a:rPr kumimoji="1" lang="en-US" altLang="ja-JP" b="0" i="1" dirty="0" smtClean="0">
                            <a:solidFill>
                              <a:srgbClr val="FF0000"/>
                            </a:solidFill>
                            <a:latin typeface="Cambria Math" panose="02040503050406030204" pitchFamily="18" charset="0"/>
                          </a:rPr>
                          <m:t>𝐴</m:t>
                        </m:r>
                      </m:sub>
                    </m:sSub>
                    <m:r>
                      <a:rPr kumimoji="1" lang="en-US" altLang="ja-JP" b="0" i="1" dirty="0" smtClean="0">
                        <a:latin typeface="Cambria Math" panose="02040503050406030204" pitchFamily="18" charset="0"/>
                      </a:rPr>
                      <m:t>;</m:t>
                    </m:r>
                    <m:sSub>
                      <m:sSubPr>
                        <m:ctrlPr>
                          <a:rPr kumimoji="1" lang="en-US" altLang="ja-JP" b="0" i="1" dirty="0" smtClean="0">
                            <a:solidFill>
                              <a:srgbClr val="0000FF"/>
                            </a:solidFill>
                            <a:latin typeface="Cambria Math" panose="02040503050406030204" pitchFamily="18" charset="0"/>
                          </a:rPr>
                        </m:ctrlPr>
                      </m:sSubPr>
                      <m:e>
                        <m:r>
                          <a:rPr kumimoji="1" lang="en-US" altLang="ja-JP" b="0" i="1" dirty="0" smtClean="0">
                            <a:solidFill>
                              <a:srgbClr val="0000FF"/>
                            </a:solidFill>
                            <a:latin typeface="Cambria Math" panose="02040503050406030204" pitchFamily="18" charset="0"/>
                          </a:rPr>
                          <m:t>0</m:t>
                        </m:r>
                      </m:e>
                      <m:sub>
                        <m:r>
                          <a:rPr kumimoji="1" lang="en-US" altLang="ja-JP" b="0" i="1" dirty="0" smtClean="0">
                            <a:solidFill>
                              <a:srgbClr val="0000FF"/>
                            </a:solidFill>
                            <a:latin typeface="Cambria Math" panose="02040503050406030204" pitchFamily="18" charset="0"/>
                          </a:rPr>
                          <m:t>𝐵</m:t>
                        </m:r>
                      </m:sub>
                    </m:sSub>
                    <m:r>
                      <a:rPr kumimoji="1" lang="en-US" altLang="ja-JP" b="0" i="1" dirty="0" smtClean="0">
                        <a:latin typeface="Cambria Math" panose="02040503050406030204" pitchFamily="18" charset="0"/>
                      </a:rPr>
                      <m:t>)</m:t>
                    </m:r>
                  </m:oMath>
                </a14:m>
                <a:r>
                  <a:rPr kumimoji="1" lang="ja-JP" altLang="en-US" dirty="0"/>
                  <a:t>の最適化</a:t>
                </a:r>
                <a:r>
                  <a:rPr lang="ja-JP" altLang="en-US" dirty="0"/>
                  <a:t>（方法）</a:t>
                </a:r>
                <a:endParaRPr kumimoji="1" lang="ja-JP" altLang="en-US" dirty="0"/>
              </a:p>
            </p:txBody>
          </p:sp>
        </mc:Choice>
        <mc:Fallback xmlns="">
          <p:sp>
            <p:nvSpPr>
              <p:cNvPr id="2" name="タイトル 1">
                <a:extLst>
                  <a:ext uri="{FF2B5EF4-FFF2-40B4-BE49-F238E27FC236}">
                    <a16:creationId xmlns:a16="http://schemas.microsoft.com/office/drawing/2014/main" id="{40862935-1D6E-483B-B900-C7D3FEA47ED1}"/>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FDEFEC78-970B-7076-7635-13C6E915683A}"/>
              </a:ext>
            </a:extLst>
          </p:cNvPr>
          <p:cNvSpPr>
            <a:spLocks noGrp="1"/>
          </p:cNvSpPr>
          <p:nvPr>
            <p:ph type="sldNum" sz="quarter" idx="12"/>
          </p:nvPr>
        </p:nvSpPr>
        <p:spPr/>
        <p:txBody>
          <a:bodyPr/>
          <a:lstStyle/>
          <a:p>
            <a:fld id="{6FB6090F-F54E-433E-AC64-1BF1EF994A80}" type="slidenum">
              <a:rPr kumimoji="1" lang="ja-JP" altLang="en-US" smtClean="0"/>
              <a:t>12</a:t>
            </a:fld>
            <a:endParaRPr kumimoji="1" lang="ja-JP" altLang="en-US"/>
          </a:p>
        </p:txBody>
      </p:sp>
      <p:sp>
        <p:nvSpPr>
          <p:cNvPr id="6" name="テキスト ボックス 5">
            <a:extLst>
              <a:ext uri="{FF2B5EF4-FFF2-40B4-BE49-F238E27FC236}">
                <a16:creationId xmlns:a16="http://schemas.microsoft.com/office/drawing/2014/main" id="{45731C59-744C-D03B-F5EC-B26949852192}"/>
              </a:ext>
            </a:extLst>
          </p:cNvPr>
          <p:cNvSpPr txBox="1"/>
          <p:nvPr/>
        </p:nvSpPr>
        <p:spPr>
          <a:xfrm>
            <a:off x="1254261" y="1521308"/>
            <a:ext cx="1723549" cy="461665"/>
          </a:xfrm>
          <a:prstGeom prst="rect">
            <a:avLst/>
          </a:prstGeom>
          <a:noFill/>
        </p:spPr>
        <p:txBody>
          <a:bodyPr wrap="none" rtlCol="0">
            <a:spAutoFit/>
          </a:bodyPr>
          <a:lstStyle/>
          <a:p>
            <a:r>
              <a:rPr kumimoji="1" lang="ja-JP" altLang="en-US" sz="2400" dirty="0">
                <a:solidFill>
                  <a:schemeClr val="tx1"/>
                </a:solidFill>
              </a:rPr>
              <a:t>物理的条件</a:t>
            </a:r>
            <a:endParaRPr kumimoji="1" lang="en-US" altLang="ja-JP" sz="2400" dirty="0">
              <a:solidFill>
                <a:schemeClr val="tx1"/>
              </a:solidFill>
            </a:endParaRPr>
          </a:p>
        </p:txBody>
      </p:sp>
      <p:grpSp>
        <p:nvGrpSpPr>
          <p:cNvPr id="7" name="グループ化 6">
            <a:extLst>
              <a:ext uri="{FF2B5EF4-FFF2-40B4-BE49-F238E27FC236}">
                <a16:creationId xmlns:a16="http://schemas.microsoft.com/office/drawing/2014/main" id="{E246800C-25EC-0AC2-D378-6ACB3F0AE89E}"/>
              </a:ext>
            </a:extLst>
          </p:cNvPr>
          <p:cNvGrpSpPr/>
          <p:nvPr/>
        </p:nvGrpSpPr>
        <p:grpSpPr>
          <a:xfrm rot="-1200000">
            <a:off x="6603082" y="2218841"/>
            <a:ext cx="3600000" cy="3600000"/>
            <a:chOff x="4619133" y="3701477"/>
            <a:chExt cx="1080000" cy="1080000"/>
          </a:xfrm>
        </p:grpSpPr>
        <p:cxnSp>
          <p:nvCxnSpPr>
            <p:cNvPr id="8" name="直線矢印コネクタ 7">
              <a:extLst>
                <a:ext uri="{FF2B5EF4-FFF2-40B4-BE49-F238E27FC236}">
                  <a16:creationId xmlns:a16="http://schemas.microsoft.com/office/drawing/2014/main" id="{C73D1428-6FF0-F887-2E32-17B4D3289D8D}"/>
                </a:ext>
              </a:extLst>
            </p:cNvPr>
            <p:cNvCxnSpPr>
              <a:cxnSpLocks/>
            </p:cNvCxnSpPr>
            <p:nvPr/>
          </p:nvCxnSpPr>
          <p:spPr>
            <a:xfrm>
              <a:off x="4619133" y="4241477"/>
              <a:ext cx="1080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EDA49E71-D57D-A44C-F83C-B7CAFCC30370}"/>
                </a:ext>
              </a:extLst>
            </p:cNvPr>
            <p:cNvCxnSpPr>
              <a:cxnSpLocks/>
            </p:cNvCxnSpPr>
            <p:nvPr/>
          </p:nvCxnSpPr>
          <p:spPr>
            <a:xfrm rot="5400000">
              <a:off x="4619133" y="4241477"/>
              <a:ext cx="1080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453F9524-C102-1987-A274-3DABE49CA088}"/>
              </a:ext>
            </a:extLst>
          </p:cNvPr>
          <p:cNvSpPr txBox="1"/>
          <p:nvPr/>
        </p:nvSpPr>
        <p:spPr>
          <a:xfrm>
            <a:off x="7091456" y="1545082"/>
            <a:ext cx="2339102" cy="461665"/>
          </a:xfrm>
          <a:prstGeom prst="rect">
            <a:avLst/>
          </a:prstGeom>
          <a:noFill/>
        </p:spPr>
        <p:txBody>
          <a:bodyPr wrap="none" rtlCol="0">
            <a:spAutoFit/>
          </a:bodyPr>
          <a:lstStyle/>
          <a:p>
            <a:pPr algn="l"/>
            <a:r>
              <a:rPr lang="ja-JP" altLang="en-US" sz="2400" dirty="0"/>
              <a:t>偏光状態の定義</a:t>
            </a:r>
            <a:endParaRPr kumimoji="1" lang="ja-JP" altLang="en-US" sz="2400" dirty="0"/>
          </a:p>
        </p:txBody>
      </p:sp>
      <p:cxnSp>
        <p:nvCxnSpPr>
          <p:cNvPr id="13" name="直線コネクタ 12">
            <a:extLst>
              <a:ext uri="{FF2B5EF4-FFF2-40B4-BE49-F238E27FC236}">
                <a16:creationId xmlns:a16="http://schemas.microsoft.com/office/drawing/2014/main" id="{45DA2696-07E3-0552-0EEB-8568A8BF0BA8}"/>
              </a:ext>
            </a:extLst>
          </p:cNvPr>
          <p:cNvCxnSpPr>
            <a:cxnSpLocks/>
          </p:cNvCxnSpPr>
          <p:nvPr/>
        </p:nvCxnSpPr>
        <p:spPr>
          <a:xfrm>
            <a:off x="6620897" y="4018841"/>
            <a:ext cx="358102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円弧 13">
            <a:extLst>
              <a:ext uri="{FF2B5EF4-FFF2-40B4-BE49-F238E27FC236}">
                <a16:creationId xmlns:a16="http://schemas.microsoft.com/office/drawing/2014/main" id="{29D49D6D-8353-A0E0-EE0C-EC135F212CC1}"/>
              </a:ext>
            </a:extLst>
          </p:cNvPr>
          <p:cNvSpPr/>
          <p:nvPr/>
        </p:nvSpPr>
        <p:spPr>
          <a:xfrm rot="3089358">
            <a:off x="9007214" y="3585127"/>
            <a:ext cx="565606" cy="518474"/>
          </a:xfrm>
          <a:prstGeom prst="arc">
            <a:avLst>
              <a:gd name="adj1" fmla="val 16200000"/>
              <a:gd name="adj2" fmla="val 2011474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6837F70E-A961-5B12-8BB1-193871A65715}"/>
                  </a:ext>
                </a:extLst>
              </p:cNvPr>
              <p:cNvSpPr txBox="1"/>
              <p:nvPr/>
            </p:nvSpPr>
            <p:spPr>
              <a:xfrm>
                <a:off x="9611508" y="3478639"/>
                <a:ext cx="767005"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𝜙</m:t>
                          </m:r>
                        </m:e>
                        <m:sub>
                          <m:r>
                            <a:rPr kumimoji="1" lang="en-US" altLang="ja-JP" sz="2800" b="0" i="1" smtClean="0">
                              <a:latin typeface="Cambria Math" panose="02040503050406030204" pitchFamily="18" charset="0"/>
                            </a:rPr>
                            <m:t>𝑀</m:t>
                          </m:r>
                        </m:sub>
                      </m:sSub>
                    </m:oMath>
                  </m:oMathPara>
                </a14:m>
                <a:endParaRPr kumimoji="1" lang="ja-JP" altLang="en-US" sz="2800" dirty="0"/>
              </a:p>
            </p:txBody>
          </p:sp>
        </mc:Choice>
        <mc:Fallback xmlns="">
          <p:sp>
            <p:nvSpPr>
              <p:cNvPr id="15" name="テキスト ボックス 14">
                <a:extLst>
                  <a:ext uri="{FF2B5EF4-FFF2-40B4-BE49-F238E27FC236}">
                    <a16:creationId xmlns:a16="http://schemas.microsoft.com/office/drawing/2014/main" id="{6837F70E-A961-5B12-8BB1-193871A65715}"/>
                  </a:ext>
                </a:extLst>
              </p:cNvPr>
              <p:cNvSpPr txBox="1">
                <a:spLocks noRot="1" noChangeAspect="1" noMove="1" noResize="1" noEditPoints="1" noAdjustHandles="1" noChangeArrowheads="1" noChangeShapeType="1" noTextEdit="1"/>
              </p:cNvSpPr>
              <p:nvPr/>
            </p:nvSpPr>
            <p:spPr>
              <a:xfrm>
                <a:off x="9611508" y="3478639"/>
                <a:ext cx="767005" cy="523220"/>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E01713D9-0212-AFB9-11D1-317358D1A8E8}"/>
                  </a:ext>
                </a:extLst>
              </p:cNvPr>
              <p:cNvSpPr txBox="1"/>
              <p:nvPr/>
            </p:nvSpPr>
            <p:spPr>
              <a:xfrm>
                <a:off x="10045115" y="3105890"/>
                <a:ext cx="708079"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|0</m:t>
                          </m:r>
                        </m:e>
                      </m:d>
                    </m:oMath>
                  </m:oMathPara>
                </a14:m>
                <a:endParaRPr kumimoji="1" lang="ja-JP" altLang="en-US" sz="2800" dirty="0"/>
              </a:p>
            </p:txBody>
          </p:sp>
        </mc:Choice>
        <mc:Fallback xmlns="">
          <p:sp>
            <p:nvSpPr>
              <p:cNvPr id="16" name="テキスト ボックス 15">
                <a:extLst>
                  <a:ext uri="{FF2B5EF4-FFF2-40B4-BE49-F238E27FC236}">
                    <a16:creationId xmlns:a16="http://schemas.microsoft.com/office/drawing/2014/main" id="{E01713D9-0212-AFB9-11D1-317358D1A8E8}"/>
                  </a:ext>
                </a:extLst>
              </p:cNvPr>
              <p:cNvSpPr txBox="1">
                <a:spLocks noRot="1" noChangeAspect="1" noMove="1" noResize="1" noEditPoints="1" noAdjustHandles="1" noChangeArrowheads="1" noChangeShapeType="1" noTextEdit="1"/>
              </p:cNvSpPr>
              <p:nvPr/>
            </p:nvSpPr>
            <p:spPr>
              <a:xfrm>
                <a:off x="10045115" y="3105890"/>
                <a:ext cx="708079" cy="52322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84B77569-9EA6-9E43-96F1-407986A96E6F}"/>
                  </a:ext>
                </a:extLst>
              </p:cNvPr>
              <p:cNvSpPr txBox="1"/>
              <p:nvPr/>
            </p:nvSpPr>
            <p:spPr>
              <a:xfrm>
                <a:off x="6111105" y="4445406"/>
                <a:ext cx="708079"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|1</m:t>
                          </m:r>
                        </m:e>
                      </m:d>
                    </m:oMath>
                  </m:oMathPara>
                </a14:m>
                <a:endParaRPr kumimoji="1" lang="ja-JP" altLang="en-US" sz="2800" dirty="0"/>
              </a:p>
            </p:txBody>
          </p:sp>
        </mc:Choice>
        <mc:Fallback xmlns="">
          <p:sp>
            <p:nvSpPr>
              <p:cNvPr id="17" name="テキスト ボックス 16">
                <a:extLst>
                  <a:ext uri="{FF2B5EF4-FFF2-40B4-BE49-F238E27FC236}">
                    <a16:creationId xmlns:a16="http://schemas.microsoft.com/office/drawing/2014/main" id="{84B77569-9EA6-9E43-96F1-407986A96E6F}"/>
                  </a:ext>
                </a:extLst>
              </p:cNvPr>
              <p:cNvSpPr txBox="1">
                <a:spLocks noRot="1" noChangeAspect="1" noMove="1" noResize="1" noEditPoints="1" noAdjustHandles="1" noChangeArrowheads="1" noChangeShapeType="1" noTextEdit="1"/>
              </p:cNvSpPr>
              <p:nvPr/>
            </p:nvSpPr>
            <p:spPr>
              <a:xfrm>
                <a:off x="6111105" y="4445406"/>
                <a:ext cx="708079" cy="523220"/>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3AABA5A0-D8E2-1ED8-CEA6-9F93297E3164}"/>
                  </a:ext>
                </a:extLst>
              </p:cNvPr>
              <p:cNvSpPr txBox="1"/>
              <p:nvPr/>
            </p:nvSpPr>
            <p:spPr>
              <a:xfrm>
                <a:off x="8719450" y="5676041"/>
                <a:ext cx="718466"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𝑎</m:t>
                          </m:r>
                        </m:e>
                      </m:d>
                    </m:oMath>
                  </m:oMathPara>
                </a14:m>
                <a:endParaRPr kumimoji="1" lang="ja-JP" altLang="en-US" sz="2800" dirty="0"/>
              </a:p>
            </p:txBody>
          </p:sp>
        </mc:Choice>
        <mc:Fallback xmlns="">
          <p:sp>
            <p:nvSpPr>
              <p:cNvPr id="18" name="テキスト ボックス 17">
                <a:extLst>
                  <a:ext uri="{FF2B5EF4-FFF2-40B4-BE49-F238E27FC236}">
                    <a16:creationId xmlns:a16="http://schemas.microsoft.com/office/drawing/2014/main" id="{3AABA5A0-D8E2-1ED8-CEA6-9F93297E3164}"/>
                  </a:ext>
                </a:extLst>
              </p:cNvPr>
              <p:cNvSpPr txBox="1">
                <a:spLocks noRot="1" noChangeAspect="1" noMove="1" noResize="1" noEditPoints="1" noAdjustHandles="1" noChangeArrowheads="1" noChangeShapeType="1" noTextEdit="1"/>
              </p:cNvSpPr>
              <p:nvPr/>
            </p:nvSpPr>
            <p:spPr>
              <a:xfrm>
                <a:off x="8719450" y="5676041"/>
                <a:ext cx="718466" cy="523220"/>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77ACC865-6A38-3F86-6DB2-F2389E4A2359}"/>
                  </a:ext>
                </a:extLst>
              </p:cNvPr>
              <p:cNvSpPr txBox="1"/>
              <p:nvPr/>
            </p:nvSpPr>
            <p:spPr>
              <a:xfrm>
                <a:off x="7764759" y="2043589"/>
                <a:ext cx="711157"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𝑏</m:t>
                          </m:r>
                        </m:e>
                      </m:d>
                    </m:oMath>
                  </m:oMathPara>
                </a14:m>
                <a:endParaRPr kumimoji="1" lang="ja-JP" altLang="en-US" sz="2800" dirty="0"/>
              </a:p>
            </p:txBody>
          </p:sp>
        </mc:Choice>
        <mc:Fallback xmlns="">
          <p:sp>
            <p:nvSpPr>
              <p:cNvPr id="19" name="テキスト ボックス 18">
                <a:extLst>
                  <a:ext uri="{FF2B5EF4-FFF2-40B4-BE49-F238E27FC236}">
                    <a16:creationId xmlns:a16="http://schemas.microsoft.com/office/drawing/2014/main" id="{77ACC865-6A38-3F86-6DB2-F2389E4A2359}"/>
                  </a:ext>
                </a:extLst>
              </p:cNvPr>
              <p:cNvSpPr txBox="1">
                <a:spLocks noRot="1" noChangeAspect="1" noMove="1" noResize="1" noEditPoints="1" noAdjustHandles="1" noChangeArrowheads="1" noChangeShapeType="1" noTextEdit="1"/>
              </p:cNvSpPr>
              <p:nvPr/>
            </p:nvSpPr>
            <p:spPr>
              <a:xfrm>
                <a:off x="7764759" y="2043589"/>
                <a:ext cx="711157" cy="523220"/>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79D43FC2-4B29-B026-B764-A81D5F044EEB}"/>
                  </a:ext>
                </a:extLst>
              </p:cNvPr>
              <p:cNvSpPr txBox="1"/>
              <p:nvPr/>
            </p:nvSpPr>
            <p:spPr>
              <a:xfrm>
                <a:off x="10231970" y="3721881"/>
                <a:ext cx="781111"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𝐻</m:t>
                          </m:r>
                        </m:e>
                      </m:d>
                    </m:oMath>
                  </m:oMathPara>
                </a14:m>
                <a:endParaRPr kumimoji="1" lang="ja-JP" altLang="en-US" sz="2800" dirty="0"/>
              </a:p>
            </p:txBody>
          </p:sp>
        </mc:Choice>
        <mc:Fallback xmlns="">
          <p:sp>
            <p:nvSpPr>
              <p:cNvPr id="22" name="テキスト ボックス 21">
                <a:extLst>
                  <a:ext uri="{FF2B5EF4-FFF2-40B4-BE49-F238E27FC236}">
                    <a16:creationId xmlns:a16="http://schemas.microsoft.com/office/drawing/2014/main" id="{79D43FC2-4B29-B026-B764-A81D5F044EEB}"/>
                  </a:ext>
                </a:extLst>
              </p:cNvPr>
              <p:cNvSpPr txBox="1">
                <a:spLocks noRot="1" noChangeAspect="1" noMove="1" noResize="1" noEditPoints="1" noAdjustHandles="1" noChangeArrowheads="1" noChangeShapeType="1" noTextEdit="1"/>
              </p:cNvSpPr>
              <p:nvPr/>
            </p:nvSpPr>
            <p:spPr>
              <a:xfrm>
                <a:off x="10231970" y="3721881"/>
                <a:ext cx="781111" cy="523220"/>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5033DA1C-C7CB-C510-E7F1-CA3F3761CBB6}"/>
                  </a:ext>
                </a:extLst>
              </p:cNvPr>
              <p:cNvSpPr txBox="1"/>
              <p:nvPr/>
            </p:nvSpPr>
            <p:spPr>
              <a:xfrm>
                <a:off x="5872840" y="3740249"/>
                <a:ext cx="745139"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𝑉</m:t>
                          </m:r>
                        </m:e>
                      </m:d>
                    </m:oMath>
                  </m:oMathPara>
                </a14:m>
                <a:endParaRPr kumimoji="1" lang="ja-JP" altLang="en-US" sz="2800" dirty="0"/>
              </a:p>
            </p:txBody>
          </p:sp>
        </mc:Choice>
        <mc:Fallback xmlns="">
          <p:sp>
            <p:nvSpPr>
              <p:cNvPr id="23" name="テキスト ボックス 22">
                <a:extLst>
                  <a:ext uri="{FF2B5EF4-FFF2-40B4-BE49-F238E27FC236}">
                    <a16:creationId xmlns:a16="http://schemas.microsoft.com/office/drawing/2014/main" id="{5033DA1C-C7CB-C510-E7F1-CA3F3761CBB6}"/>
                  </a:ext>
                </a:extLst>
              </p:cNvPr>
              <p:cNvSpPr txBox="1">
                <a:spLocks noRot="1" noChangeAspect="1" noMove="1" noResize="1" noEditPoints="1" noAdjustHandles="1" noChangeArrowheads="1" noChangeShapeType="1" noTextEdit="1"/>
              </p:cNvSpPr>
              <p:nvPr/>
            </p:nvSpPr>
            <p:spPr>
              <a:xfrm>
                <a:off x="5872840" y="3740249"/>
                <a:ext cx="745139" cy="523220"/>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a:extLst>
                  <a:ext uri="{FF2B5EF4-FFF2-40B4-BE49-F238E27FC236}">
                    <a16:creationId xmlns:a16="http://schemas.microsoft.com/office/drawing/2014/main" id="{426C86E3-F03E-6443-2349-BC7CAE9F4C4D}"/>
                  </a:ext>
                </a:extLst>
              </p:cNvPr>
              <p:cNvSpPr/>
              <p:nvPr/>
            </p:nvSpPr>
            <p:spPr>
              <a:xfrm>
                <a:off x="844465" y="2018442"/>
                <a:ext cx="2543142" cy="255690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①</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b="0" i="1" smtClean="0">
                            <a:solidFill>
                              <a:schemeClr val="tx1"/>
                            </a:solidFill>
                            <a:latin typeface="Cambria Math" panose="02040503050406030204" pitchFamily="18" charset="0"/>
                          </a:rPr>
                        </m:ctrlPr>
                      </m:dPr>
                      <m:e>
                        <m:sSub>
                          <m:sSubPr>
                            <m:ctrlPr>
                              <a:rPr lang="en-US" altLang="ja-JP" sz="2400" b="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0</m:t>
                            </m:r>
                          </m:e>
                          <m:sub>
                            <m:r>
                              <a:rPr lang="en-US" altLang="ja-JP" sz="2400" b="0" i="1" smtClean="0">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b="0" i="1" smtClean="0">
                                <a:solidFill>
                                  <a:srgbClr val="0000FF"/>
                                </a:solidFill>
                                <a:latin typeface="Cambria Math" panose="02040503050406030204" pitchFamily="18" charset="0"/>
                              </a:rPr>
                            </m:ctrlPr>
                          </m:sSubPr>
                          <m:e>
                            <m:r>
                              <a:rPr lang="en-US" altLang="ja-JP" sz="2400" b="0" i="1" smtClean="0">
                                <a:solidFill>
                                  <a:srgbClr val="0000FF"/>
                                </a:solidFill>
                                <a:latin typeface="Cambria Math" panose="02040503050406030204" pitchFamily="18" charset="0"/>
                              </a:rPr>
                              <m:t>𝑎</m:t>
                            </m:r>
                          </m:e>
                          <m:sub>
                            <m:r>
                              <a:rPr lang="en-US" altLang="ja-JP" sz="2400" b="0" i="1" smtClean="0">
                                <a:solidFill>
                                  <a:srgbClr val="0000FF"/>
                                </a:solidFill>
                                <a:latin typeface="Cambria Math" panose="02040503050406030204" pitchFamily="18" charset="0"/>
                              </a:rPr>
                              <m:t>𝐵</m:t>
                            </m:r>
                          </m:sub>
                        </m:sSub>
                      </m:e>
                    </m:d>
                    <m:r>
                      <a:rPr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a:p>
                <a:endParaRPr kumimoji="1" lang="en-US" altLang="ja-JP" sz="2400" dirty="0">
                  <a:solidFill>
                    <a:schemeClr val="tx1"/>
                  </a:solidFill>
                </a:endParaRPr>
              </a:p>
              <a:p>
                <a:r>
                  <a:rPr kumimoji="1" lang="ja-JP" altLang="en-US" sz="2400" b="0" dirty="0">
                    <a:solidFill>
                      <a:schemeClr val="tx1"/>
                    </a:solidFill>
                  </a:rPr>
                  <a:t>②</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i="1">
                            <a:solidFill>
                              <a:schemeClr val="tx1"/>
                            </a:solidFill>
                            <a:latin typeface="Cambria Math" panose="02040503050406030204" pitchFamily="18" charset="0"/>
                          </a:rPr>
                        </m:ctrlPr>
                      </m:dPr>
                      <m:e>
                        <m:sSub>
                          <m:sSubPr>
                            <m:ctrlPr>
                              <a:rPr lang="en-US" altLang="ja-JP" sz="2400" i="1" smtClean="0">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1</m:t>
                            </m:r>
                          </m:e>
                          <m:sub>
                            <m:r>
                              <a:rPr lang="en-US" altLang="ja-JP" sz="2400" b="0" i="1" smtClean="0">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i="1" smtClean="0">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1</m:t>
                            </m:r>
                          </m:e>
                          <m:sub>
                            <m:r>
                              <a:rPr lang="en-US" altLang="ja-JP" sz="2400" b="0" i="1" smtClean="0">
                                <a:solidFill>
                                  <a:srgbClr val="0000FF"/>
                                </a:solidFill>
                                <a:latin typeface="Cambria Math" panose="02040503050406030204" pitchFamily="18" charset="0"/>
                              </a:rPr>
                              <m:t>𝐵</m:t>
                            </m:r>
                          </m:sub>
                        </m:sSub>
                      </m:e>
                    </m:d>
                    <m:r>
                      <a:rPr lang="en-US" altLang="ja-JP" sz="2400" i="1">
                        <a:solidFill>
                          <a:schemeClr val="tx1"/>
                        </a:solidFill>
                        <a:latin typeface="Cambria Math" panose="02040503050406030204" pitchFamily="18" charset="0"/>
                      </a:rPr>
                      <m:t>=0 </m:t>
                    </m:r>
                  </m:oMath>
                </a14:m>
                <a:endParaRPr lang="en-US" altLang="ja-JP" sz="2400" dirty="0">
                  <a:solidFill>
                    <a:schemeClr val="tx1"/>
                  </a:solidFill>
                </a:endParaRPr>
              </a:p>
              <a:p>
                <a:endParaRPr kumimoji="1" lang="en-US" altLang="ja-JP" sz="2400" b="0" dirty="0">
                  <a:solidFill>
                    <a:schemeClr val="tx1"/>
                  </a:solidFill>
                </a:endParaRPr>
              </a:p>
              <a:p>
                <a:r>
                  <a:rPr kumimoji="1" lang="ja-JP" altLang="en-US" sz="2400" b="0" dirty="0">
                    <a:solidFill>
                      <a:schemeClr val="tx1"/>
                    </a:solidFill>
                  </a:rPr>
                  <a:t>③</a:t>
                </a:r>
                <a14:m>
                  <m:oMath xmlns:m="http://schemas.openxmlformats.org/officeDocument/2006/math">
                    <m:r>
                      <m:rPr>
                        <m:sty m:val="p"/>
                      </m:rPr>
                      <a:rPr kumimoji="1" lang="en-US" altLang="ja-JP" sz="2400" b="0" i="0" smtClean="0">
                        <a:solidFill>
                          <a:schemeClr val="tx1"/>
                        </a:solidFill>
                        <a:latin typeface="Cambria Math" panose="02040503050406030204" pitchFamily="18" charset="0"/>
                      </a:rPr>
                      <m:t>P</m:t>
                    </m:r>
                    <m:d>
                      <m:dPr>
                        <m:ctrlPr>
                          <a:rPr kumimoji="1" lang="en-US" altLang="ja-JP" sz="2400" b="0" i="1" smtClean="0">
                            <a:solidFill>
                              <a:schemeClr val="tx1"/>
                            </a:solidFill>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𝑎</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solidFill>
                              <a:schemeClr val="tx1"/>
                            </a:solidFill>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0</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p:txBody>
          </p:sp>
        </mc:Choice>
        <mc:Fallback xmlns="">
          <p:sp>
            <p:nvSpPr>
              <p:cNvPr id="25" name="正方形/長方形 24">
                <a:extLst>
                  <a:ext uri="{FF2B5EF4-FFF2-40B4-BE49-F238E27FC236}">
                    <a16:creationId xmlns:a16="http://schemas.microsoft.com/office/drawing/2014/main" id="{426C86E3-F03E-6443-2349-BC7CAE9F4C4D}"/>
                  </a:ext>
                </a:extLst>
              </p:cNvPr>
              <p:cNvSpPr>
                <a:spLocks noRot="1" noChangeAspect="1" noMove="1" noResize="1" noEditPoints="1" noAdjustHandles="1" noChangeArrowheads="1" noChangeShapeType="1" noTextEdit="1"/>
              </p:cNvSpPr>
              <p:nvPr/>
            </p:nvSpPr>
            <p:spPr>
              <a:xfrm>
                <a:off x="844465" y="2018442"/>
                <a:ext cx="2543142" cy="2556908"/>
              </a:xfrm>
              <a:prstGeom prst="rect">
                <a:avLst/>
              </a:prstGeom>
              <a:blipFill>
                <a:blip r:embed="rId10"/>
                <a:stretch>
                  <a:fillRect l="-3073"/>
                </a:stretch>
              </a:blipFill>
              <a:ln w="38100">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07D9FE48-2D91-9EF6-2A8D-58EEE39F0B0B}"/>
                  </a:ext>
                </a:extLst>
              </p:cNvPr>
              <p:cNvSpPr txBox="1"/>
              <p:nvPr/>
            </p:nvSpPr>
            <p:spPr>
              <a:xfrm>
                <a:off x="838200" y="4810405"/>
                <a:ext cx="4817281" cy="461665"/>
              </a:xfrm>
              <a:prstGeom prst="rect">
                <a:avLst/>
              </a:prstGeom>
              <a:noFill/>
            </p:spPr>
            <p:txBody>
              <a:bodyPr wrap="none" rtlCol="0">
                <a:spAutoFit/>
              </a:bodyPr>
              <a:lstStyle/>
              <a:p>
                <a:pPr algn="l"/>
                <a:r>
                  <a:rPr lang="ja-JP" altLang="en-US" sz="2400" dirty="0"/>
                  <a:t>①→</a:t>
                </a:r>
                <a14:m>
                  <m:oMath xmlns:m="http://schemas.openxmlformats.org/officeDocument/2006/math">
                    <m:r>
                      <a:rPr lang="en-US" altLang="ja-JP" sz="2400" b="0" i="0" smtClean="0">
                        <a:latin typeface="Cambria Math" panose="02040503050406030204" pitchFamily="18" charset="0"/>
                      </a:rPr>
                      <m:t>(</m:t>
                    </m:r>
                    <m:sSub>
                      <m:sSubPr>
                        <m:ctrlPr>
                          <a:rPr lang="en-US" altLang="ja-JP" sz="2400" b="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0</m:t>
                        </m:r>
                      </m:e>
                      <m:sub>
                        <m:r>
                          <a:rPr lang="en-US" altLang="ja-JP" sz="2400" b="0" i="1" smtClean="0">
                            <a:solidFill>
                              <a:srgbClr val="FF0000"/>
                            </a:solidFill>
                            <a:latin typeface="Cambria Math" panose="02040503050406030204" pitchFamily="18" charset="0"/>
                          </a:rPr>
                          <m:t>𝐴</m:t>
                        </m:r>
                      </m:sub>
                    </m:sSub>
                    <m:r>
                      <a:rPr lang="en-US" altLang="ja-JP" sz="2400" b="0" i="1" smtClean="0">
                        <a:latin typeface="Cambria Math" panose="02040503050406030204" pitchFamily="18" charset="0"/>
                      </a:rPr>
                      <m:t>;</m:t>
                    </m:r>
                    <m:sSub>
                      <m:sSubPr>
                        <m:ctrlPr>
                          <a:rPr lang="en-US" altLang="ja-JP" sz="2400" b="0" i="1" smtClean="0">
                            <a:solidFill>
                              <a:srgbClr val="0000FF"/>
                            </a:solidFill>
                            <a:latin typeface="Cambria Math" panose="02040503050406030204" pitchFamily="18" charset="0"/>
                          </a:rPr>
                        </m:ctrlPr>
                      </m:sSubPr>
                      <m:e>
                        <m:r>
                          <a:rPr lang="en-US" altLang="ja-JP" sz="2400" b="0" i="1" smtClean="0">
                            <a:solidFill>
                              <a:srgbClr val="0000FF"/>
                            </a:solidFill>
                            <a:latin typeface="Cambria Math" panose="02040503050406030204" pitchFamily="18" charset="0"/>
                          </a:rPr>
                          <m:t>0</m:t>
                        </m:r>
                      </m:e>
                      <m:sub>
                        <m:r>
                          <a:rPr lang="en-US" altLang="ja-JP" sz="2400" b="0" i="1" smtClean="0">
                            <a:solidFill>
                              <a:srgbClr val="0000FF"/>
                            </a:solidFill>
                            <a:latin typeface="Cambria Math" panose="02040503050406030204" pitchFamily="18" charset="0"/>
                          </a:rPr>
                          <m:t>𝐵</m:t>
                        </m:r>
                      </m:sub>
                    </m:sSub>
                    <m:r>
                      <a:rPr lang="en-US" altLang="ja-JP" sz="2400" b="0" i="1" smtClean="0">
                        <a:latin typeface="Cambria Math" panose="02040503050406030204" pitchFamily="18" charset="0"/>
                      </a:rPr>
                      <m:t>)</m:t>
                    </m:r>
                  </m:oMath>
                </a14:m>
                <a:r>
                  <a:rPr kumimoji="1" lang="ja-JP" altLang="en-US" sz="2400" dirty="0"/>
                  <a:t>と</a:t>
                </a:r>
                <a14:m>
                  <m:oMath xmlns:m="http://schemas.openxmlformats.org/officeDocument/2006/math">
                    <m:r>
                      <a:rPr kumimoji="1" lang="en-US" altLang="ja-JP" sz="2400" b="0" i="1" dirty="0" smtClean="0">
                        <a:latin typeface="Cambria Math" panose="02040503050406030204" pitchFamily="18" charset="0"/>
                      </a:rPr>
                      <m:t>(</m:t>
                    </m:r>
                    <m:sSub>
                      <m:sSubPr>
                        <m:ctrlPr>
                          <a:rPr kumimoji="1" lang="en-US" altLang="ja-JP" sz="2400" b="0" i="1" dirty="0" smtClean="0">
                            <a:solidFill>
                              <a:srgbClr val="FF0000"/>
                            </a:solidFill>
                            <a:latin typeface="Cambria Math" panose="02040503050406030204" pitchFamily="18" charset="0"/>
                          </a:rPr>
                        </m:ctrlPr>
                      </m:sSubPr>
                      <m:e>
                        <m:r>
                          <a:rPr kumimoji="1" lang="en-US" altLang="ja-JP" sz="2400" b="0" i="1" dirty="0" smtClean="0">
                            <a:solidFill>
                              <a:srgbClr val="FF0000"/>
                            </a:solidFill>
                            <a:latin typeface="Cambria Math" panose="02040503050406030204" pitchFamily="18" charset="0"/>
                          </a:rPr>
                          <m:t>0</m:t>
                        </m:r>
                      </m:e>
                      <m:sub>
                        <m:r>
                          <a:rPr kumimoji="1" lang="en-US" altLang="ja-JP" sz="2400" b="0" i="1" dirty="0" smtClean="0">
                            <a:solidFill>
                              <a:srgbClr val="FF0000"/>
                            </a:solidFill>
                            <a:latin typeface="Cambria Math" panose="02040503050406030204" pitchFamily="18" charset="0"/>
                          </a:rPr>
                          <m:t>𝐴</m:t>
                        </m:r>
                      </m:sub>
                    </m:sSub>
                    <m:r>
                      <a:rPr kumimoji="1" lang="en-US" altLang="ja-JP" sz="2400" b="0" i="1" dirty="0" smtClean="0">
                        <a:latin typeface="Cambria Math" panose="02040503050406030204" pitchFamily="18" charset="0"/>
                      </a:rPr>
                      <m:t>;</m:t>
                    </m:r>
                    <m:sSub>
                      <m:sSubPr>
                        <m:ctrlPr>
                          <a:rPr kumimoji="1" lang="en-US" altLang="ja-JP" sz="2400" b="0" i="1" dirty="0" smtClean="0">
                            <a:solidFill>
                              <a:srgbClr val="0000FF"/>
                            </a:solidFill>
                            <a:latin typeface="Cambria Math" panose="02040503050406030204" pitchFamily="18" charset="0"/>
                          </a:rPr>
                        </m:ctrlPr>
                      </m:sSubPr>
                      <m:e>
                        <m:r>
                          <a:rPr kumimoji="1" lang="en-US" altLang="ja-JP" sz="2400" b="0" i="1" dirty="0" smtClean="0">
                            <a:solidFill>
                              <a:srgbClr val="0000FF"/>
                            </a:solidFill>
                            <a:latin typeface="Cambria Math" panose="02040503050406030204" pitchFamily="18" charset="0"/>
                          </a:rPr>
                          <m:t>1</m:t>
                        </m:r>
                      </m:e>
                      <m:sub>
                        <m:r>
                          <a:rPr kumimoji="1" lang="en-US" altLang="ja-JP" sz="2400" b="0" i="1" dirty="0" smtClean="0">
                            <a:solidFill>
                              <a:srgbClr val="0000FF"/>
                            </a:solidFill>
                            <a:latin typeface="Cambria Math" panose="02040503050406030204" pitchFamily="18" charset="0"/>
                          </a:rPr>
                          <m:t>𝐵</m:t>
                        </m:r>
                      </m:sub>
                    </m:sSub>
                    <m:r>
                      <a:rPr kumimoji="1" lang="en-US" altLang="ja-JP" sz="2400" b="0" i="1" dirty="0" smtClean="0">
                        <a:latin typeface="Cambria Math" panose="02040503050406030204" pitchFamily="18" charset="0"/>
                      </a:rPr>
                      <m:t>)</m:t>
                    </m:r>
                  </m:oMath>
                </a14:m>
                <a:r>
                  <a:rPr kumimoji="1" lang="ja-JP" altLang="en-US" sz="2400" dirty="0"/>
                  <a:t>が同じ頻度</a:t>
                </a:r>
              </a:p>
            </p:txBody>
          </p:sp>
        </mc:Choice>
        <mc:Fallback xmlns="">
          <p:sp>
            <p:nvSpPr>
              <p:cNvPr id="26" name="テキスト ボックス 25">
                <a:extLst>
                  <a:ext uri="{FF2B5EF4-FFF2-40B4-BE49-F238E27FC236}">
                    <a16:creationId xmlns:a16="http://schemas.microsoft.com/office/drawing/2014/main" id="{07D9FE48-2D91-9EF6-2A8D-58EEE39F0B0B}"/>
                  </a:ext>
                </a:extLst>
              </p:cNvPr>
              <p:cNvSpPr txBox="1">
                <a:spLocks noRot="1" noChangeAspect="1" noMove="1" noResize="1" noEditPoints="1" noAdjustHandles="1" noChangeArrowheads="1" noChangeShapeType="1" noTextEdit="1"/>
              </p:cNvSpPr>
              <p:nvPr/>
            </p:nvSpPr>
            <p:spPr>
              <a:xfrm>
                <a:off x="838200" y="4810405"/>
                <a:ext cx="4817281" cy="461665"/>
              </a:xfrm>
              <a:prstGeom prst="rect">
                <a:avLst/>
              </a:prstGeom>
              <a:blipFill>
                <a:blip r:embed="rId11"/>
                <a:stretch>
                  <a:fillRect l="-2025" t="-15789" r="-759" b="-302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636BCA49-3EB3-469B-B53E-9B81320E7AF5}"/>
                  </a:ext>
                </a:extLst>
              </p:cNvPr>
              <p:cNvSpPr txBox="1"/>
              <p:nvPr/>
            </p:nvSpPr>
            <p:spPr>
              <a:xfrm>
                <a:off x="838200" y="5405163"/>
                <a:ext cx="4817281" cy="461665"/>
              </a:xfrm>
              <a:prstGeom prst="rect">
                <a:avLst/>
              </a:prstGeom>
              <a:noFill/>
            </p:spPr>
            <p:txBody>
              <a:bodyPr wrap="square" rtlCol="0">
                <a:spAutoFit/>
              </a:bodyPr>
              <a:lstStyle/>
              <a:p>
                <a:pPr algn="l"/>
                <a:r>
                  <a:rPr lang="ja-JP" altLang="en-US" sz="2400" dirty="0"/>
                  <a:t>③→</a:t>
                </a:r>
                <a14:m>
                  <m:oMath xmlns:m="http://schemas.openxmlformats.org/officeDocument/2006/math">
                    <m:r>
                      <a:rPr lang="en-US" altLang="ja-JP" sz="2400" b="0" i="0" smtClean="0">
                        <a:latin typeface="Cambria Math" panose="02040503050406030204" pitchFamily="18" charset="0"/>
                      </a:rPr>
                      <m:t>(</m:t>
                    </m:r>
                    <m:sSub>
                      <m:sSubPr>
                        <m:ctrlPr>
                          <a:rPr lang="en-US" altLang="ja-JP" sz="2400" b="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0</m:t>
                        </m:r>
                      </m:e>
                      <m:sub>
                        <m:r>
                          <a:rPr lang="en-US" altLang="ja-JP" sz="2400" b="0" i="1" smtClean="0">
                            <a:solidFill>
                              <a:srgbClr val="FF0000"/>
                            </a:solidFill>
                            <a:latin typeface="Cambria Math" panose="02040503050406030204" pitchFamily="18" charset="0"/>
                          </a:rPr>
                          <m:t>𝐴</m:t>
                        </m:r>
                      </m:sub>
                    </m:sSub>
                    <m:r>
                      <a:rPr lang="en-US" altLang="ja-JP" sz="2400" b="0" i="1" smtClean="0">
                        <a:latin typeface="Cambria Math" panose="02040503050406030204" pitchFamily="18" charset="0"/>
                      </a:rPr>
                      <m:t>;</m:t>
                    </m:r>
                    <m:sSub>
                      <m:sSubPr>
                        <m:ctrlPr>
                          <a:rPr lang="en-US" altLang="ja-JP" sz="2400" b="0" i="1" smtClean="0">
                            <a:solidFill>
                              <a:srgbClr val="0000FF"/>
                            </a:solidFill>
                            <a:latin typeface="Cambria Math" panose="02040503050406030204" pitchFamily="18" charset="0"/>
                          </a:rPr>
                        </m:ctrlPr>
                      </m:sSubPr>
                      <m:e>
                        <m:r>
                          <a:rPr lang="en-US" altLang="ja-JP" sz="2400" b="0" i="1" smtClean="0">
                            <a:solidFill>
                              <a:srgbClr val="0000FF"/>
                            </a:solidFill>
                            <a:latin typeface="Cambria Math" panose="02040503050406030204" pitchFamily="18" charset="0"/>
                          </a:rPr>
                          <m:t>0</m:t>
                        </m:r>
                      </m:e>
                      <m:sub>
                        <m:r>
                          <a:rPr lang="en-US" altLang="ja-JP" sz="2400" b="0" i="1" smtClean="0">
                            <a:solidFill>
                              <a:srgbClr val="0000FF"/>
                            </a:solidFill>
                            <a:latin typeface="Cambria Math" panose="02040503050406030204" pitchFamily="18" charset="0"/>
                          </a:rPr>
                          <m:t>𝐵</m:t>
                        </m:r>
                      </m:sub>
                    </m:sSub>
                    <m:r>
                      <a:rPr lang="en-US" altLang="ja-JP" sz="2400" b="0" i="1" smtClean="0">
                        <a:latin typeface="Cambria Math" panose="02040503050406030204" pitchFamily="18" charset="0"/>
                      </a:rPr>
                      <m:t>)</m:t>
                    </m:r>
                  </m:oMath>
                </a14:m>
                <a:r>
                  <a:rPr kumimoji="1" lang="ja-JP" altLang="en-US" sz="2400" dirty="0"/>
                  <a:t>と</a:t>
                </a:r>
                <a14:m>
                  <m:oMath xmlns:m="http://schemas.openxmlformats.org/officeDocument/2006/math">
                    <m:r>
                      <a:rPr kumimoji="1" lang="en-US" altLang="ja-JP" sz="2400" b="0" i="1" dirty="0" smtClean="0">
                        <a:latin typeface="Cambria Math" panose="02040503050406030204" pitchFamily="18" charset="0"/>
                      </a:rPr>
                      <m:t>(</m:t>
                    </m:r>
                    <m:sSub>
                      <m:sSubPr>
                        <m:ctrlPr>
                          <a:rPr kumimoji="1" lang="en-US" altLang="ja-JP" sz="2400" b="0" i="1" dirty="0" smtClean="0">
                            <a:solidFill>
                              <a:srgbClr val="FF0000"/>
                            </a:solidFill>
                            <a:latin typeface="Cambria Math" panose="02040503050406030204" pitchFamily="18" charset="0"/>
                          </a:rPr>
                        </m:ctrlPr>
                      </m:sSubPr>
                      <m:e>
                        <m:r>
                          <a:rPr kumimoji="1" lang="en-US" altLang="ja-JP" sz="2400" b="0" i="1" dirty="0" smtClean="0">
                            <a:solidFill>
                              <a:srgbClr val="FF0000"/>
                            </a:solidFill>
                            <a:latin typeface="Cambria Math" panose="02040503050406030204" pitchFamily="18" charset="0"/>
                          </a:rPr>
                          <m:t>1</m:t>
                        </m:r>
                      </m:e>
                      <m:sub>
                        <m:r>
                          <a:rPr kumimoji="1" lang="en-US" altLang="ja-JP" sz="2400" b="0" i="1" dirty="0" smtClean="0">
                            <a:solidFill>
                              <a:srgbClr val="FF0000"/>
                            </a:solidFill>
                            <a:latin typeface="Cambria Math" panose="02040503050406030204" pitchFamily="18" charset="0"/>
                          </a:rPr>
                          <m:t>𝐴</m:t>
                        </m:r>
                      </m:sub>
                    </m:sSub>
                    <m:r>
                      <a:rPr kumimoji="1" lang="en-US" altLang="ja-JP" sz="2400" b="0" i="1" dirty="0" smtClean="0">
                        <a:latin typeface="Cambria Math" panose="02040503050406030204" pitchFamily="18" charset="0"/>
                      </a:rPr>
                      <m:t>;</m:t>
                    </m:r>
                    <m:sSub>
                      <m:sSubPr>
                        <m:ctrlPr>
                          <a:rPr kumimoji="1" lang="en-US" altLang="ja-JP" sz="2400" b="0" i="1" dirty="0" smtClean="0">
                            <a:solidFill>
                              <a:srgbClr val="0000FF"/>
                            </a:solidFill>
                            <a:latin typeface="Cambria Math" panose="02040503050406030204" pitchFamily="18" charset="0"/>
                          </a:rPr>
                        </m:ctrlPr>
                      </m:sSubPr>
                      <m:e>
                        <m:r>
                          <a:rPr kumimoji="1" lang="en-US" altLang="ja-JP" sz="2400" b="0" i="1" dirty="0" smtClean="0">
                            <a:solidFill>
                              <a:srgbClr val="0000FF"/>
                            </a:solidFill>
                            <a:latin typeface="Cambria Math" panose="02040503050406030204" pitchFamily="18" charset="0"/>
                          </a:rPr>
                          <m:t>0</m:t>
                        </m:r>
                      </m:e>
                      <m:sub>
                        <m:r>
                          <a:rPr kumimoji="1" lang="en-US" altLang="ja-JP" sz="2400" b="0" i="1" dirty="0" smtClean="0">
                            <a:solidFill>
                              <a:srgbClr val="0000FF"/>
                            </a:solidFill>
                            <a:latin typeface="Cambria Math" panose="02040503050406030204" pitchFamily="18" charset="0"/>
                          </a:rPr>
                          <m:t>𝐵</m:t>
                        </m:r>
                      </m:sub>
                    </m:sSub>
                    <m:r>
                      <a:rPr kumimoji="1" lang="en-US" altLang="ja-JP" sz="2400" b="0" i="1" dirty="0" smtClean="0">
                        <a:latin typeface="Cambria Math" panose="02040503050406030204" pitchFamily="18" charset="0"/>
                      </a:rPr>
                      <m:t>)</m:t>
                    </m:r>
                  </m:oMath>
                </a14:m>
                <a:r>
                  <a:rPr kumimoji="1" lang="ja-JP" altLang="en-US" sz="2400" dirty="0"/>
                  <a:t>が同じ頻度</a:t>
                </a:r>
              </a:p>
            </p:txBody>
          </p:sp>
        </mc:Choice>
        <mc:Fallback xmlns="">
          <p:sp>
            <p:nvSpPr>
              <p:cNvPr id="27" name="テキスト ボックス 26">
                <a:extLst>
                  <a:ext uri="{FF2B5EF4-FFF2-40B4-BE49-F238E27FC236}">
                    <a16:creationId xmlns:a16="http://schemas.microsoft.com/office/drawing/2014/main" id="{636BCA49-3EB3-469B-B53E-9B81320E7AF5}"/>
                  </a:ext>
                </a:extLst>
              </p:cNvPr>
              <p:cNvSpPr txBox="1">
                <a:spLocks noRot="1" noChangeAspect="1" noMove="1" noResize="1" noEditPoints="1" noAdjustHandles="1" noChangeArrowheads="1" noChangeShapeType="1" noTextEdit="1"/>
              </p:cNvSpPr>
              <p:nvPr/>
            </p:nvSpPr>
            <p:spPr>
              <a:xfrm>
                <a:off x="838200" y="5405163"/>
                <a:ext cx="4817281" cy="461665"/>
              </a:xfrm>
              <a:prstGeom prst="rect">
                <a:avLst/>
              </a:prstGeom>
              <a:blipFill>
                <a:blip r:embed="rId12"/>
                <a:stretch>
                  <a:fillRect l="-2025" t="-16000" r="-759" b="-32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2487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animBg="1"/>
      <p:bldP spid="15" grpId="0"/>
      <p:bldP spid="16" grpId="0"/>
      <p:bldP spid="17" grpId="0"/>
      <p:bldP spid="18" grpId="0"/>
      <p:bldP spid="19" grpId="0"/>
      <p:bldP spid="22" grpId="0"/>
      <p:bldP spid="23"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DD37CAFB-3665-99AD-4C95-274A2E1A3F65}"/>
                  </a:ext>
                </a:extLst>
              </p:cNvPr>
              <p:cNvSpPr>
                <a:spLocks noGrp="1"/>
              </p:cNvSpPr>
              <p:nvPr>
                <p:ph type="title"/>
              </p:nvPr>
            </p:nvSpPr>
            <p:spPr/>
            <p:txBody>
              <a:bodyPr/>
              <a:lstStyle/>
              <a:p>
                <a14:m>
                  <m:oMath xmlns:m="http://schemas.openxmlformats.org/officeDocument/2006/math">
                    <m:r>
                      <a:rPr kumimoji="1" lang="en-US" altLang="ja-JP" b="0" i="1" smtClean="0">
                        <a:latin typeface="Cambria Math" panose="02040503050406030204" pitchFamily="18" charset="0"/>
                      </a:rPr>
                      <m:t>𝑃</m:t>
                    </m:r>
                    <m:r>
                      <a:rPr kumimoji="1" lang="en-US" altLang="ja-JP" b="0" i="1" smtClean="0">
                        <a:latin typeface="Cambria Math" panose="02040503050406030204" pitchFamily="18" charset="0"/>
                      </a:rPr>
                      <m:t>(</m:t>
                    </m:r>
                    <m:sSub>
                      <m:sSubPr>
                        <m:ctrlPr>
                          <a:rPr kumimoji="1" lang="en-US" altLang="ja-JP" b="0" i="1" smtClean="0">
                            <a:solidFill>
                              <a:srgbClr val="FF0000"/>
                            </a:solidFill>
                            <a:latin typeface="Cambria Math" panose="02040503050406030204" pitchFamily="18" charset="0"/>
                          </a:rPr>
                        </m:ctrlPr>
                      </m:sSubPr>
                      <m:e>
                        <m:r>
                          <a:rPr kumimoji="1" lang="en-US" altLang="ja-JP" b="0" i="1" smtClean="0">
                            <a:solidFill>
                              <a:srgbClr val="FF0000"/>
                            </a:solidFill>
                            <a:latin typeface="Cambria Math" panose="02040503050406030204" pitchFamily="18" charset="0"/>
                          </a:rPr>
                          <m:t>0</m:t>
                        </m:r>
                      </m:e>
                      <m:sub>
                        <m:r>
                          <a:rPr kumimoji="1" lang="en-US" altLang="ja-JP" b="0" i="1" smtClean="0">
                            <a:solidFill>
                              <a:srgbClr val="FF0000"/>
                            </a:solidFill>
                            <a:latin typeface="Cambria Math" panose="02040503050406030204" pitchFamily="18" charset="0"/>
                          </a:rPr>
                          <m:t>𝐴</m:t>
                        </m:r>
                      </m:sub>
                    </m:sSub>
                    <m:r>
                      <a:rPr kumimoji="1" lang="en-US" altLang="ja-JP" b="0" i="1" smtClean="0">
                        <a:latin typeface="Cambria Math" panose="02040503050406030204" pitchFamily="18" charset="0"/>
                      </a:rPr>
                      <m:t>;</m:t>
                    </m:r>
                    <m:sSub>
                      <m:sSubPr>
                        <m:ctrlPr>
                          <a:rPr kumimoji="1" lang="en-US" altLang="ja-JP" b="0" i="1" smtClean="0">
                            <a:solidFill>
                              <a:srgbClr val="0000FF"/>
                            </a:solidFill>
                            <a:latin typeface="Cambria Math" panose="02040503050406030204" pitchFamily="18" charset="0"/>
                          </a:rPr>
                        </m:ctrlPr>
                      </m:sSubPr>
                      <m:e>
                        <m:r>
                          <a:rPr kumimoji="1" lang="en-US" altLang="ja-JP" b="0" i="1" smtClean="0">
                            <a:solidFill>
                              <a:srgbClr val="0000FF"/>
                            </a:solidFill>
                            <a:latin typeface="Cambria Math" panose="02040503050406030204" pitchFamily="18" charset="0"/>
                          </a:rPr>
                          <m:t>𝑎</m:t>
                        </m:r>
                      </m:e>
                      <m:sub>
                        <m:r>
                          <a:rPr kumimoji="1" lang="en-US" altLang="ja-JP" b="0" i="1" smtClean="0">
                            <a:solidFill>
                              <a:srgbClr val="0000FF"/>
                            </a:solidFill>
                            <a:latin typeface="Cambria Math" panose="02040503050406030204" pitchFamily="18" charset="0"/>
                          </a:rPr>
                          <m:t>𝐵</m:t>
                        </m:r>
                      </m:sub>
                    </m:sSub>
                    <m:r>
                      <a:rPr kumimoji="1" lang="en-US" altLang="ja-JP" b="0" i="1" smtClean="0">
                        <a:latin typeface="Cambria Math" panose="02040503050406030204" pitchFamily="18" charset="0"/>
                      </a:rPr>
                      <m:t>)</m:t>
                    </m:r>
                  </m:oMath>
                </a14:m>
                <a:r>
                  <a:rPr kumimoji="1" lang="ja-JP" altLang="en-US" dirty="0"/>
                  <a:t>と</a:t>
                </a:r>
                <a14:m>
                  <m:oMath xmlns:m="http://schemas.openxmlformats.org/officeDocument/2006/math">
                    <m:r>
                      <a:rPr kumimoji="1" lang="en-US" altLang="ja-JP" b="0" i="1" dirty="0" smtClean="0">
                        <a:latin typeface="Cambria Math" panose="02040503050406030204" pitchFamily="18" charset="0"/>
                      </a:rPr>
                      <m:t>𝑃</m:t>
                    </m:r>
                    <m:r>
                      <a:rPr kumimoji="1" lang="en-US" altLang="ja-JP" b="0" i="1" dirty="0" smtClean="0">
                        <a:latin typeface="Cambria Math" panose="02040503050406030204" pitchFamily="18" charset="0"/>
                      </a:rPr>
                      <m:t>(</m:t>
                    </m:r>
                    <m:sSub>
                      <m:sSubPr>
                        <m:ctrlPr>
                          <a:rPr kumimoji="1" lang="en-US" altLang="ja-JP" b="0" i="1" dirty="0" smtClean="0">
                            <a:solidFill>
                              <a:srgbClr val="FF0000"/>
                            </a:solidFill>
                            <a:latin typeface="Cambria Math" panose="02040503050406030204" pitchFamily="18" charset="0"/>
                          </a:rPr>
                        </m:ctrlPr>
                      </m:sSubPr>
                      <m:e>
                        <m:r>
                          <a:rPr kumimoji="1" lang="en-US" altLang="ja-JP" b="0" i="1" dirty="0" smtClean="0">
                            <a:solidFill>
                              <a:srgbClr val="FF0000"/>
                            </a:solidFill>
                            <a:latin typeface="Cambria Math" panose="02040503050406030204" pitchFamily="18" charset="0"/>
                          </a:rPr>
                          <m:t>𝑎</m:t>
                        </m:r>
                      </m:e>
                      <m:sub>
                        <m:r>
                          <a:rPr kumimoji="1" lang="en-US" altLang="ja-JP" b="0" i="1" dirty="0" smtClean="0">
                            <a:solidFill>
                              <a:srgbClr val="FF0000"/>
                            </a:solidFill>
                            <a:latin typeface="Cambria Math" panose="02040503050406030204" pitchFamily="18" charset="0"/>
                          </a:rPr>
                          <m:t>𝐴</m:t>
                        </m:r>
                      </m:sub>
                    </m:sSub>
                    <m:r>
                      <a:rPr kumimoji="1" lang="en-US" altLang="ja-JP" b="0" i="1" dirty="0" smtClean="0">
                        <a:latin typeface="Cambria Math" panose="02040503050406030204" pitchFamily="18" charset="0"/>
                      </a:rPr>
                      <m:t>;</m:t>
                    </m:r>
                    <m:sSub>
                      <m:sSubPr>
                        <m:ctrlPr>
                          <a:rPr kumimoji="1" lang="en-US" altLang="ja-JP" b="0" i="1" dirty="0" smtClean="0">
                            <a:solidFill>
                              <a:srgbClr val="0000FF"/>
                            </a:solidFill>
                            <a:latin typeface="Cambria Math" panose="02040503050406030204" pitchFamily="18" charset="0"/>
                          </a:rPr>
                        </m:ctrlPr>
                      </m:sSubPr>
                      <m:e>
                        <m:r>
                          <a:rPr kumimoji="1" lang="en-US" altLang="ja-JP" b="0" i="1" dirty="0" smtClean="0">
                            <a:solidFill>
                              <a:srgbClr val="0000FF"/>
                            </a:solidFill>
                            <a:latin typeface="Cambria Math" panose="02040503050406030204" pitchFamily="18" charset="0"/>
                          </a:rPr>
                          <m:t>0</m:t>
                        </m:r>
                      </m:e>
                      <m:sub>
                        <m:r>
                          <a:rPr kumimoji="1" lang="en-US" altLang="ja-JP" b="0" i="1" dirty="0" smtClean="0">
                            <a:solidFill>
                              <a:srgbClr val="0000FF"/>
                            </a:solidFill>
                            <a:latin typeface="Cambria Math" panose="02040503050406030204" pitchFamily="18" charset="0"/>
                          </a:rPr>
                          <m:t>𝐵</m:t>
                        </m:r>
                      </m:sub>
                    </m:sSub>
                    <m:r>
                      <a:rPr kumimoji="1" lang="en-US" altLang="ja-JP" b="0" i="1" dirty="0" smtClean="0">
                        <a:latin typeface="Cambria Math" panose="02040503050406030204" pitchFamily="18" charset="0"/>
                      </a:rPr>
                      <m:t>)</m:t>
                    </m:r>
                  </m:oMath>
                </a14:m>
                <a:r>
                  <a:rPr kumimoji="1" lang="ja-JP" altLang="en-US" dirty="0"/>
                  <a:t>の最適化（結果）</a:t>
                </a:r>
              </a:p>
            </p:txBody>
          </p:sp>
        </mc:Choice>
        <mc:Fallback xmlns="">
          <p:sp>
            <p:nvSpPr>
              <p:cNvPr id="2" name="タイトル 1">
                <a:extLst>
                  <a:ext uri="{FF2B5EF4-FFF2-40B4-BE49-F238E27FC236}">
                    <a16:creationId xmlns:a16="http://schemas.microsoft.com/office/drawing/2014/main" id="{DD37CAFB-3665-99AD-4C95-274A2E1A3F65}"/>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5920EAB4-AD29-7E5B-CFF1-E9B2A461C0EF}"/>
              </a:ext>
            </a:extLst>
          </p:cNvPr>
          <p:cNvSpPr>
            <a:spLocks noGrp="1"/>
          </p:cNvSpPr>
          <p:nvPr>
            <p:ph type="sldNum" sz="quarter" idx="12"/>
          </p:nvPr>
        </p:nvSpPr>
        <p:spPr/>
        <p:txBody>
          <a:bodyPr/>
          <a:lstStyle/>
          <a:p>
            <a:fld id="{6FB6090F-F54E-433E-AC64-1BF1EF994A80}" type="slidenum">
              <a:rPr kumimoji="1" lang="ja-JP" altLang="en-US" smtClean="0"/>
              <a:t>13</a:t>
            </a:fld>
            <a:endParaRPr kumimoji="1" lang="ja-JP" altLang="en-US"/>
          </a:p>
        </p:txBody>
      </p:sp>
      <p:pic>
        <p:nvPicPr>
          <p:cNvPr id="9" name="図 8">
            <a:extLst>
              <a:ext uri="{FF2B5EF4-FFF2-40B4-BE49-F238E27FC236}">
                <a16:creationId xmlns:a16="http://schemas.microsoft.com/office/drawing/2014/main" id="{5EA83AAB-63DE-DA0E-CF27-7D74CB322D21}"/>
              </a:ext>
            </a:extLst>
          </p:cNvPr>
          <p:cNvPicPr>
            <a:picLocks noChangeAspect="1"/>
          </p:cNvPicPr>
          <p:nvPr/>
        </p:nvPicPr>
        <p:blipFill>
          <a:blip r:embed="rId3"/>
          <a:stretch>
            <a:fillRect/>
          </a:stretch>
        </p:blipFill>
        <p:spPr>
          <a:xfrm>
            <a:off x="953608" y="2204208"/>
            <a:ext cx="8352148" cy="4394687"/>
          </a:xfrm>
          <a:prstGeom prst="rect">
            <a:avLst/>
          </a:prstGeom>
        </p:spPr>
      </p:pic>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3870EEB2-5A17-90E7-96DC-12C5A4E2F577}"/>
                  </a:ext>
                </a:extLst>
              </p:cNvPr>
              <p:cNvSpPr txBox="1"/>
              <p:nvPr/>
            </p:nvSpPr>
            <p:spPr>
              <a:xfrm>
                <a:off x="3470565" y="1742543"/>
                <a:ext cx="3228961" cy="461665"/>
              </a:xfrm>
              <a:prstGeom prst="rect">
                <a:avLst/>
              </a:prstGeom>
              <a:noFill/>
            </p:spPr>
            <p:txBody>
              <a:bodyPr wrap="none" rtlCol="0">
                <a:spAutoFit/>
              </a:bodyPr>
              <a:lstStyle/>
              <a:p>
                <a:pPr algn="l"/>
                <a14:m>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𝜙</m:t>
                        </m:r>
                      </m:e>
                      <m:sub>
                        <m:r>
                          <a:rPr kumimoji="1" lang="en-US" altLang="ja-JP" sz="2400" b="0" i="1" smtClean="0">
                            <a:latin typeface="Cambria Math" panose="02040503050406030204" pitchFamily="18" charset="0"/>
                          </a:rPr>
                          <m:t>𝑆</m:t>
                        </m:r>
                      </m:sub>
                    </m:sSub>
                    <m:r>
                      <a:rPr kumimoji="1" lang="en-US" altLang="ja-JP" sz="2400" b="0" i="1" smtClean="0">
                        <a:latin typeface="Cambria Math" panose="02040503050406030204" pitchFamily="18" charset="0"/>
                      </a:rPr>
                      <m:t>=22.5[</m:t>
                    </m:r>
                    <m:r>
                      <a:rPr kumimoji="1" lang="en-US" altLang="ja-JP" sz="2400" b="0" i="1" smtClean="0">
                        <a:latin typeface="Cambria Math" panose="02040503050406030204" pitchFamily="18" charset="0"/>
                      </a:rPr>
                      <m:t>𝑑𝑒𝑔</m:t>
                    </m:r>
                    <m:r>
                      <a:rPr kumimoji="1" lang="en-US" altLang="ja-JP" sz="2400" b="0" i="1" smtClean="0">
                        <a:latin typeface="Cambria Math" panose="02040503050406030204" pitchFamily="18" charset="0"/>
                      </a:rPr>
                      <m:t>]</m:t>
                    </m:r>
                  </m:oMath>
                </a14:m>
                <a:r>
                  <a:rPr kumimoji="1" lang="ja-JP" altLang="en-US" sz="2400" dirty="0"/>
                  <a:t> の場合</a:t>
                </a:r>
              </a:p>
            </p:txBody>
          </p:sp>
        </mc:Choice>
        <mc:Fallback xmlns="">
          <p:sp>
            <p:nvSpPr>
              <p:cNvPr id="10" name="テキスト ボックス 9">
                <a:extLst>
                  <a:ext uri="{FF2B5EF4-FFF2-40B4-BE49-F238E27FC236}">
                    <a16:creationId xmlns:a16="http://schemas.microsoft.com/office/drawing/2014/main" id="{3870EEB2-5A17-90E7-96DC-12C5A4E2F577}"/>
                  </a:ext>
                </a:extLst>
              </p:cNvPr>
              <p:cNvSpPr txBox="1">
                <a:spLocks noRot="1" noChangeAspect="1" noMove="1" noResize="1" noEditPoints="1" noAdjustHandles="1" noChangeArrowheads="1" noChangeShapeType="1" noTextEdit="1"/>
              </p:cNvSpPr>
              <p:nvPr/>
            </p:nvSpPr>
            <p:spPr>
              <a:xfrm>
                <a:off x="3470565" y="1742543"/>
                <a:ext cx="3228961" cy="461665"/>
              </a:xfrm>
              <a:prstGeom prst="rect">
                <a:avLst/>
              </a:prstGeom>
              <a:blipFill>
                <a:blip r:embed="rId4"/>
                <a:stretch>
                  <a:fillRect l="-1509" t="-15789" r="-1887" b="-23684"/>
                </a:stretch>
              </a:blipFill>
            </p:spPr>
            <p:txBody>
              <a:bodyPr/>
              <a:lstStyle/>
              <a:p>
                <a:r>
                  <a:rPr lang="ja-JP" altLang="en-US">
                    <a:noFill/>
                  </a:rPr>
                  <a:t> </a:t>
                </a:r>
              </a:p>
            </p:txBody>
          </p:sp>
        </mc:Fallback>
      </mc:AlternateContent>
      <p:pic>
        <p:nvPicPr>
          <p:cNvPr id="11" name="図 10">
            <a:extLst>
              <a:ext uri="{FF2B5EF4-FFF2-40B4-BE49-F238E27FC236}">
                <a16:creationId xmlns:a16="http://schemas.microsoft.com/office/drawing/2014/main" id="{FEF0F9DF-8F20-5026-370D-3FBA82C060C2}"/>
              </a:ext>
            </a:extLst>
          </p:cNvPr>
          <p:cNvPicPr>
            <a:picLocks noChangeAspect="1"/>
          </p:cNvPicPr>
          <p:nvPr/>
        </p:nvPicPr>
        <p:blipFill>
          <a:blip r:embed="rId5"/>
          <a:stretch>
            <a:fillRect/>
          </a:stretch>
        </p:blipFill>
        <p:spPr>
          <a:xfrm>
            <a:off x="9437916" y="1502309"/>
            <a:ext cx="1800476" cy="5096586"/>
          </a:xfrm>
          <a:prstGeom prst="rect">
            <a:avLst/>
          </a:prstGeom>
        </p:spPr>
      </p:pic>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550B6C42-4355-8B4F-14AA-0460CE318813}"/>
                  </a:ext>
                </a:extLst>
              </p:cNvPr>
              <p:cNvSpPr txBox="1"/>
              <p:nvPr/>
            </p:nvSpPr>
            <p:spPr>
              <a:xfrm>
                <a:off x="10688609" y="1038568"/>
                <a:ext cx="1270732" cy="400110"/>
              </a:xfrm>
              <a:prstGeom prst="rect">
                <a:avLst/>
              </a:prstGeom>
              <a:noFill/>
            </p:spPr>
            <p:txBody>
              <a:bodyPr wrap="none" rtlCol="0">
                <a:spAutoFit/>
              </a:bodyPr>
              <a:lstStyle/>
              <a:p>
                <a:pPr algn="l"/>
                <a14:m>
                  <m:oMath xmlns:m="http://schemas.openxmlformats.org/officeDocument/2006/math">
                    <m:d>
                      <m:dPr>
                        <m:begChr m:val=""/>
                        <m:endChr m:val="⟩"/>
                        <m:ctrlPr>
                          <a:rPr kumimoji="1" lang="ja-JP" altLang="en-US" sz="2000" i="1" smtClean="0">
                            <a:latin typeface="Cambria Math" panose="02040503050406030204" pitchFamily="18" charset="0"/>
                          </a:rPr>
                        </m:ctrlPr>
                      </m:dPr>
                      <m:e>
                        <m:r>
                          <a:rPr kumimoji="1" lang="en-US" altLang="ja-JP" sz="2000" b="0" i="1" smtClean="0">
                            <a:latin typeface="Cambria Math" panose="02040503050406030204" pitchFamily="18" charset="0"/>
                          </a:rPr>
                          <m:t>|0</m:t>
                        </m:r>
                      </m:e>
                    </m:d>
                  </m:oMath>
                </a14:m>
                <a:r>
                  <a:rPr kumimoji="1" lang="ja-JP" altLang="en-US" sz="2000" dirty="0"/>
                  <a:t>を表す</a:t>
                </a:r>
              </a:p>
            </p:txBody>
          </p:sp>
        </mc:Choice>
        <mc:Fallback xmlns="">
          <p:sp>
            <p:nvSpPr>
              <p:cNvPr id="12" name="テキスト ボックス 11">
                <a:extLst>
                  <a:ext uri="{FF2B5EF4-FFF2-40B4-BE49-F238E27FC236}">
                    <a16:creationId xmlns:a16="http://schemas.microsoft.com/office/drawing/2014/main" id="{550B6C42-4355-8B4F-14AA-0460CE318813}"/>
                  </a:ext>
                </a:extLst>
              </p:cNvPr>
              <p:cNvSpPr txBox="1">
                <a:spLocks noRot="1" noChangeAspect="1" noMove="1" noResize="1" noEditPoints="1" noAdjustHandles="1" noChangeArrowheads="1" noChangeShapeType="1" noTextEdit="1"/>
              </p:cNvSpPr>
              <p:nvPr/>
            </p:nvSpPr>
            <p:spPr>
              <a:xfrm>
                <a:off x="10688609" y="1038568"/>
                <a:ext cx="1270732" cy="400110"/>
              </a:xfrm>
              <a:prstGeom prst="rect">
                <a:avLst/>
              </a:prstGeom>
              <a:blipFill>
                <a:blip r:embed="rId6"/>
                <a:stretch>
                  <a:fillRect l="-11962" t="-121212" r="-3828" b="-183333"/>
                </a:stretch>
              </a:blipFill>
            </p:spPr>
            <p:txBody>
              <a:bodyPr/>
              <a:lstStyle/>
              <a:p>
                <a:r>
                  <a:rPr lang="ja-JP" altLang="en-US">
                    <a:noFill/>
                  </a:rPr>
                  <a:t> </a:t>
                </a:r>
              </a:p>
            </p:txBody>
          </p:sp>
        </mc:Fallback>
      </mc:AlternateContent>
      <p:cxnSp>
        <p:nvCxnSpPr>
          <p:cNvPr id="13" name="直線矢印コネクタ 12">
            <a:extLst>
              <a:ext uri="{FF2B5EF4-FFF2-40B4-BE49-F238E27FC236}">
                <a16:creationId xmlns:a16="http://schemas.microsoft.com/office/drawing/2014/main" id="{332E7987-E13E-18B7-1088-59D218F96F45}"/>
              </a:ext>
            </a:extLst>
          </p:cNvPr>
          <p:cNvCxnSpPr>
            <a:stCxn id="12" idx="1"/>
          </p:cNvCxnSpPr>
          <p:nvPr/>
        </p:nvCxnSpPr>
        <p:spPr>
          <a:xfrm flipH="1">
            <a:off x="10474822" y="1238623"/>
            <a:ext cx="213787" cy="5991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07AAC8F4-7306-8067-5D67-E9F0736C3D84}"/>
                  </a:ext>
                </a:extLst>
              </p:cNvPr>
              <p:cNvSpPr txBox="1"/>
              <p:nvPr/>
            </p:nvSpPr>
            <p:spPr>
              <a:xfrm>
                <a:off x="786188" y="1224759"/>
                <a:ext cx="424022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ja-JP" altLang="en-US" sz="2400" i="1" smtClean="0">
                              <a:latin typeface="Cambria Math" panose="02040503050406030204" pitchFamily="18" charset="0"/>
                            </a:rPr>
                          </m:ctrlPr>
                        </m:dPr>
                        <m:e>
                          <m:r>
                            <m:rPr>
                              <m:sty m:val="p"/>
                            </m:rPr>
                            <a:rPr lang="en-US" altLang="ja-JP" sz="2400" b="0" i="0" smtClean="0">
                              <a:latin typeface="Cambria Math" panose="02040503050406030204" pitchFamily="18" charset="0"/>
                            </a:rPr>
                            <m:t>cos</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𝜙</m:t>
                              </m:r>
                            </m:e>
                            <m:sub>
                              <m:r>
                                <a:rPr lang="en-US" altLang="ja-JP" sz="2400" b="0" i="1" smtClean="0">
                                  <a:latin typeface="Cambria Math" panose="02040503050406030204" pitchFamily="18" charset="0"/>
                                </a:rPr>
                                <m:t>𝑆</m:t>
                              </m:r>
                            </m:sub>
                          </m:sSub>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𝐻</m:t>
                              </m:r>
                            </m:e>
                            <m:sub>
                              <m:r>
                                <a:rPr lang="en-US" altLang="ja-JP" sz="2400" i="1">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𝐻</m:t>
                              </m:r>
                            </m:e>
                            <m:sub>
                              <m:r>
                                <a:rPr lang="en-US" altLang="ja-JP" sz="2400" i="1">
                                  <a:solidFill>
                                    <a:srgbClr val="0000FF"/>
                                  </a:solidFill>
                                  <a:latin typeface="Cambria Math" panose="02040503050406030204" pitchFamily="18" charset="0"/>
                                </a:rPr>
                                <m:t>𝐵</m:t>
                              </m:r>
                            </m:sub>
                          </m:sSub>
                        </m:e>
                      </m:d>
                      <m:r>
                        <a:rPr lang="en-US" altLang="ja-JP" sz="2400" i="1">
                          <a:latin typeface="Cambria Math" panose="02040503050406030204" pitchFamily="18" charset="0"/>
                        </a:rPr>
                        <m:t>−</m:t>
                      </m:r>
                      <m:r>
                        <m:rPr>
                          <m:sty m:val="p"/>
                        </m:rPr>
                        <a:rPr lang="en-US" altLang="ja-JP" sz="2400" b="0" i="0" smtClean="0">
                          <a:latin typeface="Cambria Math" panose="02040503050406030204" pitchFamily="18" charset="0"/>
                        </a:rPr>
                        <m:t>sin</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𝜙</m:t>
                          </m:r>
                        </m:e>
                        <m:sub>
                          <m:r>
                            <a:rPr lang="en-US" altLang="ja-JP" sz="2400" b="0" i="1" smtClean="0">
                              <a:latin typeface="Cambria Math" panose="02040503050406030204" pitchFamily="18" charset="0"/>
                            </a:rPr>
                            <m:t>𝑆</m:t>
                          </m:r>
                        </m:sub>
                      </m:sSub>
                      <m:d>
                        <m:dPr>
                          <m:begChr m:val=""/>
                          <m:endChr m:val="⟩"/>
                          <m:ctrlPr>
                            <a:rPr lang="ja-JP" altLang="en-US" sz="2400" i="1">
                              <a:latin typeface="Cambria Math" panose="02040503050406030204" pitchFamily="18" charset="0"/>
                            </a:rPr>
                          </m:ctrlPr>
                        </m:dPr>
                        <m:e>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𝑉</m:t>
                              </m:r>
                            </m:e>
                            <m:sub>
                              <m:r>
                                <a:rPr lang="en-US" altLang="ja-JP" sz="2400" i="1">
                                  <a:solidFill>
                                    <a:srgbClr val="FF0000"/>
                                  </a:solidFill>
                                  <a:latin typeface="Cambria Math" panose="02040503050406030204" pitchFamily="18" charset="0"/>
                                </a:rPr>
                                <m:t>𝐴</m:t>
                              </m:r>
                            </m:sub>
                          </m:sSub>
                          <m:r>
                            <a:rPr lang="en-US" altLang="ja-JP" sz="2400" b="0" i="1" smtClean="0">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𝑉</m:t>
                              </m:r>
                            </m:e>
                            <m:sub>
                              <m:r>
                                <a:rPr lang="en-US" altLang="ja-JP" sz="2400" i="1">
                                  <a:solidFill>
                                    <a:srgbClr val="0000FF"/>
                                  </a:solidFill>
                                  <a:latin typeface="Cambria Math" panose="02040503050406030204" pitchFamily="18" charset="0"/>
                                </a:rPr>
                                <m:t>𝐵</m:t>
                              </m:r>
                            </m:sub>
                          </m:sSub>
                        </m:e>
                      </m:d>
                    </m:oMath>
                  </m:oMathPara>
                </a14:m>
                <a:endParaRPr kumimoji="1" lang="ja-JP" altLang="en-US" sz="2400" dirty="0"/>
              </a:p>
            </p:txBody>
          </p:sp>
        </mc:Choice>
        <mc:Fallback xmlns="">
          <p:sp>
            <p:nvSpPr>
              <p:cNvPr id="3" name="テキスト ボックス 2">
                <a:extLst>
                  <a:ext uri="{FF2B5EF4-FFF2-40B4-BE49-F238E27FC236}">
                    <a16:creationId xmlns:a16="http://schemas.microsoft.com/office/drawing/2014/main" id="{07AAC8F4-7306-8067-5D67-E9F0736C3D84}"/>
                  </a:ext>
                </a:extLst>
              </p:cNvPr>
              <p:cNvSpPr txBox="1">
                <a:spLocks noRot="1" noChangeAspect="1" noMove="1" noResize="1" noEditPoints="1" noAdjustHandles="1" noChangeArrowheads="1" noChangeShapeType="1" noTextEdit="1"/>
              </p:cNvSpPr>
              <p:nvPr/>
            </p:nvSpPr>
            <p:spPr>
              <a:xfrm>
                <a:off x="786188" y="1224759"/>
                <a:ext cx="4240220" cy="461665"/>
              </a:xfrm>
              <a:prstGeom prst="rect">
                <a:avLst/>
              </a:prstGeom>
              <a:blipFill>
                <a:blip r:embed="rId7"/>
                <a:stretch>
                  <a:fillRect t="-130263" r="-13075" b="-19473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391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BA52A824-7EBC-D857-76F4-E2E291CAC4ED}"/>
                  </a:ext>
                </a:extLst>
              </p:cNvPr>
              <p:cNvSpPr>
                <a:spLocks noGrp="1"/>
              </p:cNvSpPr>
              <p:nvPr>
                <p:ph type="title"/>
              </p:nvPr>
            </p:nvSpPr>
            <p:spPr/>
            <p:txBody>
              <a:bodyPr/>
              <a:lstStyle/>
              <a:p>
                <a14:m>
                  <m:oMath xmlns:m="http://schemas.openxmlformats.org/officeDocument/2006/math">
                    <m:r>
                      <a:rPr kumimoji="1" lang="en-US" altLang="ja-JP" b="0" i="1" smtClean="0">
                        <a:latin typeface="Cambria Math" panose="02040503050406030204" pitchFamily="18" charset="0"/>
                      </a:rPr>
                      <m:t>𝑃</m:t>
                    </m:r>
                    <m:r>
                      <a:rPr kumimoji="1" lang="en-US" altLang="ja-JP" b="0" i="1" smtClean="0">
                        <a:latin typeface="Cambria Math" panose="02040503050406030204" pitchFamily="18" charset="0"/>
                      </a:rPr>
                      <m:t>(</m:t>
                    </m:r>
                    <m:sSub>
                      <m:sSubPr>
                        <m:ctrlPr>
                          <a:rPr kumimoji="1" lang="en-US" altLang="ja-JP" b="0" i="1" smtClean="0">
                            <a:solidFill>
                              <a:srgbClr val="FF0000"/>
                            </a:solidFill>
                            <a:latin typeface="Cambria Math" panose="02040503050406030204" pitchFamily="18" charset="0"/>
                          </a:rPr>
                        </m:ctrlPr>
                      </m:sSubPr>
                      <m:e>
                        <m:r>
                          <a:rPr kumimoji="1" lang="en-US" altLang="ja-JP" b="0" i="1" smtClean="0">
                            <a:solidFill>
                              <a:srgbClr val="FF0000"/>
                            </a:solidFill>
                            <a:latin typeface="Cambria Math" panose="02040503050406030204" pitchFamily="18" charset="0"/>
                          </a:rPr>
                          <m:t>1</m:t>
                        </m:r>
                      </m:e>
                      <m:sub>
                        <m:r>
                          <a:rPr kumimoji="1" lang="en-US" altLang="ja-JP" b="0" i="1" smtClean="0">
                            <a:solidFill>
                              <a:srgbClr val="FF0000"/>
                            </a:solidFill>
                            <a:latin typeface="Cambria Math" panose="02040503050406030204" pitchFamily="18" charset="0"/>
                          </a:rPr>
                          <m:t>𝐴</m:t>
                        </m:r>
                      </m:sub>
                    </m:sSub>
                    <m:r>
                      <a:rPr kumimoji="1" lang="en-US" altLang="ja-JP" b="0" i="1" smtClean="0">
                        <a:latin typeface="Cambria Math" panose="02040503050406030204" pitchFamily="18" charset="0"/>
                      </a:rPr>
                      <m:t>;</m:t>
                    </m:r>
                    <m:sSub>
                      <m:sSubPr>
                        <m:ctrlPr>
                          <a:rPr kumimoji="1" lang="en-US" altLang="ja-JP" b="0" i="1" smtClean="0">
                            <a:solidFill>
                              <a:srgbClr val="0000FF"/>
                            </a:solidFill>
                            <a:latin typeface="Cambria Math" panose="02040503050406030204" pitchFamily="18" charset="0"/>
                          </a:rPr>
                        </m:ctrlPr>
                      </m:sSubPr>
                      <m:e>
                        <m:r>
                          <a:rPr kumimoji="1" lang="en-US" altLang="ja-JP" b="0" i="1" smtClean="0">
                            <a:solidFill>
                              <a:srgbClr val="0000FF"/>
                            </a:solidFill>
                            <a:latin typeface="Cambria Math" panose="02040503050406030204" pitchFamily="18" charset="0"/>
                          </a:rPr>
                          <m:t>1</m:t>
                        </m:r>
                      </m:e>
                      <m:sub>
                        <m:r>
                          <a:rPr kumimoji="1" lang="en-US" altLang="ja-JP" b="0" i="1" smtClean="0">
                            <a:solidFill>
                              <a:srgbClr val="0000FF"/>
                            </a:solidFill>
                            <a:latin typeface="Cambria Math" panose="02040503050406030204" pitchFamily="18" charset="0"/>
                          </a:rPr>
                          <m:t>𝐵</m:t>
                        </m:r>
                      </m:sub>
                    </m:sSub>
                    <m:r>
                      <a:rPr kumimoji="1" lang="en-US" altLang="ja-JP" b="0" i="1" smtClean="0">
                        <a:latin typeface="Cambria Math" panose="02040503050406030204" pitchFamily="18" charset="0"/>
                      </a:rPr>
                      <m:t>)</m:t>
                    </m:r>
                    <m:r>
                      <a:rPr lang="ja-JP" altLang="en-US" i="1">
                        <a:latin typeface="Cambria Math" panose="02040503050406030204" pitchFamily="18" charset="0"/>
                      </a:rPr>
                      <m:t>の</m:t>
                    </m:r>
                  </m:oMath>
                </a14:m>
                <a:r>
                  <a:rPr kumimoji="1" lang="ja-JP" altLang="en-US" dirty="0"/>
                  <a:t>最適化（</a:t>
                </a:r>
                <a:r>
                  <a:rPr lang="ja-JP" altLang="en-US" dirty="0"/>
                  <a:t>方法</a:t>
                </a:r>
                <a:r>
                  <a:rPr kumimoji="1" lang="ja-JP" altLang="en-US" dirty="0"/>
                  <a:t>）</a:t>
                </a:r>
              </a:p>
            </p:txBody>
          </p:sp>
        </mc:Choice>
        <mc:Fallback xmlns="">
          <p:sp>
            <p:nvSpPr>
              <p:cNvPr id="2" name="タイトル 1">
                <a:extLst>
                  <a:ext uri="{FF2B5EF4-FFF2-40B4-BE49-F238E27FC236}">
                    <a16:creationId xmlns:a16="http://schemas.microsoft.com/office/drawing/2014/main" id="{BA52A824-7EBC-D857-76F4-E2E291CAC4ED}"/>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B1610CA0-475C-3C04-8C12-9501711632CA}"/>
              </a:ext>
            </a:extLst>
          </p:cNvPr>
          <p:cNvSpPr>
            <a:spLocks noGrp="1"/>
          </p:cNvSpPr>
          <p:nvPr>
            <p:ph type="sldNum" sz="quarter" idx="12"/>
          </p:nvPr>
        </p:nvSpPr>
        <p:spPr/>
        <p:txBody>
          <a:bodyPr/>
          <a:lstStyle/>
          <a:p>
            <a:fld id="{6FB6090F-F54E-433E-AC64-1BF1EF994A80}" type="slidenum">
              <a:rPr kumimoji="1" lang="ja-JP" altLang="en-US" smtClean="0"/>
              <a:t>14</a:t>
            </a:fld>
            <a:endParaRPr kumimoji="1" lang="ja-JP" altLang="en-US"/>
          </a:p>
        </p:txBody>
      </p:sp>
      <p:grpSp>
        <p:nvGrpSpPr>
          <p:cNvPr id="5" name="グループ化 4">
            <a:extLst>
              <a:ext uri="{FF2B5EF4-FFF2-40B4-BE49-F238E27FC236}">
                <a16:creationId xmlns:a16="http://schemas.microsoft.com/office/drawing/2014/main" id="{40F0E26B-D26A-77F6-4F71-EE664E12EFFA}"/>
              </a:ext>
            </a:extLst>
          </p:cNvPr>
          <p:cNvGrpSpPr/>
          <p:nvPr/>
        </p:nvGrpSpPr>
        <p:grpSpPr>
          <a:xfrm>
            <a:off x="1040801" y="1275805"/>
            <a:ext cx="5360908" cy="5508759"/>
            <a:chOff x="2137166" y="891320"/>
            <a:chExt cx="5013836" cy="5197736"/>
          </a:xfrm>
        </p:grpSpPr>
        <p:sp>
          <p:nvSpPr>
            <p:cNvPr id="6" name="テキスト ボックス 2">
              <a:extLst>
                <a:ext uri="{FF2B5EF4-FFF2-40B4-BE49-F238E27FC236}">
                  <a16:creationId xmlns:a16="http://schemas.microsoft.com/office/drawing/2014/main" id="{BA5BDA2B-52DC-DFDA-3BC8-6E28E79F788C}"/>
                </a:ext>
              </a:extLst>
            </p:cNvPr>
            <p:cNvSpPr txBox="1">
              <a:spLocks noChangeArrowheads="1"/>
            </p:cNvSpPr>
            <p:nvPr/>
          </p:nvSpPr>
          <p:spPr bwMode="auto">
            <a:xfrm>
              <a:off x="4991557" y="4873207"/>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7" name="テキスト ボックス 2">
              <a:extLst>
                <a:ext uri="{FF2B5EF4-FFF2-40B4-BE49-F238E27FC236}">
                  <a16:creationId xmlns:a16="http://schemas.microsoft.com/office/drawing/2014/main" id="{AC92AE7F-A9B5-5644-AB7C-F4F8CA1DB034}"/>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E1DD3AB3-288E-33D1-90A2-8ED2363EF68D}"/>
                </a:ext>
              </a:extLst>
            </p:cNvPr>
            <p:cNvSpPr txBox="1">
              <a:spLocks noChangeArrowheads="1"/>
            </p:cNvSpPr>
            <p:nvPr/>
          </p:nvSpPr>
          <p:spPr bwMode="auto">
            <a:xfrm>
              <a:off x="4161535" y="2804426"/>
              <a:ext cx="69640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7CD59E62-DA09-5615-D15B-F7C0D9DCBD91}"/>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C8DED4C-6A7F-0378-B1EF-147ED69265EF}"/>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49F29E79-5AF4-930F-2A2A-DC34E9BF7E17}"/>
                </a:ext>
              </a:extLst>
            </p:cNvPr>
            <p:cNvSpPr txBox="1">
              <a:spLocks noChangeArrowheads="1"/>
            </p:cNvSpPr>
            <p:nvPr/>
          </p:nvSpPr>
          <p:spPr bwMode="auto">
            <a:xfrm>
              <a:off x="2430406"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59764B2D-5F9F-FD34-923B-6E465AA3BA9E}"/>
                </a:ext>
              </a:extLst>
            </p:cNvPr>
            <p:cNvSpPr txBox="1">
              <a:spLocks noChangeArrowheads="1"/>
            </p:cNvSpPr>
            <p:nvPr/>
          </p:nvSpPr>
          <p:spPr bwMode="auto">
            <a:xfrm>
              <a:off x="4226323" y="4905052"/>
              <a:ext cx="792729"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alt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LD</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770548B4-D88A-2036-0670-34911A10B5D7}"/>
                </a:ext>
              </a:extLst>
            </p:cNvPr>
            <p:cNvSpPr txBox="1">
              <a:spLocks noChangeArrowheads="1"/>
            </p:cNvSpPr>
            <p:nvPr/>
          </p:nvSpPr>
          <p:spPr bwMode="auto">
            <a:xfrm>
              <a:off x="4856611" y="4195763"/>
              <a:ext cx="548334" cy="523220"/>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ja-JP" sz="2800" i="1"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800" i="1"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407388E2-AECF-F443-6E6E-EA2E7D694A59}"/>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6AC5190C-561D-717E-E146-5BFDA446A730}"/>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08342E43-B694-43E2-9F56-A4FE15A6BB4D}"/>
                </a:ext>
              </a:extLst>
            </p:cNvPr>
            <p:cNvSpPr txBox="1">
              <a:spLocks noChangeArrowheads="1"/>
            </p:cNvSpPr>
            <p:nvPr/>
          </p:nvSpPr>
          <p:spPr bwMode="auto">
            <a:xfrm>
              <a:off x="6157738" y="2528576"/>
              <a:ext cx="993264"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19" name="直線コネクタ 18">
              <a:extLst>
                <a:ext uri="{FF2B5EF4-FFF2-40B4-BE49-F238E27FC236}">
                  <a16:creationId xmlns:a16="http://schemas.microsoft.com/office/drawing/2014/main" id="{91069805-5A7C-893D-747B-6E1170BAD2F5}"/>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フローチャート: 論理積ゲート 19">
              <a:extLst>
                <a:ext uri="{FF2B5EF4-FFF2-40B4-BE49-F238E27FC236}">
                  <a16:creationId xmlns:a16="http://schemas.microsoft.com/office/drawing/2014/main" id="{F011DF87-7EF2-666B-A6D4-88C896BCD05E}"/>
                </a:ext>
              </a:extLst>
            </p:cNvPr>
            <p:cNvSpPr>
              <a:spLocks noChangeAspect="1"/>
            </p:cNvSpPr>
            <p:nvPr/>
          </p:nvSpPr>
          <p:spPr>
            <a:xfrm rot="10800000">
              <a:off x="3143885"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1" name="フローチャート: 論理積ゲート 20">
              <a:extLst>
                <a:ext uri="{FF2B5EF4-FFF2-40B4-BE49-F238E27FC236}">
                  <a16:creationId xmlns:a16="http://schemas.microsoft.com/office/drawing/2014/main" id="{70E0DC52-30E3-CA17-6B25-BB802B4D6B79}"/>
                </a:ext>
              </a:extLst>
            </p:cNvPr>
            <p:cNvSpPr>
              <a:spLocks noChangeAspect="1"/>
            </p:cNvSpPr>
            <p:nvPr/>
          </p:nvSpPr>
          <p:spPr>
            <a:xfrm rot="10800000">
              <a:off x="3130550"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2" name="直線コネクタ 21">
              <a:extLst>
                <a:ext uri="{FF2B5EF4-FFF2-40B4-BE49-F238E27FC236}">
                  <a16:creationId xmlns:a16="http://schemas.microsoft.com/office/drawing/2014/main" id="{F93C9F3E-FDA9-1A45-6F90-8F7C5A773918}"/>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フリーフォーム: 図形 22">
              <a:extLst>
                <a:ext uri="{FF2B5EF4-FFF2-40B4-BE49-F238E27FC236}">
                  <a16:creationId xmlns:a16="http://schemas.microsoft.com/office/drawing/2014/main" id="{787D241E-2464-3080-03FF-FC9C8D9D7774}"/>
                </a:ext>
              </a:extLst>
            </p:cNvPr>
            <p:cNvSpPr/>
            <p:nvPr/>
          </p:nvSpPr>
          <p:spPr>
            <a:xfrm>
              <a:off x="2301240"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538A8AD8-C678-EE1D-13D4-3F4583D974D7}"/>
                </a:ext>
              </a:extLst>
            </p:cNvPr>
            <p:cNvCxnSpPr>
              <a:cxnSpLocks/>
            </p:cNvCxnSpPr>
            <p:nvPr/>
          </p:nvCxnSpPr>
          <p:spPr>
            <a:xfrm>
              <a:off x="5723001" y="217038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2496F77-2E03-7ED7-E300-B43515BE60CB}"/>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7BF09371-966F-5E6D-B81F-F7E6930B376D}"/>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9" name="テキスト ボックス 2">
              <a:extLst>
                <a:ext uri="{FF2B5EF4-FFF2-40B4-BE49-F238E27FC236}">
                  <a16:creationId xmlns:a16="http://schemas.microsoft.com/office/drawing/2014/main" id="{DB915F1E-328B-FF52-723A-BE0194603BB8}"/>
                </a:ext>
              </a:extLst>
            </p:cNvPr>
            <p:cNvSpPr txBox="1">
              <a:spLocks noChangeArrowheads="1"/>
            </p:cNvSpPr>
            <p:nvPr/>
          </p:nvSpPr>
          <p:spPr bwMode="auto">
            <a:xfrm>
              <a:off x="3064510"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0" name="テキスト ボックス 2">
              <a:extLst>
                <a:ext uri="{FF2B5EF4-FFF2-40B4-BE49-F238E27FC236}">
                  <a16:creationId xmlns:a16="http://schemas.microsoft.com/office/drawing/2014/main" id="{CAF9B300-5DAF-F03C-1A4D-FA73E078773E}"/>
                </a:ext>
              </a:extLst>
            </p:cNvPr>
            <p:cNvSpPr txBox="1">
              <a:spLocks noChangeArrowheads="1"/>
            </p:cNvSpPr>
            <p:nvPr/>
          </p:nvSpPr>
          <p:spPr bwMode="auto">
            <a:xfrm>
              <a:off x="4397181" y="2086306"/>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1" name="グループ化 30">
              <a:extLst>
                <a:ext uri="{FF2B5EF4-FFF2-40B4-BE49-F238E27FC236}">
                  <a16:creationId xmlns:a16="http://schemas.microsoft.com/office/drawing/2014/main" id="{417689E4-2012-F206-AB60-B40DA09F80A3}"/>
                </a:ext>
              </a:extLst>
            </p:cNvPr>
            <p:cNvGrpSpPr/>
            <p:nvPr/>
          </p:nvGrpSpPr>
          <p:grpSpPr>
            <a:xfrm>
              <a:off x="4068639" y="1477069"/>
              <a:ext cx="1217295" cy="1611253"/>
              <a:chOff x="0" y="0"/>
              <a:chExt cx="1217295" cy="1847850"/>
            </a:xfrm>
          </p:grpSpPr>
          <p:cxnSp>
            <p:nvCxnSpPr>
              <p:cNvPr id="96" name="直線コネクタ 95">
                <a:extLst>
                  <a:ext uri="{FF2B5EF4-FFF2-40B4-BE49-F238E27FC236}">
                    <a16:creationId xmlns:a16="http://schemas.microsoft.com/office/drawing/2014/main" id="{C19FC81E-C10A-39F3-D29C-29FA142E0D69}"/>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CCCD54F2-8EE5-DE87-BC06-C09A093665D3}"/>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F61249E1-80C7-A6AD-E3F4-E9BCB2DFFC70}"/>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C45D05CC-1030-46FD-10C9-2628D5DBB457}"/>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4E957F3E-68DB-CC29-2D7C-760E0D9AFA85}"/>
                </a:ext>
              </a:extLst>
            </p:cNvPr>
            <p:cNvGrpSpPr/>
            <p:nvPr/>
          </p:nvGrpSpPr>
          <p:grpSpPr>
            <a:xfrm>
              <a:off x="5468620" y="4002723"/>
              <a:ext cx="1270000" cy="1485900"/>
              <a:chOff x="0" y="0"/>
              <a:chExt cx="1217295" cy="1851731"/>
            </a:xfrm>
          </p:grpSpPr>
          <p:cxnSp>
            <p:nvCxnSpPr>
              <p:cNvPr id="92" name="直線コネクタ 91">
                <a:extLst>
                  <a:ext uri="{FF2B5EF4-FFF2-40B4-BE49-F238E27FC236}">
                    <a16:creationId xmlns:a16="http://schemas.microsoft.com/office/drawing/2014/main" id="{4C048FE6-E42A-F3B1-A869-A6C15B7A5A02}"/>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94B626C5-B52B-129C-18D4-137E8A6FC252}"/>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EA7C766A-0AB7-B918-967B-90A6A38F782C}"/>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B50F4AED-2EA9-6BB6-4E67-F094C22D953A}"/>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sp>
          <p:nvSpPr>
            <p:cNvPr id="34" name="テキスト ボックス 2">
              <a:extLst>
                <a:ext uri="{FF2B5EF4-FFF2-40B4-BE49-F238E27FC236}">
                  <a16:creationId xmlns:a16="http://schemas.microsoft.com/office/drawing/2014/main" id="{D277F30F-9B77-3F18-BE71-9283A7C5891B}"/>
                </a:ext>
              </a:extLst>
            </p:cNvPr>
            <p:cNvSpPr txBox="1">
              <a:spLocks noChangeArrowheads="1"/>
            </p:cNvSpPr>
            <p:nvPr/>
          </p:nvSpPr>
          <p:spPr bwMode="auto">
            <a:xfrm>
              <a:off x="3897172" y="891320"/>
              <a:ext cx="520506" cy="52322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ja-JP" sz="2800" i="1"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800" i="1"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0A2CE706-7DA8-DFF3-B47D-EE74B913C7BC}"/>
                </a:ext>
              </a:extLst>
            </p:cNvPr>
            <p:cNvSpPr txBox="1">
              <a:spLocks noChangeArrowheads="1"/>
            </p:cNvSpPr>
            <p:nvPr/>
          </p:nvSpPr>
          <p:spPr bwMode="auto">
            <a:xfrm>
              <a:off x="3700586" y="3589779"/>
              <a:ext cx="488319"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altLang="ja-JP" sz="14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6" name="テキスト ボックス 2">
              <a:extLst>
                <a:ext uri="{FF2B5EF4-FFF2-40B4-BE49-F238E27FC236}">
                  <a16:creationId xmlns:a16="http://schemas.microsoft.com/office/drawing/2014/main" id="{D428A2DD-79BC-1340-6D95-8EC0F84471CB}"/>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7" name="テキスト ボックス 2">
              <a:extLst>
                <a:ext uri="{FF2B5EF4-FFF2-40B4-BE49-F238E27FC236}">
                  <a16:creationId xmlns:a16="http://schemas.microsoft.com/office/drawing/2014/main" id="{AD33A954-5404-85FA-25DA-AD1C164B8154}"/>
                </a:ext>
              </a:extLst>
            </p:cNvPr>
            <p:cNvSpPr txBox="1">
              <a:spLocks noChangeArrowheads="1"/>
            </p:cNvSpPr>
            <p:nvPr/>
          </p:nvSpPr>
          <p:spPr bwMode="auto">
            <a:xfrm>
              <a:off x="4080510" y="3725916"/>
              <a:ext cx="68909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38" name="直線コネクタ 37">
              <a:extLst>
                <a:ext uri="{FF2B5EF4-FFF2-40B4-BE49-F238E27FC236}">
                  <a16:creationId xmlns:a16="http://schemas.microsoft.com/office/drawing/2014/main" id="{29676792-60F9-417F-0C72-13B81F68A226}"/>
                </a:ext>
              </a:extLst>
            </p:cNvPr>
            <p:cNvCxnSpPr>
              <a:cxnSpLocks/>
            </p:cNvCxnSpPr>
            <p:nvPr/>
          </p:nvCxnSpPr>
          <p:spPr>
            <a:xfrm>
              <a:off x="3563046" y="3454735"/>
              <a:ext cx="334075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E8C83FF-8B29-B1B5-3D5A-E242C4F787F8}"/>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4431B22-0364-A3F7-C4C7-F4CB1705AD54}"/>
                </a:ext>
              </a:extLst>
            </p:cNvPr>
            <p:cNvCxnSpPr/>
            <p:nvPr/>
          </p:nvCxnSpPr>
          <p:spPr>
            <a:xfrm>
              <a:off x="5754510"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85B6F224-3E36-F504-EA8B-13C72403AFF3}"/>
                </a:ext>
              </a:extLst>
            </p:cNvPr>
            <p:cNvCxnSpPr/>
            <p:nvPr/>
          </p:nvCxnSpPr>
          <p:spPr>
            <a:xfrm>
              <a:off x="4988666" y="3404718"/>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AE53A75A-0876-0F93-2BE3-82AF73883B8B}"/>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67B69D2F-6A7B-A160-464C-6C35AA9AE75C}"/>
                </a:ext>
              </a:extLst>
            </p:cNvPr>
            <p:cNvGrpSpPr/>
            <p:nvPr/>
          </p:nvGrpSpPr>
          <p:grpSpPr>
            <a:xfrm>
              <a:off x="4910421" y="2373318"/>
              <a:ext cx="197485" cy="310515"/>
              <a:chOff x="90739" y="1712931"/>
              <a:chExt cx="441960" cy="452402"/>
            </a:xfrm>
          </p:grpSpPr>
          <p:sp>
            <p:nvSpPr>
              <p:cNvPr id="86" name="正方形/長方形 85">
                <a:extLst>
                  <a:ext uri="{FF2B5EF4-FFF2-40B4-BE49-F238E27FC236}">
                    <a16:creationId xmlns:a16="http://schemas.microsoft.com/office/drawing/2014/main" id="{92EC6149-6A47-97FD-A09D-FA6212A81D25}"/>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7" name="直線コネクタ 86">
                <a:extLst>
                  <a:ext uri="{FF2B5EF4-FFF2-40B4-BE49-F238E27FC236}">
                    <a16:creationId xmlns:a16="http://schemas.microsoft.com/office/drawing/2014/main" id="{D8EFC565-293F-48A9-565D-D65E9FAF21ED}"/>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正方形/長方形 43">
              <a:extLst>
                <a:ext uri="{FF2B5EF4-FFF2-40B4-BE49-F238E27FC236}">
                  <a16:creationId xmlns:a16="http://schemas.microsoft.com/office/drawing/2014/main" id="{2DA0EA2A-2C4A-B83F-0D21-B36D9C134A1E}"/>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45" name="直線コネクタ 44">
              <a:extLst>
                <a:ext uri="{FF2B5EF4-FFF2-40B4-BE49-F238E27FC236}">
                  <a16:creationId xmlns:a16="http://schemas.microsoft.com/office/drawing/2014/main" id="{BD97ED1E-4ED8-4116-258A-3A4287436C3D}"/>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534A941-8E1F-DA23-25D2-8DEE52AD8964}"/>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1ADF57BB-F1B6-BDC9-54ED-6678E26C0F5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66395CD2-9A29-C769-400E-D9228BF95F2E}"/>
                </a:ext>
              </a:extLst>
            </p:cNvPr>
            <p:cNvCxnSpPr/>
            <p:nvPr/>
          </p:nvCxnSpPr>
          <p:spPr>
            <a:xfrm flipH="1">
              <a:off x="3597653" y="4875501"/>
              <a:ext cx="29515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0046DC13-692E-F3FB-CB56-484D58D3291D}"/>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EC25CB46-E41F-0803-2F5B-41A1E6C73C20}"/>
                    </a:ext>
                  </a:extLst>
                </p:cNvPr>
                <p:cNvSpPr txBox="1"/>
                <p:nvPr/>
              </p:nvSpPr>
              <p:spPr>
                <a:xfrm>
                  <a:off x="2622999" y="1441358"/>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2999" y="1441358"/>
                  <a:ext cx="1394163" cy="584775"/>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F1511A0C-9159-DBCA-A73A-963F3D333980}"/>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77ACF615-37B9-89AB-33F4-A92642A132ED}"/>
                    </a:ext>
                  </a:extLst>
                </p:cNvPr>
                <p:cNvSpPr txBox="1"/>
                <p:nvPr/>
              </p:nvSpPr>
              <p:spPr>
                <a:xfrm>
                  <a:off x="2850934" y="3632410"/>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98" name="テキスト ボックス 97">
                  <a:extLst>
                    <a:ext uri="{FF2B5EF4-FFF2-40B4-BE49-F238E27FC236}">
                      <a16:creationId xmlns:a16="http://schemas.microsoft.com/office/drawing/2014/main" id="{39CBE4B1-54C3-4B11-843D-D29EE7EBED4F}"/>
                    </a:ext>
                  </a:extLst>
                </p:cNvPr>
                <p:cNvSpPr txBox="1">
                  <a:spLocks noRot="1" noChangeAspect="1" noMove="1" noResize="1" noEditPoints="1" noAdjustHandles="1" noChangeArrowheads="1" noChangeShapeType="1" noTextEdit="1"/>
                </p:cNvSpPr>
                <p:nvPr/>
              </p:nvSpPr>
              <p:spPr>
                <a:xfrm>
                  <a:off x="2850934" y="3632410"/>
                  <a:ext cx="978153" cy="338554"/>
                </a:xfrm>
                <a:prstGeom prst="rect">
                  <a:avLst/>
                </a:prstGeom>
                <a:blipFill>
                  <a:blip r:embed="rId5"/>
                  <a:stretch>
                    <a:fillRect b="-3390"/>
                  </a:stretch>
                </a:blipFill>
              </p:spPr>
              <p:txBody>
                <a:bodyPr/>
                <a:lstStyle/>
                <a:p>
                  <a:r>
                    <a:rPr lang="ja-JP" altLang="en-US">
                      <a:noFill/>
                    </a:rPr>
                    <a:t> </a:t>
                  </a:r>
                </a:p>
              </p:txBody>
            </p:sp>
          </mc:Fallback>
        </mc:AlternateContent>
        <p:grpSp>
          <p:nvGrpSpPr>
            <p:cNvPr id="53" name="グループ化 52">
              <a:extLst>
                <a:ext uri="{FF2B5EF4-FFF2-40B4-BE49-F238E27FC236}">
                  <a16:creationId xmlns:a16="http://schemas.microsoft.com/office/drawing/2014/main" id="{34B6EB9B-B596-2895-A2DB-9F6B2FBBF3EE}"/>
                </a:ext>
              </a:extLst>
            </p:cNvPr>
            <p:cNvGrpSpPr/>
            <p:nvPr/>
          </p:nvGrpSpPr>
          <p:grpSpPr>
            <a:xfrm>
              <a:off x="2137166" y="3699471"/>
              <a:ext cx="180000" cy="543168"/>
              <a:chOff x="723900" y="1545794"/>
              <a:chExt cx="180000" cy="543168"/>
            </a:xfrm>
          </p:grpSpPr>
          <p:sp>
            <p:nvSpPr>
              <p:cNvPr id="83" name="楕円 82">
                <a:extLst>
                  <a:ext uri="{FF2B5EF4-FFF2-40B4-BE49-F238E27FC236}">
                    <a16:creationId xmlns:a16="http://schemas.microsoft.com/office/drawing/2014/main" id="{CD888E2B-E04D-98D7-3997-8EDBB12F1262}"/>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C5ACA863-5671-EDFA-E47C-89C5621CEBF7}"/>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BADF17CA-C401-1981-BB09-B0B981926D8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96BE05CA-CC85-CB09-1BD9-E366CCD5ED3A}"/>
                </a:ext>
              </a:extLst>
            </p:cNvPr>
            <p:cNvSpPr txBox="1"/>
            <p:nvPr/>
          </p:nvSpPr>
          <p:spPr>
            <a:xfrm>
              <a:off x="2327787"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55" name="直線コネクタ 54">
              <a:extLst>
                <a:ext uri="{FF2B5EF4-FFF2-40B4-BE49-F238E27FC236}">
                  <a16:creationId xmlns:a16="http://schemas.microsoft.com/office/drawing/2014/main" id="{182A0545-F513-2E5C-01F9-256E2025E517}"/>
                </a:ext>
              </a:extLst>
            </p:cNvPr>
            <p:cNvCxnSpPr>
              <a:cxnSpLocks/>
            </p:cNvCxnSpPr>
            <p:nvPr/>
          </p:nvCxnSpPr>
          <p:spPr>
            <a:xfrm flipH="1">
              <a:off x="5548647" y="2105428"/>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フローチャート: 論理積ゲート 56">
              <a:extLst>
                <a:ext uri="{FF2B5EF4-FFF2-40B4-BE49-F238E27FC236}">
                  <a16:creationId xmlns:a16="http://schemas.microsoft.com/office/drawing/2014/main" id="{CADB7C5E-72EF-928C-8B36-B48E64F8B345}"/>
                </a:ext>
              </a:extLst>
            </p:cNvPr>
            <p:cNvSpPr>
              <a:spLocks noChangeAspect="1"/>
            </p:cNvSpPr>
            <p:nvPr/>
          </p:nvSpPr>
          <p:spPr>
            <a:xfrm rot="5400000">
              <a:off x="5534377" y="4844326"/>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58" name="フローチャート: 論理積ゲート 57">
              <a:extLst>
                <a:ext uri="{FF2B5EF4-FFF2-40B4-BE49-F238E27FC236}">
                  <a16:creationId xmlns:a16="http://schemas.microsoft.com/office/drawing/2014/main" id="{1749B6D0-BAAC-DEC6-6F39-411A7B8F714D}"/>
                </a:ext>
              </a:extLst>
            </p:cNvPr>
            <p:cNvSpPr>
              <a:spLocks noChangeAspect="1"/>
            </p:cNvSpPr>
            <p:nvPr/>
          </p:nvSpPr>
          <p:spPr>
            <a:xfrm rot="16200000">
              <a:off x="4781379" y="1732766"/>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grpSp>
          <p:nvGrpSpPr>
            <p:cNvPr id="61" name="グループ化 60">
              <a:extLst>
                <a:ext uri="{FF2B5EF4-FFF2-40B4-BE49-F238E27FC236}">
                  <a16:creationId xmlns:a16="http://schemas.microsoft.com/office/drawing/2014/main" id="{290CFCDB-4E79-89A1-72FC-CB553EEAE394}"/>
                </a:ext>
              </a:extLst>
            </p:cNvPr>
            <p:cNvGrpSpPr/>
            <p:nvPr/>
          </p:nvGrpSpPr>
          <p:grpSpPr>
            <a:xfrm>
              <a:off x="5556585" y="3248696"/>
              <a:ext cx="360000" cy="360000"/>
              <a:chOff x="3110845" y="2692228"/>
              <a:chExt cx="914400" cy="914400"/>
            </a:xfrm>
          </p:grpSpPr>
          <p:sp>
            <p:nvSpPr>
              <p:cNvPr id="81" name="正方形/長方形 80">
                <a:extLst>
                  <a:ext uri="{FF2B5EF4-FFF2-40B4-BE49-F238E27FC236}">
                    <a16:creationId xmlns:a16="http://schemas.microsoft.com/office/drawing/2014/main" id="{6A7B1D51-F718-7AFA-3B5E-3F8AABD59FC6}"/>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a:extLst>
                  <a:ext uri="{FF2B5EF4-FFF2-40B4-BE49-F238E27FC236}">
                    <a16:creationId xmlns:a16="http://schemas.microsoft.com/office/drawing/2014/main" id="{4F790A41-54EB-6633-398B-407ECFE4A3AF}"/>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85E0AF56-14BD-EB02-1B94-410DA966220F}"/>
                </a:ext>
              </a:extLst>
            </p:cNvPr>
            <p:cNvGrpSpPr/>
            <p:nvPr/>
          </p:nvGrpSpPr>
          <p:grpSpPr>
            <a:xfrm>
              <a:off x="5663142" y="4347988"/>
              <a:ext cx="197485" cy="310515"/>
              <a:chOff x="90739" y="1712931"/>
              <a:chExt cx="441960" cy="452402"/>
            </a:xfrm>
          </p:grpSpPr>
          <p:sp>
            <p:nvSpPr>
              <p:cNvPr id="79" name="正方形/長方形 78">
                <a:extLst>
                  <a:ext uri="{FF2B5EF4-FFF2-40B4-BE49-F238E27FC236}">
                    <a16:creationId xmlns:a16="http://schemas.microsoft.com/office/drawing/2014/main" id="{90DA57BC-8962-DD49-7DBF-E9BC1291F5FA}"/>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0" name="直線コネクタ 79">
                <a:extLst>
                  <a:ext uri="{FF2B5EF4-FFF2-40B4-BE49-F238E27FC236}">
                    <a16:creationId xmlns:a16="http://schemas.microsoft.com/office/drawing/2014/main" id="{014DC87D-D3CC-A6F5-544B-28E9F6EF5EF2}"/>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正方形/長方形 62">
              <a:extLst>
                <a:ext uri="{FF2B5EF4-FFF2-40B4-BE49-F238E27FC236}">
                  <a16:creationId xmlns:a16="http://schemas.microsoft.com/office/drawing/2014/main" id="{F52782D2-D7C1-7699-EF1A-32C245EB7D6D}"/>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60E469B1-C738-3D43-E5CD-A5679DD72E2C}"/>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7A313444-8ACB-AA87-8CA8-F6F60CEAAFAC}"/>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66" name="テキスト ボックス 65">
              <a:extLst>
                <a:ext uri="{FF2B5EF4-FFF2-40B4-BE49-F238E27FC236}">
                  <a16:creationId xmlns:a16="http://schemas.microsoft.com/office/drawing/2014/main" id="{A1D241FF-2841-B151-D6A5-A8502E18EB08}"/>
                </a:ext>
              </a:extLst>
            </p:cNvPr>
            <p:cNvSpPr txBox="1"/>
            <p:nvPr/>
          </p:nvSpPr>
          <p:spPr>
            <a:xfrm>
              <a:off x="5916875" y="4753888"/>
              <a:ext cx="861518" cy="584775"/>
            </a:xfrm>
            <a:prstGeom prst="rect">
              <a:avLst/>
            </a:prstGeom>
            <a:noFill/>
          </p:spPr>
          <p:txBody>
            <a:bodyPr wrap="none" rtlCol="0">
              <a:spAutoFit/>
            </a:bodyPr>
            <a:lstStyle/>
            <a:p>
              <a:pPr algn="l"/>
              <a:r>
                <a:rPr kumimoji="1" lang="en-US" altLang="ja-JP" sz="1600" dirty="0"/>
                <a:t>BPF, LPF</a:t>
              </a:r>
            </a:p>
            <a:p>
              <a:pPr algn="l"/>
              <a:r>
                <a:rPr lang="en-US" altLang="ja-JP" sz="1600" dirty="0"/>
                <a:t>inside</a:t>
              </a:r>
              <a:endParaRPr kumimoji="1" lang="ja-JP" altLang="en-US" sz="1600" dirty="0"/>
            </a:p>
          </p:txBody>
        </p:sp>
        <p:grpSp>
          <p:nvGrpSpPr>
            <p:cNvPr id="67" name="グループ化 66">
              <a:extLst>
                <a:ext uri="{FF2B5EF4-FFF2-40B4-BE49-F238E27FC236}">
                  <a16:creationId xmlns:a16="http://schemas.microsoft.com/office/drawing/2014/main" id="{15D71283-3FE1-395F-1E85-4C7E81342D24}"/>
                </a:ext>
              </a:extLst>
            </p:cNvPr>
            <p:cNvGrpSpPr/>
            <p:nvPr/>
          </p:nvGrpSpPr>
          <p:grpSpPr>
            <a:xfrm rot="5400000">
              <a:off x="3824122" y="3300449"/>
              <a:ext cx="205255" cy="310515"/>
              <a:chOff x="108139" y="1712931"/>
              <a:chExt cx="459346" cy="452402"/>
            </a:xfrm>
          </p:grpSpPr>
          <p:sp>
            <p:nvSpPr>
              <p:cNvPr id="77" name="正方形/長方形 76">
                <a:extLst>
                  <a:ext uri="{FF2B5EF4-FFF2-40B4-BE49-F238E27FC236}">
                    <a16:creationId xmlns:a16="http://schemas.microsoft.com/office/drawing/2014/main" id="{BAAA77A8-0C60-9549-EA96-8F1F7ED97FE7}"/>
                  </a:ext>
                </a:extLst>
              </p:cNvPr>
              <p:cNvSpPr/>
              <p:nvPr/>
            </p:nvSpPr>
            <p:spPr>
              <a:xfrm>
                <a:off x="125527" y="1712932"/>
                <a:ext cx="441958" cy="452401"/>
              </a:xfrm>
              <a:prstGeom prst="rect">
                <a:avLst/>
              </a:prstGeom>
              <a:solidFill>
                <a:schemeClr val="accent5">
                  <a:alpha val="50000"/>
                </a:schemeClr>
              </a:solidFill>
              <a:ln>
                <a:solidFill>
                  <a:schemeClr val="accent5">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78" name="直線コネクタ 77">
                <a:extLst>
                  <a:ext uri="{FF2B5EF4-FFF2-40B4-BE49-F238E27FC236}">
                    <a16:creationId xmlns:a16="http://schemas.microsoft.com/office/drawing/2014/main" id="{B5C26BA9-9F28-D6FD-4AB7-C8913DA9EDC3}"/>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正方形/長方形 67">
              <a:extLst>
                <a:ext uri="{FF2B5EF4-FFF2-40B4-BE49-F238E27FC236}">
                  <a16:creationId xmlns:a16="http://schemas.microsoft.com/office/drawing/2014/main" id="{2929CBA6-0A02-E22C-CC0E-18D36C2757B4}"/>
                </a:ext>
              </a:extLst>
            </p:cNvPr>
            <p:cNvSpPr/>
            <p:nvPr/>
          </p:nvSpPr>
          <p:spPr>
            <a:xfrm rot="16200000">
              <a:off x="5658696" y="3656171"/>
              <a:ext cx="186321" cy="406418"/>
            </a:xfrm>
            <a:prstGeom prst="rect">
              <a:avLst/>
            </a:prstGeom>
            <a:solidFill>
              <a:srgbClr val="00B050">
                <a:alpha val="50000"/>
              </a:srgbClr>
            </a:solidFill>
            <a:ln>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0B0056D9-6967-CE32-8E46-7AD92A818DDE}"/>
                </a:ext>
              </a:extLst>
            </p:cNvPr>
            <p:cNvSpPr txBox="1"/>
            <p:nvPr/>
          </p:nvSpPr>
          <p:spPr>
            <a:xfrm>
              <a:off x="5920195" y="3684458"/>
              <a:ext cx="705642" cy="338554"/>
            </a:xfrm>
            <a:prstGeom prst="rect">
              <a:avLst/>
            </a:prstGeom>
            <a:noFill/>
          </p:spPr>
          <p:txBody>
            <a:bodyPr wrap="none" rtlCol="0">
              <a:spAutoFit/>
            </a:bodyPr>
            <a:lstStyle/>
            <a:p>
              <a:pPr algn="l"/>
              <a:r>
                <a:rPr kumimoji="1" lang="en-US" altLang="ja-JP" sz="1600" dirty="0"/>
                <a:t>HWP3</a:t>
              </a:r>
              <a:endParaRPr kumimoji="1" lang="ja-JP" altLang="en-US" sz="1600" dirty="0"/>
            </a:p>
          </p:txBody>
        </p:sp>
        <p:sp>
          <p:nvSpPr>
            <p:cNvPr id="70" name="テキスト ボックス 69">
              <a:extLst>
                <a:ext uri="{FF2B5EF4-FFF2-40B4-BE49-F238E27FC236}">
                  <a16:creationId xmlns:a16="http://schemas.microsoft.com/office/drawing/2014/main" id="{D7007A01-0867-B79F-4514-78B6928CF93B}"/>
                </a:ext>
              </a:extLst>
            </p:cNvPr>
            <p:cNvSpPr txBox="1"/>
            <p:nvPr/>
          </p:nvSpPr>
          <p:spPr>
            <a:xfrm>
              <a:off x="4101943" y="1562714"/>
              <a:ext cx="898017" cy="584775"/>
            </a:xfrm>
            <a:prstGeom prst="rect">
              <a:avLst/>
            </a:prstGeom>
            <a:noFill/>
          </p:spPr>
          <p:txBody>
            <a:bodyPr wrap="square" rtlCol="0">
              <a:spAutoFit/>
            </a:bodyPr>
            <a:lstStyle/>
            <a:p>
              <a:pPr algn="l"/>
              <a:r>
                <a:rPr kumimoji="1" lang="en-US" altLang="ja-JP" sz="1600" dirty="0"/>
                <a:t>BPF, LPF</a:t>
              </a:r>
            </a:p>
            <a:p>
              <a:pPr algn="l"/>
              <a:r>
                <a:rPr lang="en-US" altLang="ja-JP" sz="1600" dirty="0"/>
                <a:t>inside</a:t>
              </a:r>
              <a:endParaRPr kumimoji="1" lang="ja-JP" altLang="en-US" sz="1600" dirty="0"/>
            </a:p>
          </p:txBody>
        </p:sp>
        <p:sp>
          <p:nvSpPr>
            <p:cNvPr id="74" name="正方形/長方形 73">
              <a:extLst>
                <a:ext uri="{FF2B5EF4-FFF2-40B4-BE49-F238E27FC236}">
                  <a16:creationId xmlns:a16="http://schemas.microsoft.com/office/drawing/2014/main" id="{2FE52BDB-676F-AB15-05FD-D9E78909C4BE}"/>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pic>
        <p:nvPicPr>
          <p:cNvPr id="100" name="図 99">
            <a:extLst>
              <a:ext uri="{FF2B5EF4-FFF2-40B4-BE49-F238E27FC236}">
                <a16:creationId xmlns:a16="http://schemas.microsoft.com/office/drawing/2014/main" id="{238E106C-00F5-A4E1-333C-A2F3B7D78F78}"/>
              </a:ext>
            </a:extLst>
          </p:cNvPr>
          <p:cNvPicPr>
            <a:picLocks noChangeAspect="1"/>
          </p:cNvPicPr>
          <p:nvPr/>
        </p:nvPicPr>
        <p:blipFill>
          <a:blip r:embed="rId6"/>
          <a:stretch>
            <a:fillRect/>
          </a:stretch>
        </p:blipFill>
        <p:spPr>
          <a:xfrm>
            <a:off x="8057370" y="922103"/>
            <a:ext cx="1351351" cy="3825252"/>
          </a:xfrm>
          <a:prstGeom prst="rect">
            <a:avLst/>
          </a:prstGeom>
        </p:spPr>
      </p:pic>
      <mc:AlternateContent xmlns:mc="http://schemas.openxmlformats.org/markup-compatibility/2006" xmlns:a14="http://schemas.microsoft.com/office/drawing/2010/main">
        <mc:Choice Requires="a14">
          <p:sp>
            <p:nvSpPr>
              <p:cNvPr id="101" name="テキスト ボックス 100">
                <a:extLst>
                  <a:ext uri="{FF2B5EF4-FFF2-40B4-BE49-F238E27FC236}">
                    <a16:creationId xmlns:a16="http://schemas.microsoft.com/office/drawing/2014/main" id="{B1009E8E-FBA3-38F0-AFCB-BB1D20DDA7F5}"/>
                  </a:ext>
                </a:extLst>
              </p:cNvPr>
              <p:cNvSpPr txBox="1"/>
              <p:nvPr/>
            </p:nvSpPr>
            <p:spPr>
              <a:xfrm>
                <a:off x="7612551" y="4858098"/>
                <a:ext cx="2373086" cy="461665"/>
              </a:xfrm>
              <a:prstGeom prst="rect">
                <a:avLst/>
              </a:prstGeom>
              <a:noFill/>
            </p:spPr>
            <p:txBody>
              <a:bodyPr wrap="none" rtlCol="0">
                <a:spAutoFit/>
              </a:bodyPr>
              <a:lstStyle/>
              <a:p>
                <a:pPr algn="l"/>
                <a:r>
                  <a:rPr kumimoji="1" lang="ja-JP" altLang="en-US" sz="2400" dirty="0"/>
                  <a:t>それぞれの</a:t>
                </a:r>
                <a14:m>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𝜙</m:t>
                        </m:r>
                      </m:e>
                      <m:sub>
                        <m:r>
                          <a:rPr kumimoji="1" lang="en-US" altLang="ja-JP" sz="2400" b="0" i="1" smtClean="0">
                            <a:latin typeface="Cambria Math" panose="02040503050406030204" pitchFamily="18" charset="0"/>
                          </a:rPr>
                          <m:t>𝑆</m:t>
                        </m:r>
                      </m:sub>
                    </m:sSub>
                  </m:oMath>
                </a14:m>
                <a:r>
                  <a:rPr kumimoji="1" lang="ja-JP" altLang="en-US" sz="2400" dirty="0"/>
                  <a:t>で</a:t>
                </a:r>
                <a:endParaRPr kumimoji="1" lang="en-US" altLang="ja-JP" sz="2400" dirty="0"/>
              </a:p>
            </p:txBody>
          </p:sp>
        </mc:Choice>
        <mc:Fallback xmlns="">
          <p:sp>
            <p:nvSpPr>
              <p:cNvPr id="101" name="テキスト ボックス 100">
                <a:extLst>
                  <a:ext uri="{FF2B5EF4-FFF2-40B4-BE49-F238E27FC236}">
                    <a16:creationId xmlns:a16="http://schemas.microsoft.com/office/drawing/2014/main" id="{B1009E8E-FBA3-38F0-AFCB-BB1D20DDA7F5}"/>
                  </a:ext>
                </a:extLst>
              </p:cNvPr>
              <p:cNvSpPr txBox="1">
                <a:spLocks noRot="1" noChangeAspect="1" noMove="1" noResize="1" noEditPoints="1" noAdjustHandles="1" noChangeArrowheads="1" noChangeShapeType="1" noTextEdit="1"/>
              </p:cNvSpPr>
              <p:nvPr/>
            </p:nvSpPr>
            <p:spPr>
              <a:xfrm>
                <a:off x="7612551" y="4858098"/>
                <a:ext cx="2373086" cy="461665"/>
              </a:xfrm>
              <a:prstGeom prst="rect">
                <a:avLst/>
              </a:prstGeom>
              <a:blipFill>
                <a:blip r:embed="rId7"/>
                <a:stretch>
                  <a:fillRect l="-4113" t="-15789" r="-3085" b="-2368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5" name="テキスト ボックス 104">
                <a:extLst>
                  <a:ext uri="{FF2B5EF4-FFF2-40B4-BE49-F238E27FC236}">
                    <a16:creationId xmlns:a16="http://schemas.microsoft.com/office/drawing/2014/main" id="{27EA0967-48B9-1DC8-F6B1-928E0C49073E}"/>
                  </a:ext>
                </a:extLst>
              </p:cNvPr>
              <p:cNvSpPr txBox="1"/>
              <p:nvPr/>
            </p:nvSpPr>
            <p:spPr>
              <a:xfrm>
                <a:off x="6236710" y="5340119"/>
                <a:ext cx="5671052" cy="7442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𝑃</m:t>
                      </m:r>
                      <m:d>
                        <m:dPr>
                          <m:ctrlPr>
                            <a:rPr kumimoji="1" lang="en-US" altLang="ja-JP" sz="2000" b="0" i="1" smtClean="0">
                              <a:latin typeface="Cambria Math" panose="02040503050406030204" pitchFamily="18" charset="0"/>
                            </a:rPr>
                          </m:ctrlPr>
                        </m:dPr>
                        <m:e>
                          <m:sSub>
                            <m:sSubPr>
                              <m:ctrlPr>
                                <a:rPr kumimoji="1" lang="en-US" altLang="ja-JP" sz="2000" b="0" i="1" smtClean="0">
                                  <a:solidFill>
                                    <a:srgbClr val="FF0000"/>
                                  </a:solidFill>
                                  <a:latin typeface="Cambria Math" panose="02040503050406030204" pitchFamily="18" charset="0"/>
                                </a:rPr>
                              </m:ctrlPr>
                            </m:sSubPr>
                            <m:e>
                              <m:r>
                                <a:rPr kumimoji="1" lang="en-US" altLang="ja-JP" sz="2000" b="0" i="1" smtClean="0">
                                  <a:solidFill>
                                    <a:srgbClr val="FF0000"/>
                                  </a:solidFill>
                                  <a:latin typeface="Cambria Math" panose="02040503050406030204" pitchFamily="18" charset="0"/>
                                </a:rPr>
                                <m:t>1</m:t>
                              </m:r>
                            </m:e>
                            <m:sub>
                              <m:r>
                                <a:rPr kumimoji="1" lang="en-US" altLang="ja-JP" sz="2000" b="0" i="1" smtClean="0">
                                  <a:solidFill>
                                    <a:srgbClr val="FF0000"/>
                                  </a:solidFill>
                                  <a:latin typeface="Cambria Math" panose="02040503050406030204" pitchFamily="18" charset="0"/>
                                </a:rPr>
                                <m:t>𝐴</m:t>
                              </m:r>
                            </m:sub>
                          </m:sSub>
                          <m:r>
                            <a:rPr kumimoji="1" lang="en-US" altLang="ja-JP" sz="2000" b="0" i="1" smtClean="0">
                              <a:latin typeface="Cambria Math" panose="02040503050406030204" pitchFamily="18" charset="0"/>
                            </a:rPr>
                            <m:t>;</m:t>
                          </m:r>
                          <m:sSub>
                            <m:sSubPr>
                              <m:ctrlPr>
                                <a:rPr kumimoji="1" lang="en-US" altLang="ja-JP" sz="2000" b="0" i="1" smtClean="0">
                                  <a:solidFill>
                                    <a:srgbClr val="0000FF"/>
                                  </a:solidFill>
                                  <a:latin typeface="Cambria Math" panose="02040503050406030204" pitchFamily="18" charset="0"/>
                                </a:rPr>
                              </m:ctrlPr>
                            </m:sSubPr>
                            <m:e>
                              <m:r>
                                <a:rPr kumimoji="1" lang="en-US" altLang="ja-JP" sz="2000" b="0" i="1" smtClean="0">
                                  <a:solidFill>
                                    <a:srgbClr val="0000FF"/>
                                  </a:solidFill>
                                  <a:latin typeface="Cambria Math" panose="02040503050406030204" pitchFamily="18" charset="0"/>
                                </a:rPr>
                                <m:t>1</m:t>
                              </m:r>
                            </m:e>
                            <m:sub>
                              <m:r>
                                <a:rPr kumimoji="1" lang="en-US" altLang="ja-JP" sz="2000" b="0" i="1" smtClean="0">
                                  <a:solidFill>
                                    <a:srgbClr val="0000FF"/>
                                  </a:solidFill>
                                  <a:latin typeface="Cambria Math" panose="02040503050406030204" pitchFamily="18" charset="0"/>
                                </a:rPr>
                                <m:t>𝐵</m:t>
                              </m:r>
                            </m:sub>
                          </m:sSub>
                        </m:e>
                      </m:d>
                      <m:r>
                        <a:rPr kumimoji="1" lang="en-US" altLang="ja-JP" sz="2000" b="0" i="1" smtClean="0">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𝑁</m:t>
                          </m:r>
                          <m:d>
                            <m:dPr>
                              <m:ctrlPr>
                                <a:rPr lang="en-US" altLang="ja-JP" sz="2000" i="1">
                                  <a:latin typeface="Cambria Math" panose="02040503050406030204" pitchFamily="18" charset="0"/>
                                </a:rPr>
                              </m:ctrlPr>
                            </m:dPr>
                            <m:e>
                              <m:sSub>
                                <m:sSubPr>
                                  <m:ctrlPr>
                                    <a:rPr lang="en-US" altLang="ja-JP" sz="2000" b="0" i="1" smtClean="0">
                                      <a:solidFill>
                                        <a:srgbClr val="FF0000"/>
                                      </a:solidFill>
                                      <a:latin typeface="Cambria Math" panose="02040503050406030204" pitchFamily="18" charset="0"/>
                                    </a:rPr>
                                  </m:ctrlPr>
                                </m:sSubPr>
                                <m:e>
                                  <m:r>
                                    <a:rPr lang="en-US" altLang="ja-JP" sz="2000" i="1">
                                      <a:solidFill>
                                        <a:srgbClr val="FF0000"/>
                                      </a:solidFill>
                                      <a:latin typeface="Cambria Math" panose="02040503050406030204" pitchFamily="18" charset="0"/>
                                    </a:rPr>
                                    <m:t>1</m:t>
                                  </m:r>
                                </m:e>
                                <m:sub>
                                  <m:r>
                                    <a:rPr lang="en-US" altLang="ja-JP" sz="2000" b="0" i="1" smtClean="0">
                                      <a:solidFill>
                                        <a:srgbClr val="FF0000"/>
                                      </a:solidFill>
                                      <a:latin typeface="Cambria Math" panose="02040503050406030204" pitchFamily="18" charset="0"/>
                                    </a:rPr>
                                    <m:t>𝐴</m:t>
                                  </m:r>
                                </m:sub>
                              </m:sSub>
                              <m:r>
                                <a:rPr lang="en-US" altLang="ja-JP" sz="2000" b="0" i="1" smtClean="0">
                                  <a:latin typeface="Cambria Math" panose="02040503050406030204" pitchFamily="18" charset="0"/>
                                </a:rPr>
                                <m:t>;</m:t>
                              </m:r>
                              <m:sSub>
                                <m:sSubPr>
                                  <m:ctrlPr>
                                    <a:rPr lang="en-US" altLang="ja-JP" sz="2000" b="0" i="1" smtClean="0">
                                      <a:solidFill>
                                        <a:srgbClr val="0000FF"/>
                                      </a:solidFill>
                                      <a:latin typeface="Cambria Math" panose="02040503050406030204" pitchFamily="18" charset="0"/>
                                    </a:rPr>
                                  </m:ctrlPr>
                                </m:sSubPr>
                                <m:e>
                                  <m:r>
                                    <a:rPr lang="en-US" altLang="ja-JP" sz="2000" i="1">
                                      <a:solidFill>
                                        <a:srgbClr val="0000FF"/>
                                      </a:solidFill>
                                      <a:latin typeface="Cambria Math" panose="02040503050406030204" pitchFamily="18" charset="0"/>
                                    </a:rPr>
                                    <m:t>1</m:t>
                                  </m:r>
                                </m:e>
                                <m:sub>
                                  <m:r>
                                    <a:rPr lang="en-US" altLang="ja-JP" sz="2000" b="0" i="1" smtClean="0">
                                      <a:solidFill>
                                        <a:srgbClr val="0000FF"/>
                                      </a:solidFill>
                                      <a:latin typeface="Cambria Math" panose="02040503050406030204" pitchFamily="18" charset="0"/>
                                    </a:rPr>
                                    <m:t>𝐵</m:t>
                                  </m:r>
                                </m:sub>
                              </m:sSub>
                            </m:e>
                          </m:d>
                        </m:num>
                        <m:den>
                          <m:r>
                            <a:rPr lang="en-US" altLang="ja-JP" sz="2000" i="1">
                              <a:latin typeface="Cambria Math" panose="02040503050406030204" pitchFamily="18" charset="0"/>
                            </a:rPr>
                            <m:t>𝑁</m:t>
                          </m:r>
                          <m:d>
                            <m:dPr>
                              <m:ctrlPr>
                                <a:rPr lang="en-US" altLang="ja-JP" sz="2000" i="1">
                                  <a:latin typeface="Cambria Math" panose="02040503050406030204" pitchFamily="18" charset="0"/>
                                </a:rPr>
                              </m:ctrlPr>
                            </m:dPr>
                            <m:e>
                              <m:r>
                                <a:rPr lang="en-US" altLang="ja-JP" sz="2000" b="0" i="1" smtClean="0">
                                  <a:solidFill>
                                    <a:srgbClr val="FF0000"/>
                                  </a:solidFill>
                                  <a:latin typeface="Cambria Math" panose="02040503050406030204" pitchFamily="18" charset="0"/>
                                </a:rPr>
                                <m:t>0</m:t>
                              </m:r>
                              <m:r>
                                <a:rPr lang="en-US" altLang="ja-JP" sz="2000" b="0" i="1" smtClean="0">
                                  <a:latin typeface="Cambria Math" panose="02040503050406030204" pitchFamily="18" charset="0"/>
                                </a:rPr>
                                <m:t>;</m:t>
                              </m:r>
                              <m:r>
                                <a:rPr lang="en-US" altLang="ja-JP" sz="2000" b="0" i="1" smtClean="0">
                                  <a:solidFill>
                                    <a:srgbClr val="0000FF"/>
                                  </a:solidFill>
                                  <a:latin typeface="Cambria Math" panose="02040503050406030204" pitchFamily="18" charset="0"/>
                                </a:rPr>
                                <m:t>0</m:t>
                              </m:r>
                            </m:e>
                          </m:d>
                          <m:r>
                            <a:rPr lang="en-US" altLang="ja-JP" sz="2000" i="1">
                              <a:latin typeface="Cambria Math" panose="02040503050406030204" pitchFamily="18" charset="0"/>
                            </a:rPr>
                            <m:t>,+</m:t>
                          </m:r>
                          <m:r>
                            <a:rPr lang="en-US" altLang="ja-JP" sz="2000" i="1">
                              <a:latin typeface="Cambria Math" panose="02040503050406030204" pitchFamily="18" charset="0"/>
                            </a:rPr>
                            <m:t>𝑁</m:t>
                          </m:r>
                          <m:d>
                            <m:dPr>
                              <m:ctrlPr>
                                <a:rPr lang="en-US" altLang="ja-JP" sz="2000" i="1">
                                  <a:latin typeface="Cambria Math" panose="02040503050406030204" pitchFamily="18" charset="0"/>
                                </a:rPr>
                              </m:ctrlPr>
                            </m:dPr>
                            <m:e>
                              <m:r>
                                <a:rPr lang="en-US" altLang="ja-JP" sz="2000" b="0" i="1" smtClean="0">
                                  <a:solidFill>
                                    <a:srgbClr val="FF0000"/>
                                  </a:solidFill>
                                  <a:latin typeface="Cambria Math" panose="02040503050406030204" pitchFamily="18" charset="0"/>
                                </a:rPr>
                                <m:t>0</m:t>
                              </m:r>
                              <m:r>
                                <a:rPr lang="en-US" altLang="ja-JP" sz="2000" b="0" i="1" smtClean="0">
                                  <a:latin typeface="Cambria Math" panose="02040503050406030204" pitchFamily="18" charset="0"/>
                                </a:rPr>
                                <m:t>;</m:t>
                              </m:r>
                              <m:r>
                                <a:rPr lang="en-US" altLang="ja-JP" sz="2000" b="0" i="1" smtClean="0">
                                  <a:solidFill>
                                    <a:srgbClr val="0000FF"/>
                                  </a:solidFill>
                                  <a:latin typeface="Cambria Math" panose="02040503050406030204" pitchFamily="18" charset="0"/>
                                </a:rPr>
                                <m:t>1</m:t>
                              </m:r>
                            </m:e>
                          </m:d>
                          <m:r>
                            <a:rPr lang="en-US" altLang="ja-JP" sz="2000" i="1">
                              <a:latin typeface="Cambria Math" panose="02040503050406030204" pitchFamily="18" charset="0"/>
                            </a:rPr>
                            <m:t>,+</m:t>
                          </m:r>
                          <m:r>
                            <a:rPr lang="en-US" altLang="ja-JP" sz="2000" i="1">
                              <a:latin typeface="Cambria Math" panose="02040503050406030204" pitchFamily="18" charset="0"/>
                            </a:rPr>
                            <m:t>𝑁</m:t>
                          </m:r>
                          <m:d>
                            <m:dPr>
                              <m:ctrlPr>
                                <a:rPr lang="en-US" altLang="ja-JP" sz="2000" i="1">
                                  <a:latin typeface="Cambria Math" panose="02040503050406030204" pitchFamily="18" charset="0"/>
                                </a:rPr>
                              </m:ctrlPr>
                            </m:dPr>
                            <m:e>
                              <m:r>
                                <a:rPr lang="en-US" altLang="ja-JP" sz="2000" b="0" i="1" smtClean="0">
                                  <a:solidFill>
                                    <a:srgbClr val="FF0000"/>
                                  </a:solidFill>
                                  <a:latin typeface="Cambria Math" panose="02040503050406030204" pitchFamily="18" charset="0"/>
                                </a:rPr>
                                <m:t>1</m:t>
                              </m:r>
                              <m:r>
                                <a:rPr lang="en-US" altLang="ja-JP" sz="2000" b="0" i="1" smtClean="0">
                                  <a:latin typeface="Cambria Math" panose="02040503050406030204" pitchFamily="18" charset="0"/>
                                </a:rPr>
                                <m:t>;</m:t>
                              </m:r>
                              <m:r>
                                <a:rPr lang="en-US" altLang="ja-JP" sz="2000" b="0" i="1" smtClean="0">
                                  <a:solidFill>
                                    <a:srgbClr val="0000FF"/>
                                  </a:solidFill>
                                  <a:latin typeface="Cambria Math" panose="02040503050406030204" pitchFamily="18" charset="0"/>
                                </a:rPr>
                                <m:t>0</m:t>
                              </m:r>
                            </m:e>
                          </m:d>
                          <m:r>
                            <a:rPr lang="en-US" altLang="ja-JP" sz="2000" i="1">
                              <a:latin typeface="Cambria Math" panose="02040503050406030204" pitchFamily="18" charset="0"/>
                            </a:rPr>
                            <m:t>+</m:t>
                          </m:r>
                          <m:r>
                            <a:rPr lang="en-US" altLang="ja-JP" sz="2000" i="1">
                              <a:latin typeface="Cambria Math" panose="02040503050406030204" pitchFamily="18" charset="0"/>
                            </a:rPr>
                            <m:t>𝑁</m:t>
                          </m:r>
                          <m:r>
                            <a:rPr lang="en-US" altLang="ja-JP" sz="2000" i="1">
                              <a:latin typeface="Cambria Math" panose="02040503050406030204" pitchFamily="18" charset="0"/>
                            </a:rPr>
                            <m:t>(1;1)</m:t>
                          </m:r>
                        </m:den>
                      </m:f>
                    </m:oMath>
                  </m:oMathPara>
                </a14:m>
                <a:endParaRPr kumimoji="1" lang="ja-JP" altLang="en-US" sz="2000" dirty="0"/>
              </a:p>
            </p:txBody>
          </p:sp>
        </mc:Choice>
        <mc:Fallback xmlns="">
          <p:sp>
            <p:nvSpPr>
              <p:cNvPr id="105" name="テキスト ボックス 104">
                <a:extLst>
                  <a:ext uri="{FF2B5EF4-FFF2-40B4-BE49-F238E27FC236}">
                    <a16:creationId xmlns:a16="http://schemas.microsoft.com/office/drawing/2014/main" id="{27EA0967-48B9-1DC8-F6B1-928E0C49073E}"/>
                  </a:ext>
                </a:extLst>
              </p:cNvPr>
              <p:cNvSpPr txBox="1">
                <a:spLocks noRot="1" noChangeAspect="1" noMove="1" noResize="1" noEditPoints="1" noAdjustHandles="1" noChangeArrowheads="1" noChangeShapeType="1" noTextEdit="1"/>
              </p:cNvSpPr>
              <p:nvPr/>
            </p:nvSpPr>
            <p:spPr>
              <a:xfrm>
                <a:off x="6236710" y="5340119"/>
                <a:ext cx="5671052" cy="744243"/>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277EDAB6-C47C-DE5D-0131-7B45121D7F70}"/>
                  </a:ext>
                </a:extLst>
              </p:cNvPr>
              <p:cNvSpPr txBox="1"/>
              <p:nvPr/>
            </p:nvSpPr>
            <p:spPr>
              <a:xfrm>
                <a:off x="9448867" y="1521441"/>
                <a:ext cx="1270732" cy="400110"/>
              </a:xfrm>
              <a:prstGeom prst="rect">
                <a:avLst/>
              </a:prstGeom>
              <a:noFill/>
            </p:spPr>
            <p:txBody>
              <a:bodyPr wrap="none" rtlCol="0">
                <a:spAutoFit/>
              </a:bodyPr>
              <a:lstStyle/>
              <a:p>
                <a:pPr algn="l"/>
                <a14:m>
                  <m:oMath xmlns:m="http://schemas.openxmlformats.org/officeDocument/2006/math">
                    <m:d>
                      <m:dPr>
                        <m:begChr m:val=""/>
                        <m:endChr m:val="⟩"/>
                        <m:ctrlPr>
                          <a:rPr kumimoji="1" lang="ja-JP" altLang="en-US" sz="2000" i="1" smtClean="0">
                            <a:latin typeface="Cambria Math" panose="02040503050406030204" pitchFamily="18" charset="0"/>
                          </a:rPr>
                        </m:ctrlPr>
                      </m:dPr>
                      <m:e>
                        <m:r>
                          <a:rPr kumimoji="1" lang="en-US" altLang="ja-JP" sz="2000" b="0" i="1" smtClean="0">
                            <a:latin typeface="Cambria Math" panose="02040503050406030204" pitchFamily="18" charset="0"/>
                          </a:rPr>
                          <m:t>|0</m:t>
                        </m:r>
                      </m:e>
                    </m:d>
                  </m:oMath>
                </a14:m>
                <a:r>
                  <a:rPr kumimoji="1" lang="ja-JP" altLang="en-US" sz="2000" dirty="0"/>
                  <a:t>を表す</a:t>
                </a:r>
              </a:p>
            </p:txBody>
          </p:sp>
        </mc:Choice>
        <mc:Fallback xmlns="">
          <p:sp>
            <p:nvSpPr>
              <p:cNvPr id="3" name="テキスト ボックス 2">
                <a:extLst>
                  <a:ext uri="{FF2B5EF4-FFF2-40B4-BE49-F238E27FC236}">
                    <a16:creationId xmlns:a16="http://schemas.microsoft.com/office/drawing/2014/main" id="{277EDAB6-C47C-DE5D-0131-7B45121D7F70}"/>
                  </a:ext>
                </a:extLst>
              </p:cNvPr>
              <p:cNvSpPr txBox="1">
                <a:spLocks noRot="1" noChangeAspect="1" noMove="1" noResize="1" noEditPoints="1" noAdjustHandles="1" noChangeArrowheads="1" noChangeShapeType="1" noTextEdit="1"/>
              </p:cNvSpPr>
              <p:nvPr/>
            </p:nvSpPr>
            <p:spPr>
              <a:xfrm>
                <a:off x="9448867" y="1521441"/>
                <a:ext cx="1270732" cy="400110"/>
              </a:xfrm>
              <a:prstGeom prst="rect">
                <a:avLst/>
              </a:prstGeom>
              <a:blipFill>
                <a:blip r:embed="rId9"/>
                <a:stretch>
                  <a:fillRect l="-12019" t="-123077" r="-4327" b="-187692"/>
                </a:stretch>
              </a:blipFill>
            </p:spPr>
            <p:txBody>
              <a:bodyPr/>
              <a:lstStyle/>
              <a:p>
                <a:r>
                  <a:rPr lang="ja-JP" altLang="en-US">
                    <a:noFill/>
                  </a:rPr>
                  <a:t> </a:t>
                </a:r>
              </a:p>
            </p:txBody>
          </p:sp>
        </mc:Fallback>
      </mc:AlternateContent>
      <p:cxnSp>
        <p:nvCxnSpPr>
          <p:cNvPr id="102" name="直線矢印コネクタ 101">
            <a:extLst>
              <a:ext uri="{FF2B5EF4-FFF2-40B4-BE49-F238E27FC236}">
                <a16:creationId xmlns:a16="http://schemas.microsoft.com/office/drawing/2014/main" id="{4D1D99AB-B946-781F-2EB2-D2A506621836}"/>
              </a:ext>
            </a:extLst>
          </p:cNvPr>
          <p:cNvCxnSpPr>
            <a:cxnSpLocks/>
            <a:stCxn id="3" idx="1"/>
          </p:cNvCxnSpPr>
          <p:nvPr/>
        </p:nvCxnSpPr>
        <p:spPr>
          <a:xfrm flipH="1" flipV="1">
            <a:off x="8909274" y="1361506"/>
            <a:ext cx="539593" cy="3599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EA0F9A39-0433-66AF-8D00-D0D2F1589934}"/>
              </a:ext>
            </a:extLst>
          </p:cNvPr>
          <p:cNvSpPr txBox="1"/>
          <p:nvPr/>
        </p:nvSpPr>
        <p:spPr>
          <a:xfrm>
            <a:off x="7612551" y="6315741"/>
            <a:ext cx="1107996" cy="461665"/>
          </a:xfrm>
          <a:prstGeom prst="rect">
            <a:avLst/>
          </a:prstGeom>
          <a:noFill/>
        </p:spPr>
        <p:txBody>
          <a:bodyPr wrap="none" rtlCol="0">
            <a:spAutoFit/>
          </a:bodyPr>
          <a:lstStyle/>
          <a:p>
            <a:pPr algn="l"/>
            <a:r>
              <a:rPr kumimoji="1" lang="ja-JP" altLang="en-US" sz="2400" dirty="0"/>
              <a:t>を評価</a:t>
            </a:r>
          </a:p>
        </p:txBody>
      </p:sp>
    </p:spTree>
    <p:extLst>
      <p:ext uri="{BB962C8B-B14F-4D97-AF65-F5344CB8AC3E}">
        <p14:creationId xmlns:p14="http://schemas.microsoft.com/office/powerpoint/2010/main" val="15046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5" grpId="0"/>
      <p:bldP spid="3"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37014B69-8517-4FF9-DDBD-61F6FF36F8FB}"/>
                  </a:ext>
                </a:extLst>
              </p:cNvPr>
              <p:cNvSpPr>
                <a:spLocks noGrp="1"/>
              </p:cNvSpPr>
              <p:nvPr>
                <p:ph type="title"/>
              </p:nvPr>
            </p:nvSpPr>
            <p:spPr/>
            <p:txBody>
              <a:bodyPr/>
              <a:lstStyle/>
              <a:p>
                <a14:m>
                  <m:oMath xmlns:m="http://schemas.openxmlformats.org/officeDocument/2006/math">
                    <m:r>
                      <a:rPr lang="en-US" altLang="ja-JP" i="1">
                        <a:latin typeface="Cambria Math" panose="02040503050406030204" pitchFamily="18" charset="0"/>
                      </a:rPr>
                      <m:t>𝑃</m:t>
                    </m:r>
                    <m:r>
                      <a:rPr lang="en-US" altLang="ja-JP" i="1">
                        <a:latin typeface="Cambria Math" panose="02040503050406030204" pitchFamily="18" charset="0"/>
                      </a:rPr>
                      <m:t>(</m:t>
                    </m:r>
                    <m:sSub>
                      <m:sSubPr>
                        <m:ctrlPr>
                          <a:rPr lang="en-US" altLang="ja-JP" i="1">
                            <a:solidFill>
                              <a:srgbClr val="FF0000"/>
                            </a:solidFill>
                            <a:latin typeface="Cambria Math" panose="02040503050406030204" pitchFamily="18" charset="0"/>
                          </a:rPr>
                        </m:ctrlPr>
                      </m:sSubPr>
                      <m:e>
                        <m:r>
                          <a:rPr lang="en-US" altLang="ja-JP" i="1">
                            <a:solidFill>
                              <a:srgbClr val="FF0000"/>
                            </a:solidFill>
                            <a:latin typeface="Cambria Math" panose="02040503050406030204" pitchFamily="18" charset="0"/>
                          </a:rPr>
                          <m:t>1</m:t>
                        </m:r>
                      </m:e>
                      <m:sub>
                        <m:r>
                          <a:rPr lang="en-US" altLang="ja-JP" i="1">
                            <a:solidFill>
                              <a:srgbClr val="FF0000"/>
                            </a:solidFill>
                            <a:latin typeface="Cambria Math" panose="02040503050406030204" pitchFamily="18" charset="0"/>
                          </a:rPr>
                          <m:t>𝐴</m:t>
                        </m:r>
                      </m:sub>
                    </m:sSub>
                    <m:r>
                      <a:rPr lang="en-US" altLang="ja-JP" i="1">
                        <a:latin typeface="Cambria Math" panose="02040503050406030204" pitchFamily="18" charset="0"/>
                      </a:rPr>
                      <m:t>;</m:t>
                    </m:r>
                    <m:sSub>
                      <m:sSubPr>
                        <m:ctrlPr>
                          <a:rPr lang="en-US" altLang="ja-JP" i="1">
                            <a:solidFill>
                              <a:srgbClr val="0000FF"/>
                            </a:solidFill>
                            <a:latin typeface="Cambria Math" panose="02040503050406030204" pitchFamily="18" charset="0"/>
                          </a:rPr>
                        </m:ctrlPr>
                      </m:sSubPr>
                      <m:e>
                        <m:r>
                          <a:rPr lang="en-US" altLang="ja-JP" i="1">
                            <a:solidFill>
                              <a:srgbClr val="0000FF"/>
                            </a:solidFill>
                            <a:latin typeface="Cambria Math" panose="02040503050406030204" pitchFamily="18" charset="0"/>
                          </a:rPr>
                          <m:t>1</m:t>
                        </m:r>
                      </m:e>
                      <m:sub>
                        <m:r>
                          <a:rPr lang="en-US" altLang="ja-JP" i="1">
                            <a:solidFill>
                              <a:srgbClr val="0000FF"/>
                            </a:solidFill>
                            <a:latin typeface="Cambria Math" panose="02040503050406030204" pitchFamily="18" charset="0"/>
                          </a:rPr>
                          <m:t>𝐵</m:t>
                        </m:r>
                      </m:sub>
                    </m:sSub>
                    <m:r>
                      <a:rPr lang="en-US" altLang="ja-JP" i="1">
                        <a:latin typeface="Cambria Math" panose="02040503050406030204" pitchFamily="18" charset="0"/>
                      </a:rPr>
                      <m:t>)</m:t>
                    </m:r>
                  </m:oMath>
                </a14:m>
                <a:r>
                  <a:rPr kumimoji="1" lang="ja-JP" altLang="en-US" dirty="0"/>
                  <a:t>の最適化（結果）</a:t>
                </a:r>
              </a:p>
            </p:txBody>
          </p:sp>
        </mc:Choice>
        <mc:Fallback xmlns="">
          <p:sp>
            <p:nvSpPr>
              <p:cNvPr id="2" name="タイトル 1">
                <a:extLst>
                  <a:ext uri="{FF2B5EF4-FFF2-40B4-BE49-F238E27FC236}">
                    <a16:creationId xmlns:a16="http://schemas.microsoft.com/office/drawing/2014/main" id="{37014B69-8517-4FF9-DDBD-61F6FF36F8FB}"/>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1D7590E9-21CA-03C4-4BDD-517E6598CA3C}"/>
              </a:ext>
            </a:extLst>
          </p:cNvPr>
          <p:cNvSpPr>
            <a:spLocks noGrp="1"/>
          </p:cNvSpPr>
          <p:nvPr>
            <p:ph type="sldNum" sz="quarter" idx="12"/>
          </p:nvPr>
        </p:nvSpPr>
        <p:spPr/>
        <p:txBody>
          <a:bodyPr/>
          <a:lstStyle/>
          <a:p>
            <a:fld id="{6FB6090F-F54E-433E-AC64-1BF1EF994A80}" type="slidenum">
              <a:rPr kumimoji="1" lang="ja-JP" altLang="en-US" smtClean="0"/>
              <a:t>15</a:t>
            </a:fld>
            <a:endParaRPr kumimoji="1" lang="ja-JP" altLang="en-US"/>
          </a:p>
        </p:txBody>
      </p:sp>
      <p:pic>
        <p:nvPicPr>
          <p:cNvPr id="5" name="図 4">
            <a:extLst>
              <a:ext uri="{FF2B5EF4-FFF2-40B4-BE49-F238E27FC236}">
                <a16:creationId xmlns:a16="http://schemas.microsoft.com/office/drawing/2014/main" id="{9D5C9F84-2AC5-69AE-9245-37962ABFC543}"/>
              </a:ext>
            </a:extLst>
          </p:cNvPr>
          <p:cNvPicPr>
            <a:picLocks noChangeAspect="1"/>
          </p:cNvPicPr>
          <p:nvPr/>
        </p:nvPicPr>
        <p:blipFill>
          <a:blip r:embed="rId3"/>
          <a:stretch>
            <a:fillRect/>
          </a:stretch>
        </p:blipFill>
        <p:spPr>
          <a:xfrm>
            <a:off x="230453" y="1970714"/>
            <a:ext cx="9038452" cy="4625310"/>
          </a:xfrm>
          <a:prstGeom prst="rect">
            <a:avLst/>
          </a:prstGeom>
        </p:spPr>
      </p:pic>
      <p:cxnSp>
        <p:nvCxnSpPr>
          <p:cNvPr id="6" name="直線矢印コネクタ 5">
            <a:extLst>
              <a:ext uri="{FF2B5EF4-FFF2-40B4-BE49-F238E27FC236}">
                <a16:creationId xmlns:a16="http://schemas.microsoft.com/office/drawing/2014/main" id="{34D76ADC-BE3A-5ACE-2406-937FFCA447E2}"/>
              </a:ext>
            </a:extLst>
          </p:cNvPr>
          <p:cNvCxnSpPr>
            <a:cxnSpLocks/>
          </p:cNvCxnSpPr>
          <p:nvPr/>
        </p:nvCxnSpPr>
        <p:spPr>
          <a:xfrm flipH="1">
            <a:off x="6325386" y="2085975"/>
            <a:ext cx="1513689" cy="1788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8996DBFC-F424-9322-9BE9-A099B9FF681B}"/>
                  </a:ext>
                </a:extLst>
              </p:cNvPr>
              <p:cNvSpPr txBox="1"/>
              <p:nvPr/>
            </p:nvSpPr>
            <p:spPr>
              <a:xfrm>
                <a:off x="7839075" y="1779263"/>
                <a:ext cx="4151136"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𝑃</m:t>
                      </m:r>
                      <m:sSub>
                        <m:sSubPr>
                          <m:ctrlPr>
                            <a:rPr kumimoji="1" lang="en-US" altLang="ja-JP" sz="2400" b="0" i="1" smtClean="0">
                              <a:latin typeface="Cambria Math" panose="02040503050406030204" pitchFamily="18" charset="0"/>
                            </a:rPr>
                          </m:ctrlPr>
                        </m:sSubPr>
                        <m:e>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1,1</m:t>
                              </m:r>
                            </m:e>
                          </m:d>
                        </m:e>
                        <m:sub>
                          <m:r>
                            <a:rPr kumimoji="1" lang="en-US" altLang="ja-JP" sz="2400" b="0" i="1" smtClean="0">
                              <a:latin typeface="Cambria Math" panose="02040503050406030204" pitchFamily="18" charset="0"/>
                            </a:rPr>
                            <m:t>𝑚𝑖𝑛</m:t>
                          </m:r>
                        </m:sub>
                      </m:sSub>
                      <m:r>
                        <a:rPr kumimoji="1" lang="en-US" altLang="ja-JP" sz="2400" b="0" i="1" smtClean="0">
                          <a:latin typeface="Cambria Math" panose="02040503050406030204" pitchFamily="18" charset="0"/>
                        </a:rPr>
                        <m:t>=0.0151±0.0016</m:t>
                      </m:r>
                    </m:oMath>
                  </m:oMathPara>
                </a14:m>
                <a:endParaRPr kumimoji="1" lang="ja-JP" altLang="en-US" sz="2400" dirty="0"/>
              </a:p>
            </p:txBody>
          </p:sp>
        </mc:Choice>
        <mc:Fallback xmlns="">
          <p:sp>
            <p:nvSpPr>
              <p:cNvPr id="7" name="テキスト ボックス 6">
                <a:extLst>
                  <a:ext uri="{FF2B5EF4-FFF2-40B4-BE49-F238E27FC236}">
                    <a16:creationId xmlns:a16="http://schemas.microsoft.com/office/drawing/2014/main" id="{8996DBFC-F424-9322-9BE9-A099B9FF681B}"/>
                  </a:ext>
                </a:extLst>
              </p:cNvPr>
              <p:cNvSpPr txBox="1">
                <a:spLocks noRot="1" noChangeAspect="1" noMove="1" noResize="1" noEditPoints="1" noAdjustHandles="1" noChangeArrowheads="1" noChangeShapeType="1" noTextEdit="1"/>
              </p:cNvSpPr>
              <p:nvPr/>
            </p:nvSpPr>
            <p:spPr>
              <a:xfrm>
                <a:off x="7839075" y="1779263"/>
                <a:ext cx="4151136" cy="461665"/>
              </a:xfrm>
              <a:prstGeom prst="rect">
                <a:avLst/>
              </a:prstGeom>
              <a:blipFill>
                <a:blip r:embed="rId4"/>
                <a:stretch>
                  <a:fillRect b="-1316"/>
                </a:stretch>
              </a:blipFill>
            </p:spPr>
            <p:txBody>
              <a:bodyPr/>
              <a:lstStyle/>
              <a:p>
                <a:r>
                  <a:rPr lang="ja-JP" altLang="en-US">
                    <a:noFill/>
                  </a:rPr>
                  <a:t> </a:t>
                </a:r>
              </a:p>
            </p:txBody>
          </p:sp>
        </mc:Fallback>
      </mc:AlternateContent>
      <p:cxnSp>
        <p:nvCxnSpPr>
          <p:cNvPr id="9" name="直線コネクタ 8">
            <a:extLst>
              <a:ext uri="{FF2B5EF4-FFF2-40B4-BE49-F238E27FC236}">
                <a16:creationId xmlns:a16="http://schemas.microsoft.com/office/drawing/2014/main" id="{7404B8F5-F121-26B8-6B5B-F51AFDECAD3A}"/>
              </a:ext>
            </a:extLst>
          </p:cNvPr>
          <p:cNvCxnSpPr/>
          <p:nvPr/>
        </p:nvCxnSpPr>
        <p:spPr>
          <a:xfrm>
            <a:off x="1563805" y="3940405"/>
            <a:ext cx="5729664"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20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D1ABB-F8D5-D631-6441-A18310F508A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AE9DF3-B0E4-B21F-56C6-118AD1617992}"/>
              </a:ext>
            </a:extLst>
          </p:cNvPr>
          <p:cNvSpPr>
            <a:spLocks noGrp="1"/>
          </p:cNvSpPr>
          <p:nvPr>
            <p:ph type="title"/>
          </p:nvPr>
        </p:nvSpPr>
        <p:spPr/>
        <p:txBody>
          <a:bodyPr/>
          <a:lstStyle/>
          <a:p>
            <a:r>
              <a:rPr lang="ja-JP" altLang="en-US" dirty="0"/>
              <a:t>もくじ</a:t>
            </a:r>
            <a:endParaRPr kumimoji="1" lang="ja-JP" altLang="en-US" dirty="0"/>
          </a:p>
        </p:txBody>
      </p:sp>
      <p:sp>
        <p:nvSpPr>
          <p:cNvPr id="3" name="コンテンツ プレースホルダー 2">
            <a:extLst>
              <a:ext uri="{FF2B5EF4-FFF2-40B4-BE49-F238E27FC236}">
                <a16:creationId xmlns:a16="http://schemas.microsoft.com/office/drawing/2014/main" id="{48FDD145-B176-4DE2-2875-DEEC05A1A5D1}"/>
              </a:ext>
            </a:extLst>
          </p:cNvPr>
          <p:cNvSpPr>
            <a:spLocks noGrp="1"/>
          </p:cNvSpPr>
          <p:nvPr>
            <p:ph idx="1"/>
          </p:nvPr>
        </p:nvSpPr>
        <p:spPr/>
        <p:txBody>
          <a:bodyPr/>
          <a:lstStyle/>
          <a:p>
            <a:pPr marL="514350" indent="-514350">
              <a:lnSpc>
                <a:spcPct val="200000"/>
              </a:lnSpc>
              <a:buFont typeface="+mj-lt"/>
              <a:buAutoNum type="arabicPeriod"/>
            </a:pPr>
            <a:r>
              <a:rPr kumimoji="1" lang="ja-JP" altLang="en-US" dirty="0">
                <a:solidFill>
                  <a:schemeClr val="bg1">
                    <a:lumMod val="50000"/>
                  </a:schemeClr>
                </a:solidFill>
              </a:rPr>
              <a:t>研究の背景と目的</a:t>
            </a:r>
            <a:endParaRPr kumimoji="1" lang="en-US" altLang="ja-JP" dirty="0">
              <a:solidFill>
                <a:schemeClr val="bg1">
                  <a:lumMod val="50000"/>
                </a:schemeClr>
              </a:solidFill>
            </a:endParaRPr>
          </a:p>
          <a:p>
            <a:pPr marL="514350" indent="-514350">
              <a:lnSpc>
                <a:spcPct val="200000"/>
              </a:lnSpc>
              <a:buFont typeface="+mj-lt"/>
              <a:buAutoNum type="arabicPeriod"/>
            </a:pPr>
            <a:r>
              <a:rPr lang="en-US" altLang="ja-JP" dirty="0" err="1">
                <a:solidFill>
                  <a:schemeClr val="bg1">
                    <a:lumMod val="50000"/>
                  </a:schemeClr>
                </a:solidFill>
              </a:rPr>
              <a:t>Frauchiger</a:t>
            </a:r>
            <a:r>
              <a:rPr lang="ja-JP" altLang="en-US" dirty="0">
                <a:solidFill>
                  <a:schemeClr val="bg1">
                    <a:lumMod val="50000"/>
                  </a:schemeClr>
                </a:solidFill>
              </a:rPr>
              <a:t>と</a:t>
            </a:r>
            <a:r>
              <a:rPr lang="en-US" altLang="ja-JP" dirty="0">
                <a:solidFill>
                  <a:schemeClr val="bg1">
                    <a:lumMod val="50000"/>
                  </a:schemeClr>
                </a:solidFill>
              </a:rPr>
              <a:t>Renner</a:t>
            </a:r>
            <a:r>
              <a:rPr lang="ja-JP" altLang="en-US" dirty="0">
                <a:solidFill>
                  <a:schemeClr val="bg1">
                    <a:lumMod val="50000"/>
                  </a:schemeClr>
                </a:solidFill>
              </a:rPr>
              <a:t>のパラドックス</a:t>
            </a:r>
            <a:endParaRPr lang="en-US" altLang="ja-JP" dirty="0">
              <a:solidFill>
                <a:schemeClr val="bg1">
                  <a:lumMod val="50000"/>
                </a:schemeClr>
              </a:solidFill>
            </a:endParaRPr>
          </a:p>
          <a:p>
            <a:pPr marL="514350" indent="-514350">
              <a:lnSpc>
                <a:spcPct val="200000"/>
              </a:lnSpc>
              <a:buFont typeface="+mj-lt"/>
              <a:buAutoNum type="arabicPeriod"/>
            </a:pPr>
            <a:r>
              <a:rPr kumimoji="1" lang="ja-JP" altLang="en-US" dirty="0">
                <a:solidFill>
                  <a:schemeClr val="bg1">
                    <a:lumMod val="50000"/>
                  </a:schemeClr>
                </a:solidFill>
              </a:rPr>
              <a:t>実験</a:t>
            </a:r>
            <a:endParaRPr kumimoji="1" lang="en-US" altLang="ja-JP" dirty="0">
              <a:solidFill>
                <a:schemeClr val="bg1">
                  <a:lumMod val="50000"/>
                </a:schemeClr>
              </a:solidFill>
            </a:endParaRPr>
          </a:p>
          <a:p>
            <a:pPr marL="514350" indent="-514350">
              <a:lnSpc>
                <a:spcPct val="200000"/>
              </a:lnSpc>
              <a:buFont typeface="+mj-lt"/>
              <a:buAutoNum type="arabicPeriod"/>
            </a:pPr>
            <a:r>
              <a:rPr lang="ja-JP" altLang="en-US" dirty="0"/>
              <a:t>結果とまとめ</a:t>
            </a:r>
            <a:endParaRPr kumimoji="1" lang="ja-JP" altLang="en-US" dirty="0"/>
          </a:p>
        </p:txBody>
      </p:sp>
      <p:sp>
        <p:nvSpPr>
          <p:cNvPr id="4" name="スライド番号プレースホルダー 3">
            <a:extLst>
              <a:ext uri="{FF2B5EF4-FFF2-40B4-BE49-F238E27FC236}">
                <a16:creationId xmlns:a16="http://schemas.microsoft.com/office/drawing/2014/main" id="{3C09736F-18DC-6836-AD6E-5D4766E79CAD}"/>
              </a:ext>
            </a:extLst>
          </p:cNvPr>
          <p:cNvSpPr>
            <a:spLocks noGrp="1"/>
          </p:cNvSpPr>
          <p:nvPr>
            <p:ph type="sldNum" sz="quarter" idx="12"/>
          </p:nvPr>
        </p:nvSpPr>
        <p:spPr/>
        <p:txBody>
          <a:bodyPr/>
          <a:lstStyle/>
          <a:p>
            <a:fld id="{6FB6090F-F54E-433E-AC64-1BF1EF994A80}" type="slidenum">
              <a:rPr kumimoji="1" lang="ja-JP" altLang="en-US" smtClean="0"/>
              <a:t>16</a:t>
            </a:fld>
            <a:endParaRPr kumimoji="1" lang="ja-JP" altLang="en-US"/>
          </a:p>
        </p:txBody>
      </p:sp>
    </p:spTree>
    <p:extLst>
      <p:ext uri="{BB962C8B-B14F-4D97-AF65-F5344CB8AC3E}">
        <p14:creationId xmlns:p14="http://schemas.microsoft.com/office/powerpoint/2010/main" val="2726070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6D4A8-0C5B-CD88-03BE-DEFC1F314D4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2A24732-26BE-AA57-FD37-9CBEB7B6D3EE}"/>
              </a:ext>
            </a:extLst>
          </p:cNvPr>
          <p:cNvSpPr>
            <a:spLocks noGrp="1"/>
          </p:cNvSpPr>
          <p:nvPr>
            <p:ph type="title"/>
          </p:nvPr>
        </p:nvSpPr>
        <p:spPr>
          <a:xfrm>
            <a:off x="293916" y="8252"/>
            <a:ext cx="10515600" cy="1325563"/>
          </a:xfrm>
        </p:spPr>
        <p:txBody>
          <a:bodyPr/>
          <a:lstStyle/>
          <a:p>
            <a:r>
              <a:rPr kumimoji="1" lang="ja-JP" altLang="en-US" dirty="0"/>
              <a:t>確率の実験結果</a:t>
            </a:r>
          </a:p>
        </p:txBody>
      </p:sp>
      <p:sp>
        <p:nvSpPr>
          <p:cNvPr id="4" name="スライド番号プレースホルダー 3">
            <a:extLst>
              <a:ext uri="{FF2B5EF4-FFF2-40B4-BE49-F238E27FC236}">
                <a16:creationId xmlns:a16="http://schemas.microsoft.com/office/drawing/2014/main" id="{E6596AF4-3F8C-D67A-F64E-ADBC5D7D2EA7}"/>
              </a:ext>
            </a:extLst>
          </p:cNvPr>
          <p:cNvSpPr>
            <a:spLocks noGrp="1"/>
          </p:cNvSpPr>
          <p:nvPr>
            <p:ph type="sldNum" sz="quarter" idx="12"/>
          </p:nvPr>
        </p:nvSpPr>
        <p:spPr/>
        <p:txBody>
          <a:bodyPr/>
          <a:lstStyle/>
          <a:p>
            <a:fld id="{6FB6090F-F54E-433E-AC64-1BF1EF994A80}" type="slidenum">
              <a:rPr kumimoji="1" lang="ja-JP" altLang="en-US" smtClean="0"/>
              <a:t>17</a:t>
            </a:fld>
            <a:endParaRPr kumimoji="1" lang="ja-JP" altLang="en-US"/>
          </a:p>
        </p:txBody>
      </p:sp>
      <p:pic>
        <p:nvPicPr>
          <p:cNvPr id="10" name="図 9" descr="グラフ, 散布図&#10;&#10;自動的に生成された説明">
            <a:extLst>
              <a:ext uri="{FF2B5EF4-FFF2-40B4-BE49-F238E27FC236}">
                <a16:creationId xmlns:a16="http://schemas.microsoft.com/office/drawing/2014/main" id="{48599479-A449-067C-492A-60D2D89D2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78" y="958816"/>
            <a:ext cx="9161570" cy="4940368"/>
          </a:xfrm>
          <a:prstGeom prst="rect">
            <a:avLst/>
          </a:prstGeom>
        </p:spPr>
      </p:pic>
      <p:sp>
        <p:nvSpPr>
          <p:cNvPr id="12" name="テキスト ボックス 11">
            <a:extLst>
              <a:ext uri="{FF2B5EF4-FFF2-40B4-BE49-F238E27FC236}">
                <a16:creationId xmlns:a16="http://schemas.microsoft.com/office/drawing/2014/main" id="{99301743-2F33-01F1-FD39-048944C87C98}"/>
              </a:ext>
            </a:extLst>
          </p:cNvPr>
          <p:cNvSpPr txBox="1"/>
          <p:nvPr/>
        </p:nvSpPr>
        <p:spPr>
          <a:xfrm>
            <a:off x="3401069" y="5572013"/>
            <a:ext cx="1107996" cy="461665"/>
          </a:xfrm>
          <a:prstGeom prst="rect">
            <a:avLst/>
          </a:prstGeom>
          <a:noFill/>
        </p:spPr>
        <p:txBody>
          <a:bodyPr wrap="none" rtlCol="0">
            <a:spAutoFit/>
          </a:bodyPr>
          <a:lstStyle/>
          <a:p>
            <a:pPr algn="l"/>
            <a:r>
              <a:rPr kumimoji="1" lang="ja-JP" altLang="en-US" sz="2400" dirty="0"/>
              <a:t>積状態</a:t>
            </a:r>
          </a:p>
        </p:txBody>
      </p:sp>
      <p:sp>
        <p:nvSpPr>
          <p:cNvPr id="13" name="テキスト ボックス 12">
            <a:extLst>
              <a:ext uri="{FF2B5EF4-FFF2-40B4-BE49-F238E27FC236}">
                <a16:creationId xmlns:a16="http://schemas.microsoft.com/office/drawing/2014/main" id="{24CBA0F4-C8AC-CDC7-0E9E-C23E3A70C847}"/>
              </a:ext>
            </a:extLst>
          </p:cNvPr>
          <p:cNvSpPr txBox="1"/>
          <p:nvPr/>
        </p:nvSpPr>
        <p:spPr>
          <a:xfrm>
            <a:off x="9077951" y="5556047"/>
            <a:ext cx="1980029" cy="400110"/>
          </a:xfrm>
          <a:prstGeom prst="rect">
            <a:avLst/>
          </a:prstGeom>
          <a:noFill/>
        </p:spPr>
        <p:txBody>
          <a:bodyPr wrap="none" rtlCol="0">
            <a:spAutoFit/>
          </a:bodyPr>
          <a:lstStyle/>
          <a:p>
            <a:pPr algn="l"/>
            <a:r>
              <a:rPr kumimoji="1" lang="ja-JP" altLang="en-US" sz="2000" dirty="0"/>
              <a:t>最大もつれ状態</a:t>
            </a:r>
          </a:p>
        </p:txBody>
      </p:sp>
      <p:cxnSp>
        <p:nvCxnSpPr>
          <p:cNvPr id="6" name="直線矢印コネクタ 5">
            <a:extLst>
              <a:ext uri="{FF2B5EF4-FFF2-40B4-BE49-F238E27FC236}">
                <a16:creationId xmlns:a16="http://schemas.microsoft.com/office/drawing/2014/main" id="{D20B720A-A9FF-B8D0-D0B4-F8FBA4E9F225}"/>
              </a:ext>
            </a:extLst>
          </p:cNvPr>
          <p:cNvCxnSpPr/>
          <p:nvPr/>
        </p:nvCxnSpPr>
        <p:spPr>
          <a:xfrm flipH="1">
            <a:off x="4601717" y="5760024"/>
            <a:ext cx="187740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560F178B-00F7-F184-88F6-5A9D50E6B556}"/>
              </a:ext>
            </a:extLst>
          </p:cNvPr>
          <p:cNvCxnSpPr>
            <a:cxnSpLocks/>
          </p:cNvCxnSpPr>
          <p:nvPr/>
        </p:nvCxnSpPr>
        <p:spPr>
          <a:xfrm>
            <a:off x="7833066" y="5760024"/>
            <a:ext cx="125515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45698C9-652E-9A10-9313-001B98CCBB0B}"/>
              </a:ext>
            </a:extLst>
          </p:cNvPr>
          <p:cNvSpPr txBox="1"/>
          <p:nvPr/>
        </p:nvSpPr>
        <p:spPr>
          <a:xfrm>
            <a:off x="621548" y="1695060"/>
            <a:ext cx="1723549" cy="461665"/>
          </a:xfrm>
          <a:prstGeom prst="rect">
            <a:avLst/>
          </a:prstGeom>
          <a:noFill/>
        </p:spPr>
        <p:txBody>
          <a:bodyPr wrap="none" rtlCol="0">
            <a:spAutoFit/>
          </a:bodyPr>
          <a:lstStyle/>
          <a:p>
            <a:r>
              <a:rPr kumimoji="1" lang="ja-JP" altLang="en-US" sz="2400" dirty="0">
                <a:solidFill>
                  <a:schemeClr val="tx1"/>
                </a:solidFill>
              </a:rPr>
              <a:t>物理的条件</a:t>
            </a:r>
            <a:endParaRPr kumimoji="1" lang="en-US" altLang="ja-JP" sz="2400" dirty="0">
              <a:solidFill>
                <a:schemeClr val="tx1"/>
              </a:solidFill>
            </a:endParaRPr>
          </a:p>
        </p:txBody>
      </p:sp>
      <mc:AlternateContent xmlns:mc="http://schemas.openxmlformats.org/markup-compatibility/2006" xmlns:a14="http://schemas.microsoft.com/office/drawing/2010/main">
        <mc:Choice Requires="a14">
          <p:sp>
            <p:nvSpPr>
              <p:cNvPr id="15" name="正方形/長方形 14">
                <a:extLst>
                  <a:ext uri="{FF2B5EF4-FFF2-40B4-BE49-F238E27FC236}">
                    <a16:creationId xmlns:a16="http://schemas.microsoft.com/office/drawing/2014/main" id="{C9AA5936-4DD6-2888-8F68-4490DCCD9F3E}"/>
                  </a:ext>
                </a:extLst>
              </p:cNvPr>
              <p:cNvSpPr/>
              <p:nvPr/>
            </p:nvSpPr>
            <p:spPr>
              <a:xfrm>
                <a:off x="211752" y="2192194"/>
                <a:ext cx="2543142" cy="255690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①</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b="0" i="1" smtClean="0">
                            <a:solidFill>
                              <a:schemeClr val="tx1"/>
                            </a:solidFill>
                            <a:latin typeface="Cambria Math" panose="02040503050406030204" pitchFamily="18" charset="0"/>
                          </a:rPr>
                        </m:ctrlPr>
                      </m:dPr>
                      <m:e>
                        <m:sSub>
                          <m:sSubPr>
                            <m:ctrlPr>
                              <a:rPr lang="en-US" altLang="ja-JP" sz="2400" b="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0</m:t>
                            </m:r>
                          </m:e>
                          <m:sub>
                            <m:r>
                              <a:rPr lang="en-US" altLang="ja-JP" sz="2400" b="0" i="1" smtClean="0">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b="0" i="1" smtClean="0">
                                <a:solidFill>
                                  <a:srgbClr val="0000FF"/>
                                </a:solidFill>
                                <a:latin typeface="Cambria Math" panose="02040503050406030204" pitchFamily="18" charset="0"/>
                              </a:rPr>
                            </m:ctrlPr>
                          </m:sSubPr>
                          <m:e>
                            <m:r>
                              <a:rPr lang="en-US" altLang="ja-JP" sz="2400" b="0" i="1" smtClean="0">
                                <a:solidFill>
                                  <a:srgbClr val="0000FF"/>
                                </a:solidFill>
                                <a:latin typeface="Cambria Math" panose="02040503050406030204" pitchFamily="18" charset="0"/>
                              </a:rPr>
                              <m:t>𝑎</m:t>
                            </m:r>
                          </m:e>
                          <m:sub>
                            <m:r>
                              <a:rPr lang="en-US" altLang="ja-JP" sz="2400" b="0" i="1" smtClean="0">
                                <a:solidFill>
                                  <a:srgbClr val="0000FF"/>
                                </a:solidFill>
                                <a:latin typeface="Cambria Math" panose="02040503050406030204" pitchFamily="18" charset="0"/>
                              </a:rPr>
                              <m:t>𝐵</m:t>
                            </m:r>
                          </m:sub>
                        </m:sSub>
                      </m:e>
                    </m:d>
                    <m:r>
                      <a:rPr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a:p>
                <a:endParaRPr kumimoji="1" lang="en-US" altLang="ja-JP" sz="2400" dirty="0">
                  <a:solidFill>
                    <a:schemeClr val="tx1"/>
                  </a:solidFill>
                </a:endParaRPr>
              </a:p>
              <a:p>
                <a:r>
                  <a:rPr kumimoji="1" lang="ja-JP" altLang="en-US" sz="2400" b="0" dirty="0">
                    <a:solidFill>
                      <a:schemeClr val="tx1"/>
                    </a:solidFill>
                  </a:rPr>
                  <a:t>②</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i="1">
                            <a:solidFill>
                              <a:schemeClr val="tx1"/>
                            </a:solidFill>
                            <a:latin typeface="Cambria Math" panose="02040503050406030204" pitchFamily="18" charset="0"/>
                          </a:rPr>
                        </m:ctrlPr>
                      </m:dPr>
                      <m:e>
                        <m:sSub>
                          <m:sSubPr>
                            <m:ctrlPr>
                              <a:rPr lang="en-US" altLang="ja-JP" sz="2400" i="1" smtClean="0">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1</m:t>
                            </m:r>
                          </m:e>
                          <m:sub>
                            <m:r>
                              <a:rPr lang="en-US" altLang="ja-JP" sz="2400" b="0" i="1" smtClean="0">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i="1" smtClean="0">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1</m:t>
                            </m:r>
                          </m:e>
                          <m:sub>
                            <m:r>
                              <a:rPr lang="en-US" altLang="ja-JP" sz="2400" b="0" i="1" smtClean="0">
                                <a:solidFill>
                                  <a:srgbClr val="0000FF"/>
                                </a:solidFill>
                                <a:latin typeface="Cambria Math" panose="02040503050406030204" pitchFamily="18" charset="0"/>
                              </a:rPr>
                              <m:t>𝐵</m:t>
                            </m:r>
                          </m:sub>
                        </m:sSub>
                      </m:e>
                    </m:d>
                    <m:r>
                      <a:rPr lang="en-US" altLang="ja-JP" sz="2400" i="1">
                        <a:solidFill>
                          <a:schemeClr val="tx1"/>
                        </a:solidFill>
                        <a:latin typeface="Cambria Math" panose="02040503050406030204" pitchFamily="18" charset="0"/>
                      </a:rPr>
                      <m:t>=0 </m:t>
                    </m:r>
                  </m:oMath>
                </a14:m>
                <a:endParaRPr lang="en-US" altLang="ja-JP" sz="2400" dirty="0">
                  <a:solidFill>
                    <a:schemeClr val="tx1"/>
                  </a:solidFill>
                </a:endParaRPr>
              </a:p>
              <a:p>
                <a:endParaRPr kumimoji="1" lang="en-US" altLang="ja-JP" sz="2400" b="0" dirty="0">
                  <a:solidFill>
                    <a:schemeClr val="tx1"/>
                  </a:solidFill>
                </a:endParaRPr>
              </a:p>
              <a:p>
                <a:r>
                  <a:rPr kumimoji="1" lang="ja-JP" altLang="en-US" sz="2400" b="0" dirty="0">
                    <a:solidFill>
                      <a:schemeClr val="tx1"/>
                    </a:solidFill>
                  </a:rPr>
                  <a:t>③</a:t>
                </a:r>
                <a14:m>
                  <m:oMath xmlns:m="http://schemas.openxmlformats.org/officeDocument/2006/math">
                    <m:r>
                      <m:rPr>
                        <m:sty m:val="p"/>
                      </m:rPr>
                      <a:rPr kumimoji="1" lang="en-US" altLang="ja-JP" sz="2400" b="0" i="0" smtClean="0">
                        <a:solidFill>
                          <a:schemeClr val="tx1"/>
                        </a:solidFill>
                        <a:latin typeface="Cambria Math" panose="02040503050406030204" pitchFamily="18" charset="0"/>
                      </a:rPr>
                      <m:t>P</m:t>
                    </m:r>
                    <m:d>
                      <m:dPr>
                        <m:ctrlPr>
                          <a:rPr kumimoji="1" lang="en-US" altLang="ja-JP" sz="2400" b="0" i="1" smtClean="0">
                            <a:solidFill>
                              <a:schemeClr val="tx1"/>
                            </a:solidFill>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𝑎</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solidFill>
                              <a:schemeClr val="tx1"/>
                            </a:solidFill>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0</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p:txBody>
          </p:sp>
        </mc:Choice>
        <mc:Fallback xmlns="">
          <p:sp>
            <p:nvSpPr>
              <p:cNvPr id="15" name="正方形/長方形 14">
                <a:extLst>
                  <a:ext uri="{FF2B5EF4-FFF2-40B4-BE49-F238E27FC236}">
                    <a16:creationId xmlns:a16="http://schemas.microsoft.com/office/drawing/2014/main" id="{C9AA5936-4DD6-2888-8F68-4490DCCD9F3E}"/>
                  </a:ext>
                </a:extLst>
              </p:cNvPr>
              <p:cNvSpPr>
                <a:spLocks noRot="1" noChangeAspect="1" noMove="1" noResize="1" noEditPoints="1" noAdjustHandles="1" noChangeArrowheads="1" noChangeShapeType="1" noTextEdit="1"/>
              </p:cNvSpPr>
              <p:nvPr/>
            </p:nvSpPr>
            <p:spPr>
              <a:xfrm>
                <a:off x="211752" y="2192194"/>
                <a:ext cx="2543142" cy="2556908"/>
              </a:xfrm>
              <a:prstGeom prst="rect">
                <a:avLst/>
              </a:prstGeom>
              <a:blipFill>
                <a:blip r:embed="rId4"/>
                <a:stretch>
                  <a:fillRect l="-3073"/>
                </a:stretch>
              </a:blipFill>
              <a:ln w="38100">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3670958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091CDE-8BF4-7CA5-D179-39695FFFF09C}"/>
              </a:ext>
            </a:extLst>
          </p:cNvPr>
          <p:cNvSpPr>
            <a:spLocks noGrp="1"/>
          </p:cNvSpPr>
          <p:nvPr>
            <p:ph type="title"/>
          </p:nvPr>
        </p:nvSpPr>
        <p:spPr/>
        <p:txBody>
          <a:bodyPr/>
          <a:lstStyle/>
          <a:p>
            <a:r>
              <a:rPr lang="ja-JP" altLang="en-US" dirty="0"/>
              <a:t>量子文脈依存性の実証</a:t>
            </a:r>
            <a:endParaRPr kumimoji="1" lang="ja-JP" altLang="en-US" dirty="0"/>
          </a:p>
        </p:txBody>
      </p:sp>
      <p:sp>
        <p:nvSpPr>
          <p:cNvPr id="4" name="スライド番号プレースホルダー 3">
            <a:extLst>
              <a:ext uri="{FF2B5EF4-FFF2-40B4-BE49-F238E27FC236}">
                <a16:creationId xmlns:a16="http://schemas.microsoft.com/office/drawing/2014/main" id="{6724B239-CA74-4D0E-1BDC-20502A767D88}"/>
              </a:ext>
            </a:extLst>
          </p:cNvPr>
          <p:cNvSpPr>
            <a:spLocks noGrp="1"/>
          </p:cNvSpPr>
          <p:nvPr>
            <p:ph type="sldNum" sz="quarter" idx="12"/>
          </p:nvPr>
        </p:nvSpPr>
        <p:spPr/>
        <p:txBody>
          <a:bodyPr/>
          <a:lstStyle/>
          <a:p>
            <a:fld id="{6FB6090F-F54E-433E-AC64-1BF1EF994A80}" type="slidenum">
              <a:rPr kumimoji="1" lang="ja-JP" altLang="en-US" smtClean="0"/>
              <a:t>18</a:t>
            </a:fld>
            <a:endParaRPr kumimoji="1" lang="ja-JP" altLang="en-US"/>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D29884A8-51CA-AABA-16E5-4D6CA089CB9F}"/>
                  </a:ext>
                </a:extLst>
              </p:cNvPr>
              <p:cNvSpPr txBox="1"/>
              <p:nvPr/>
            </p:nvSpPr>
            <p:spPr>
              <a:xfrm>
                <a:off x="3960221" y="1616317"/>
                <a:ext cx="7521996" cy="8695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b="0" i="1" smtClean="0">
                          <a:solidFill>
                            <a:schemeClr val="tx1"/>
                          </a:solidFill>
                          <a:latin typeface="Cambria Math" panose="02040503050406030204" pitchFamily="18" charset="0"/>
                        </a:rPr>
                        <m:t>𝐾</m:t>
                      </m:r>
                      <m:r>
                        <a:rPr lang="en-US" altLang="ja-JP" sz="2400" b="0" i="1" smtClean="0">
                          <a:solidFill>
                            <a:schemeClr val="tx1"/>
                          </a:solidFill>
                          <a:latin typeface="Cambria Math" panose="02040503050406030204" pitchFamily="18" charset="0"/>
                        </a:rPr>
                        <m:t>≔</m:t>
                      </m:r>
                      <m:f>
                        <m:fPr>
                          <m:ctrlPr>
                            <a:rPr lang="en-US" altLang="ja-JP" sz="2400" b="0" i="1" smtClean="0">
                              <a:solidFill>
                                <a:schemeClr val="tx1"/>
                              </a:solidFill>
                              <a:latin typeface="Cambria Math" panose="02040503050406030204" pitchFamily="18" charset="0"/>
                            </a:rPr>
                          </m:ctrlPr>
                        </m:fPr>
                        <m:num>
                          <m:r>
                            <a:rPr lang="en-US" altLang="ja-JP" sz="2400" i="1">
                              <a:latin typeface="Cambria Math" panose="02040503050406030204" pitchFamily="18" charset="0"/>
                            </a:rPr>
                            <m:t>𝑃</m:t>
                          </m:r>
                          <m:d>
                            <m:dPr>
                              <m:ctrlPr>
                                <a:rPr lang="en-US" altLang="ja-JP" sz="2400" i="1">
                                  <a:latin typeface="Cambria Math" panose="02040503050406030204" pitchFamily="18" charset="0"/>
                                </a:rPr>
                              </m:ctrlPr>
                            </m:dPr>
                            <m:e>
                              <m:sSub>
                                <m:sSubPr>
                                  <m:ctrlPr>
                                    <a:rPr lang="en-US" altLang="ja-JP" sz="2400" i="1" smtClean="0">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𝑎</m:t>
                                  </m:r>
                                </m:e>
                                <m:sub>
                                  <m:r>
                                    <a:rPr lang="en-US" altLang="ja-JP" sz="2400" b="0" i="1" smtClean="0">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smtClean="0">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𝑎</m:t>
                                  </m:r>
                                </m:e>
                                <m:sub>
                                  <m:r>
                                    <a:rPr lang="en-US" altLang="ja-JP" sz="2400" b="0" i="1" smtClean="0">
                                      <a:solidFill>
                                        <a:srgbClr val="0000FF"/>
                                      </a:solidFill>
                                      <a:latin typeface="Cambria Math" panose="02040503050406030204" pitchFamily="18" charset="0"/>
                                    </a:rPr>
                                    <m:t>𝐵</m:t>
                                  </m:r>
                                </m:sub>
                              </m:sSub>
                            </m:e>
                          </m:d>
                          <m:r>
                            <a:rPr lang="en-US" altLang="ja-JP" sz="2400" b="0" i="1" smtClean="0">
                              <a:latin typeface="Cambria Math" panose="02040503050406030204" pitchFamily="18" charset="0"/>
                            </a:rPr>
                            <m:t>−</m:t>
                          </m:r>
                          <m:r>
                            <a:rPr lang="en-US" altLang="ja-JP" sz="2400" i="1">
                              <a:latin typeface="Cambria Math" panose="02040503050406030204" pitchFamily="18" charset="0"/>
                            </a:rPr>
                            <m:t>𝑃</m:t>
                          </m:r>
                          <m:d>
                            <m:dPr>
                              <m:ctrlPr>
                                <a:rPr lang="en-US" altLang="ja-JP" sz="2400" i="1">
                                  <a:latin typeface="Cambria Math" panose="02040503050406030204" pitchFamily="18" charset="0"/>
                                </a:rPr>
                              </m:ctrlPr>
                            </m:dPr>
                            <m:e>
                              <m:sSub>
                                <m:sSubPr>
                                  <m:ctrlPr>
                                    <a:rPr lang="en-US" altLang="ja-JP" sz="2400" i="1" smtClean="0">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𝑎</m:t>
                                  </m:r>
                                </m:e>
                                <m:sub>
                                  <m:r>
                                    <a:rPr lang="en-US" altLang="ja-JP" sz="2400" b="0" i="1" smtClean="0">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smtClean="0">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0</m:t>
                                  </m:r>
                                </m:e>
                                <m:sub>
                                  <m:r>
                                    <a:rPr lang="en-US" altLang="ja-JP" sz="2400" b="0" i="1" smtClean="0">
                                      <a:solidFill>
                                        <a:srgbClr val="0000FF"/>
                                      </a:solidFill>
                                      <a:latin typeface="Cambria Math" panose="02040503050406030204" pitchFamily="18" charset="0"/>
                                    </a:rPr>
                                    <m:t>𝐵</m:t>
                                  </m:r>
                                </m:sub>
                              </m:sSub>
                            </m:e>
                          </m:d>
                          <m:r>
                            <a:rPr lang="en-US" altLang="ja-JP" sz="2400" b="0" i="1" smtClean="0">
                              <a:latin typeface="Cambria Math" panose="02040503050406030204" pitchFamily="18" charset="0"/>
                            </a:rPr>
                            <m:t>−</m:t>
                          </m:r>
                          <m:r>
                            <a:rPr lang="en-US" altLang="ja-JP" sz="2400" i="1">
                              <a:latin typeface="Cambria Math" panose="02040503050406030204" pitchFamily="18" charset="0"/>
                            </a:rPr>
                            <m:t>𝑃</m:t>
                          </m:r>
                          <m:d>
                            <m:dPr>
                              <m:ctrlPr>
                                <a:rPr lang="en-US" altLang="ja-JP" sz="2400" i="1">
                                  <a:latin typeface="Cambria Math" panose="02040503050406030204" pitchFamily="18" charset="0"/>
                                </a:rPr>
                              </m:ctrlPr>
                            </m:dPr>
                            <m:e>
                              <m:sSub>
                                <m:sSubPr>
                                  <m:ctrlPr>
                                    <a:rPr lang="en-US" altLang="ja-JP" sz="2400" i="1" smtClean="0">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0</m:t>
                                  </m:r>
                                </m:e>
                                <m:sub>
                                  <m:r>
                                    <a:rPr lang="en-US" altLang="ja-JP" sz="2400" b="0" i="1" smtClean="0">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smtClean="0">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𝑎</m:t>
                                  </m:r>
                                </m:e>
                                <m:sub>
                                  <m:r>
                                    <a:rPr lang="en-US" altLang="ja-JP" sz="2400" b="0" i="1" smtClean="0">
                                      <a:solidFill>
                                        <a:srgbClr val="0000FF"/>
                                      </a:solidFill>
                                      <a:latin typeface="Cambria Math" panose="02040503050406030204" pitchFamily="18" charset="0"/>
                                    </a:rPr>
                                    <m:t>𝐵</m:t>
                                  </m:r>
                                </m:sub>
                              </m:sSub>
                            </m:e>
                          </m:d>
                          <m:r>
                            <a:rPr lang="en-US" altLang="ja-JP" sz="2400" b="0" i="1" smtClean="0">
                              <a:latin typeface="Cambria Math" panose="02040503050406030204" pitchFamily="18" charset="0"/>
                            </a:rPr>
                            <m:t>−</m:t>
                          </m:r>
                          <m:r>
                            <a:rPr lang="en-US" altLang="ja-JP" sz="2400" i="1">
                              <a:latin typeface="Cambria Math" panose="02040503050406030204" pitchFamily="18" charset="0"/>
                            </a:rPr>
                            <m:t>𝑃</m:t>
                          </m:r>
                          <m:d>
                            <m:dPr>
                              <m:ctrlPr>
                                <a:rPr lang="en-US" altLang="ja-JP" sz="2400" i="1">
                                  <a:latin typeface="Cambria Math" panose="02040503050406030204" pitchFamily="18" charset="0"/>
                                </a:rPr>
                              </m:ctrlPr>
                            </m:dPr>
                            <m:e>
                              <m:sSub>
                                <m:sSubPr>
                                  <m:ctrlPr>
                                    <a:rPr lang="en-US" altLang="ja-JP" sz="2400" i="1" smtClean="0">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1</m:t>
                                  </m:r>
                                </m:e>
                                <m:sub>
                                  <m:r>
                                    <a:rPr lang="en-US" altLang="ja-JP" sz="2400" b="0" i="1" smtClean="0">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smtClean="0">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1</m:t>
                                  </m:r>
                                </m:e>
                                <m:sub>
                                  <m:r>
                                    <a:rPr lang="en-US" altLang="ja-JP" sz="2400" b="0" i="1" smtClean="0">
                                      <a:solidFill>
                                        <a:srgbClr val="0000FF"/>
                                      </a:solidFill>
                                      <a:latin typeface="Cambria Math" panose="02040503050406030204" pitchFamily="18" charset="0"/>
                                    </a:rPr>
                                    <m:t>𝐵</m:t>
                                  </m:r>
                                </m:sub>
                              </m:sSub>
                            </m:e>
                          </m:d>
                        </m:num>
                        <m:den>
                          <m:r>
                            <a:rPr lang="en-US" altLang="ja-JP" sz="2400" i="1">
                              <a:latin typeface="Cambria Math" panose="02040503050406030204" pitchFamily="18" charset="0"/>
                            </a:rPr>
                            <m:t>𝑃</m:t>
                          </m:r>
                          <m:d>
                            <m:dPr>
                              <m:ctrlPr>
                                <a:rPr lang="en-US" altLang="ja-JP" sz="2400" i="1">
                                  <a:latin typeface="Cambria Math" panose="02040503050406030204" pitchFamily="18" charset="0"/>
                                </a:rPr>
                              </m:ctrlPr>
                            </m:dPr>
                            <m:e>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𝑎</m:t>
                                  </m:r>
                                </m:e>
                                <m:sub>
                                  <m:r>
                                    <a:rPr lang="en-US" altLang="ja-JP" sz="2400" i="1">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𝑎</m:t>
                                  </m:r>
                                </m:e>
                                <m:sub>
                                  <m:r>
                                    <a:rPr lang="en-US" altLang="ja-JP" sz="2400" i="1">
                                      <a:solidFill>
                                        <a:srgbClr val="0000FF"/>
                                      </a:solidFill>
                                      <a:latin typeface="Cambria Math" panose="02040503050406030204" pitchFamily="18" charset="0"/>
                                    </a:rPr>
                                    <m:t>𝐵</m:t>
                                  </m:r>
                                </m:sub>
                              </m:sSub>
                            </m:e>
                          </m:d>
                          <m:r>
                            <a:rPr lang="en-US" altLang="ja-JP" sz="2400" b="0" i="1" smtClean="0">
                              <a:solidFill>
                                <a:schemeClr val="tx1"/>
                              </a:solidFill>
                              <a:latin typeface="Cambria Math" panose="02040503050406030204" pitchFamily="18" charset="0"/>
                            </a:rPr>
                            <m:t>+</m:t>
                          </m:r>
                          <m:r>
                            <a:rPr lang="en-US" altLang="ja-JP" sz="2400" i="1">
                              <a:latin typeface="Cambria Math" panose="02040503050406030204" pitchFamily="18" charset="0"/>
                            </a:rPr>
                            <m:t>𝑃</m:t>
                          </m:r>
                          <m:d>
                            <m:dPr>
                              <m:ctrlPr>
                                <a:rPr lang="en-US" altLang="ja-JP" sz="2400" i="1">
                                  <a:latin typeface="Cambria Math" panose="02040503050406030204" pitchFamily="18" charset="0"/>
                                </a:rPr>
                              </m:ctrlPr>
                            </m:dPr>
                            <m:e>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𝑎</m:t>
                                  </m:r>
                                </m:e>
                                <m:sub>
                                  <m:r>
                                    <a:rPr lang="en-US" altLang="ja-JP" sz="2400" i="1">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0</m:t>
                                  </m:r>
                                </m:e>
                                <m:sub>
                                  <m:r>
                                    <a:rPr lang="en-US" altLang="ja-JP" sz="2400" i="1">
                                      <a:solidFill>
                                        <a:srgbClr val="0000FF"/>
                                      </a:solidFill>
                                      <a:latin typeface="Cambria Math" panose="02040503050406030204" pitchFamily="18" charset="0"/>
                                    </a:rPr>
                                    <m:t>𝐵</m:t>
                                  </m:r>
                                </m:sub>
                              </m:sSub>
                            </m:e>
                          </m:d>
                          <m:r>
                            <a:rPr lang="en-US" altLang="ja-JP" sz="2400" b="0" i="1" smtClean="0">
                              <a:latin typeface="Cambria Math" panose="02040503050406030204" pitchFamily="18" charset="0"/>
                            </a:rPr>
                            <m:t>+</m:t>
                          </m:r>
                          <m:r>
                            <a:rPr lang="en-US" altLang="ja-JP" sz="2400" i="1">
                              <a:latin typeface="Cambria Math" panose="02040503050406030204" pitchFamily="18" charset="0"/>
                            </a:rPr>
                            <m:t>𝑃</m:t>
                          </m:r>
                          <m:d>
                            <m:dPr>
                              <m:ctrlPr>
                                <a:rPr lang="en-US" altLang="ja-JP" sz="2400" i="1">
                                  <a:latin typeface="Cambria Math" panose="02040503050406030204" pitchFamily="18" charset="0"/>
                                </a:rPr>
                              </m:ctrlPr>
                            </m:dPr>
                            <m:e>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0</m:t>
                                  </m:r>
                                </m:e>
                                <m:sub>
                                  <m:r>
                                    <a:rPr lang="en-US" altLang="ja-JP" sz="2400" i="1">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𝑎</m:t>
                                  </m:r>
                                </m:e>
                                <m:sub>
                                  <m:r>
                                    <a:rPr lang="en-US" altLang="ja-JP" sz="2400" i="1">
                                      <a:solidFill>
                                        <a:srgbClr val="0000FF"/>
                                      </a:solidFill>
                                      <a:latin typeface="Cambria Math" panose="02040503050406030204" pitchFamily="18" charset="0"/>
                                    </a:rPr>
                                    <m:t>𝐵</m:t>
                                  </m:r>
                                </m:sub>
                              </m:sSub>
                            </m:e>
                          </m:d>
                          <m:r>
                            <a:rPr lang="en-US" altLang="ja-JP" sz="2400" b="0" i="1" smtClean="0">
                              <a:latin typeface="Cambria Math" panose="02040503050406030204" pitchFamily="18" charset="0"/>
                            </a:rPr>
                            <m:t>+</m:t>
                          </m:r>
                          <m:r>
                            <a:rPr lang="en-US" altLang="ja-JP" sz="2400" i="1">
                              <a:latin typeface="Cambria Math" panose="02040503050406030204" pitchFamily="18" charset="0"/>
                            </a:rPr>
                            <m:t>𝑃</m:t>
                          </m:r>
                          <m:d>
                            <m:dPr>
                              <m:ctrlPr>
                                <a:rPr lang="en-US" altLang="ja-JP" sz="2400" i="1">
                                  <a:latin typeface="Cambria Math" panose="02040503050406030204" pitchFamily="18" charset="0"/>
                                </a:rPr>
                              </m:ctrlPr>
                            </m:dPr>
                            <m:e>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1</m:t>
                                  </m:r>
                                </m:e>
                                <m:sub>
                                  <m:r>
                                    <a:rPr lang="en-US" altLang="ja-JP" sz="2400" i="1">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1</m:t>
                                  </m:r>
                                </m:e>
                                <m:sub>
                                  <m:r>
                                    <a:rPr lang="en-US" altLang="ja-JP" sz="2400" i="1">
                                      <a:solidFill>
                                        <a:srgbClr val="0000FF"/>
                                      </a:solidFill>
                                      <a:latin typeface="Cambria Math" panose="02040503050406030204" pitchFamily="18" charset="0"/>
                                    </a:rPr>
                                    <m:t>𝐵</m:t>
                                  </m:r>
                                </m:sub>
                              </m:sSub>
                            </m:e>
                          </m:d>
                        </m:den>
                      </m:f>
                      <m:r>
                        <a:rPr lang="en-US" altLang="ja-JP" sz="2400" b="0" i="1" smtClean="0">
                          <a:solidFill>
                            <a:schemeClr val="tx1"/>
                          </a:solidFill>
                          <a:latin typeface="Cambria Math" panose="02040503050406030204" pitchFamily="18" charset="0"/>
                        </a:rPr>
                        <m:t>≤0</m:t>
                      </m:r>
                    </m:oMath>
                  </m:oMathPara>
                </a14:m>
                <a:endParaRPr lang="ja-JP" altLang="en-US" sz="2400" dirty="0">
                  <a:solidFill>
                    <a:schemeClr val="tx1"/>
                  </a:solidFill>
                </a:endParaRPr>
              </a:p>
            </p:txBody>
          </p:sp>
        </mc:Choice>
        <mc:Fallback xmlns="">
          <p:sp>
            <p:nvSpPr>
              <p:cNvPr id="5" name="テキスト ボックス 4">
                <a:extLst>
                  <a:ext uri="{FF2B5EF4-FFF2-40B4-BE49-F238E27FC236}">
                    <a16:creationId xmlns:a16="http://schemas.microsoft.com/office/drawing/2014/main" id="{D29884A8-51CA-AABA-16E5-4D6CA089CB9F}"/>
                  </a:ext>
                </a:extLst>
              </p:cNvPr>
              <p:cNvSpPr txBox="1">
                <a:spLocks noRot="1" noChangeAspect="1" noMove="1" noResize="1" noEditPoints="1" noAdjustHandles="1" noChangeArrowheads="1" noChangeShapeType="1" noTextEdit="1"/>
              </p:cNvSpPr>
              <p:nvPr/>
            </p:nvSpPr>
            <p:spPr>
              <a:xfrm>
                <a:off x="3960221" y="1616317"/>
                <a:ext cx="7521996" cy="869533"/>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a:extLst>
                  <a:ext uri="{FF2B5EF4-FFF2-40B4-BE49-F238E27FC236}">
                    <a16:creationId xmlns:a16="http://schemas.microsoft.com/office/drawing/2014/main" id="{D9552246-FD45-1230-730C-00C7CC8B9D2A}"/>
                  </a:ext>
                </a:extLst>
              </p:cNvPr>
              <p:cNvSpPr/>
              <p:nvPr/>
            </p:nvSpPr>
            <p:spPr>
              <a:xfrm>
                <a:off x="1009939" y="1631288"/>
                <a:ext cx="2543142" cy="255690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①</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b="0" i="1" smtClean="0">
                            <a:solidFill>
                              <a:schemeClr val="tx1"/>
                            </a:solidFill>
                            <a:latin typeface="Cambria Math" panose="02040503050406030204" pitchFamily="18" charset="0"/>
                          </a:rPr>
                        </m:ctrlPr>
                      </m:dPr>
                      <m:e>
                        <m:sSub>
                          <m:sSubPr>
                            <m:ctrlPr>
                              <a:rPr lang="en-US" altLang="ja-JP" sz="2400" b="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0</m:t>
                            </m:r>
                          </m:e>
                          <m:sub>
                            <m:r>
                              <a:rPr lang="en-US" altLang="ja-JP" sz="2400" b="0" i="1" smtClean="0">
                                <a:solidFill>
                                  <a:srgbClr val="FF0000"/>
                                </a:solidFill>
                                <a:latin typeface="Cambria Math" panose="02040503050406030204" pitchFamily="18" charset="0"/>
                              </a:rPr>
                              <m:t>1</m:t>
                            </m:r>
                          </m:sub>
                        </m:sSub>
                        <m:r>
                          <a:rPr lang="en-US" altLang="ja-JP" sz="2400" b="0" i="1" smtClean="0">
                            <a:solidFill>
                              <a:schemeClr val="tx1"/>
                            </a:solidFill>
                            <a:latin typeface="Cambria Math" panose="02040503050406030204" pitchFamily="18" charset="0"/>
                          </a:rPr>
                          <m:t>,</m:t>
                        </m:r>
                        <m:sSub>
                          <m:sSubPr>
                            <m:ctrlPr>
                              <a:rPr lang="en-US" altLang="ja-JP" sz="2400" b="0" i="1" smtClean="0">
                                <a:solidFill>
                                  <a:srgbClr val="0000FF"/>
                                </a:solidFill>
                                <a:latin typeface="Cambria Math" panose="02040503050406030204" pitchFamily="18" charset="0"/>
                              </a:rPr>
                            </m:ctrlPr>
                          </m:sSubPr>
                          <m:e>
                            <m:r>
                              <a:rPr lang="en-US" altLang="ja-JP" sz="2400" b="0" i="1" smtClean="0">
                                <a:solidFill>
                                  <a:srgbClr val="0000FF"/>
                                </a:solidFill>
                                <a:latin typeface="Cambria Math" panose="02040503050406030204" pitchFamily="18" charset="0"/>
                              </a:rPr>
                              <m:t>𝑎</m:t>
                            </m:r>
                          </m:e>
                          <m:sub>
                            <m:r>
                              <a:rPr lang="en-US" altLang="ja-JP" sz="2400" b="0" i="1" smtClean="0">
                                <a:solidFill>
                                  <a:srgbClr val="0000FF"/>
                                </a:solidFill>
                                <a:latin typeface="Cambria Math" panose="02040503050406030204" pitchFamily="18" charset="0"/>
                              </a:rPr>
                              <m:t>2</m:t>
                            </m:r>
                          </m:sub>
                        </m:sSub>
                      </m:e>
                    </m:d>
                    <m:r>
                      <a:rPr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a:p>
                <a:endParaRPr kumimoji="1" lang="en-US" altLang="ja-JP" sz="2400" dirty="0">
                  <a:solidFill>
                    <a:schemeClr val="tx1"/>
                  </a:solidFill>
                </a:endParaRPr>
              </a:p>
              <a:p>
                <a:r>
                  <a:rPr kumimoji="1" lang="ja-JP" altLang="en-US" sz="2400" b="0" dirty="0">
                    <a:solidFill>
                      <a:schemeClr val="tx1"/>
                    </a:solidFill>
                  </a:rPr>
                  <a:t>②</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i="1">
                            <a:solidFill>
                              <a:schemeClr val="tx1"/>
                            </a:solidFill>
                            <a:latin typeface="Cambria Math" panose="02040503050406030204" pitchFamily="18" charset="0"/>
                          </a:rPr>
                        </m:ctrlPr>
                      </m:dPr>
                      <m:e>
                        <m:sSub>
                          <m:sSubPr>
                            <m:ctrlPr>
                              <a:rPr lang="en-US" altLang="ja-JP" sz="2400" i="1" smtClean="0">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1</m:t>
                            </m:r>
                          </m:e>
                          <m:sub>
                            <m:r>
                              <a:rPr lang="en-US" altLang="ja-JP" sz="2400" i="1">
                                <a:solidFill>
                                  <a:srgbClr val="FF0000"/>
                                </a:solidFill>
                                <a:latin typeface="Cambria Math" panose="02040503050406030204" pitchFamily="18" charset="0"/>
                              </a:rPr>
                              <m:t>1</m:t>
                            </m:r>
                          </m:sub>
                        </m:sSub>
                        <m:r>
                          <a:rPr lang="en-US" altLang="ja-JP" sz="2400" b="0" i="1" smtClean="0">
                            <a:solidFill>
                              <a:schemeClr val="tx1"/>
                            </a:solidFill>
                            <a:latin typeface="Cambria Math" panose="02040503050406030204" pitchFamily="18" charset="0"/>
                          </a:rPr>
                          <m:t>,</m:t>
                        </m:r>
                        <m:sSub>
                          <m:sSubPr>
                            <m:ctrlPr>
                              <a:rPr lang="en-US" altLang="ja-JP" sz="2400" i="1" smtClean="0">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1</m:t>
                            </m:r>
                          </m:e>
                          <m:sub>
                            <m:r>
                              <a:rPr lang="en-US" altLang="ja-JP" sz="2400" i="1">
                                <a:solidFill>
                                  <a:srgbClr val="0000FF"/>
                                </a:solidFill>
                                <a:latin typeface="Cambria Math" panose="02040503050406030204" pitchFamily="18" charset="0"/>
                              </a:rPr>
                              <m:t>2</m:t>
                            </m:r>
                          </m:sub>
                        </m:sSub>
                      </m:e>
                    </m:d>
                    <m:r>
                      <a:rPr lang="en-US" altLang="ja-JP" sz="2400" i="1">
                        <a:solidFill>
                          <a:schemeClr val="tx1"/>
                        </a:solidFill>
                        <a:latin typeface="Cambria Math" panose="02040503050406030204" pitchFamily="18" charset="0"/>
                      </a:rPr>
                      <m:t>=0 </m:t>
                    </m:r>
                  </m:oMath>
                </a14:m>
                <a:endParaRPr lang="en-US" altLang="ja-JP" sz="2400" dirty="0">
                  <a:solidFill>
                    <a:schemeClr val="tx1"/>
                  </a:solidFill>
                </a:endParaRPr>
              </a:p>
              <a:p>
                <a:endParaRPr kumimoji="1" lang="en-US" altLang="ja-JP" sz="2400" b="0" dirty="0">
                  <a:solidFill>
                    <a:schemeClr val="tx1"/>
                  </a:solidFill>
                </a:endParaRPr>
              </a:p>
              <a:p>
                <a:r>
                  <a:rPr kumimoji="1" lang="ja-JP" altLang="en-US" sz="2400" b="0" dirty="0">
                    <a:solidFill>
                      <a:schemeClr val="tx1"/>
                    </a:solidFill>
                  </a:rPr>
                  <a:t>③</a:t>
                </a:r>
                <a14:m>
                  <m:oMath xmlns:m="http://schemas.openxmlformats.org/officeDocument/2006/math">
                    <m:r>
                      <m:rPr>
                        <m:sty m:val="p"/>
                      </m:rPr>
                      <a:rPr kumimoji="1" lang="en-US" altLang="ja-JP" sz="2400" b="0" i="0" smtClean="0">
                        <a:solidFill>
                          <a:schemeClr val="tx1"/>
                        </a:solidFill>
                        <a:latin typeface="Cambria Math" panose="02040503050406030204" pitchFamily="18" charset="0"/>
                      </a:rPr>
                      <m:t>P</m:t>
                    </m:r>
                    <m:d>
                      <m:dPr>
                        <m:ctrlPr>
                          <a:rPr kumimoji="1" lang="en-US" altLang="ja-JP" sz="2400" b="0" i="1" smtClean="0">
                            <a:solidFill>
                              <a:schemeClr val="tx1"/>
                            </a:solidFill>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𝑎</m:t>
                            </m:r>
                          </m:e>
                          <m:sub>
                            <m:r>
                              <a:rPr kumimoji="1" lang="en-US" altLang="ja-JP" sz="2400" b="0" i="1" smtClean="0">
                                <a:solidFill>
                                  <a:srgbClr val="FF0000"/>
                                </a:solidFill>
                                <a:latin typeface="Cambria Math" panose="02040503050406030204" pitchFamily="18" charset="0"/>
                              </a:rPr>
                              <m:t>1</m:t>
                            </m:r>
                          </m:sub>
                        </m:sSub>
                        <m:r>
                          <a:rPr kumimoji="1" lang="en-US" altLang="ja-JP" sz="2400" b="0" i="1" smtClean="0">
                            <a:solidFill>
                              <a:schemeClr val="tx1"/>
                            </a:solidFill>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0</m:t>
                            </m:r>
                          </m:e>
                          <m:sub>
                            <m:r>
                              <a:rPr kumimoji="1" lang="en-US" altLang="ja-JP" sz="2400" b="0" i="1" smtClean="0">
                                <a:solidFill>
                                  <a:srgbClr val="0000FF"/>
                                </a:solidFill>
                                <a:latin typeface="Cambria Math" panose="02040503050406030204" pitchFamily="18" charset="0"/>
                              </a:rPr>
                              <m:t>2</m:t>
                            </m:r>
                          </m:sub>
                        </m:sSub>
                      </m:e>
                    </m:d>
                    <m:r>
                      <a:rPr kumimoji="1"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p:txBody>
          </p:sp>
        </mc:Choice>
        <mc:Fallback xmlns="">
          <p:sp>
            <p:nvSpPr>
              <p:cNvPr id="6" name="正方形/長方形 5">
                <a:extLst>
                  <a:ext uri="{FF2B5EF4-FFF2-40B4-BE49-F238E27FC236}">
                    <a16:creationId xmlns:a16="http://schemas.microsoft.com/office/drawing/2014/main" id="{D9552246-FD45-1230-730C-00C7CC8B9D2A}"/>
                  </a:ext>
                </a:extLst>
              </p:cNvPr>
              <p:cNvSpPr>
                <a:spLocks noRot="1" noChangeAspect="1" noMove="1" noResize="1" noEditPoints="1" noAdjustHandles="1" noChangeArrowheads="1" noChangeShapeType="1" noTextEdit="1"/>
              </p:cNvSpPr>
              <p:nvPr/>
            </p:nvSpPr>
            <p:spPr>
              <a:xfrm>
                <a:off x="1009939" y="1631288"/>
                <a:ext cx="2543142" cy="2556908"/>
              </a:xfrm>
              <a:prstGeom prst="rect">
                <a:avLst/>
              </a:prstGeom>
              <a:blipFill>
                <a:blip r:embed="rId4"/>
                <a:stretch>
                  <a:fillRect l="-3073"/>
                </a:stretch>
              </a:blipFill>
              <a:ln w="38100">
                <a:solidFill>
                  <a:schemeClr val="tx1"/>
                </a:solidFill>
              </a:ln>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B3967854-6778-16C6-846D-E3E47A1AC95F}"/>
              </a:ext>
            </a:extLst>
          </p:cNvPr>
          <p:cNvSpPr txBox="1"/>
          <p:nvPr/>
        </p:nvSpPr>
        <p:spPr>
          <a:xfrm>
            <a:off x="1419735" y="1144271"/>
            <a:ext cx="1723549" cy="461665"/>
          </a:xfrm>
          <a:prstGeom prst="rect">
            <a:avLst/>
          </a:prstGeom>
          <a:noFill/>
        </p:spPr>
        <p:txBody>
          <a:bodyPr wrap="none" rtlCol="0">
            <a:spAutoFit/>
          </a:bodyPr>
          <a:lstStyle/>
          <a:p>
            <a:r>
              <a:rPr lang="ja-JP" altLang="en-US" sz="2400" dirty="0"/>
              <a:t>物理的条件</a:t>
            </a:r>
            <a:endParaRPr kumimoji="1" lang="en-US" altLang="ja-JP" sz="2400" dirty="0">
              <a:solidFill>
                <a:schemeClr val="tx1"/>
              </a:solidFill>
            </a:endParaRPr>
          </a:p>
        </p:txBody>
      </p:sp>
      <p:pic>
        <p:nvPicPr>
          <p:cNvPr id="8" name="図 7">
            <a:extLst>
              <a:ext uri="{FF2B5EF4-FFF2-40B4-BE49-F238E27FC236}">
                <a16:creationId xmlns:a16="http://schemas.microsoft.com/office/drawing/2014/main" id="{0E498948-D9C4-D75A-D0BE-657704E81144}"/>
              </a:ext>
            </a:extLst>
          </p:cNvPr>
          <p:cNvPicPr>
            <a:picLocks noChangeAspect="1"/>
          </p:cNvPicPr>
          <p:nvPr/>
        </p:nvPicPr>
        <p:blipFill>
          <a:blip r:embed="rId5"/>
          <a:stretch>
            <a:fillRect/>
          </a:stretch>
        </p:blipFill>
        <p:spPr>
          <a:xfrm>
            <a:off x="5277065" y="2639447"/>
            <a:ext cx="6249152" cy="4158782"/>
          </a:xfrm>
          <a:prstGeom prst="rect">
            <a:avLst/>
          </a:prstGeom>
        </p:spPr>
      </p:pic>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BD65432F-48E3-43E0-F5DD-6C9A3C1FE1DB}"/>
                  </a:ext>
                </a:extLst>
              </p:cNvPr>
              <p:cNvSpPr txBox="1"/>
              <p:nvPr/>
            </p:nvSpPr>
            <p:spPr>
              <a:xfrm>
                <a:off x="73854" y="4518783"/>
                <a:ext cx="532062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P</m:t>
                      </m:r>
                      <m:d>
                        <m:dPr>
                          <m:ctrlPr>
                            <a:rPr lang="en-US" altLang="ja-JP" sz="2000" b="0" i="1" smtClean="0">
                              <a:latin typeface="Cambria Math" panose="02040503050406030204" pitchFamily="18" charset="0"/>
                            </a:rPr>
                          </m:ctrlPr>
                        </m:dPr>
                        <m:e>
                          <m:sSub>
                            <m:sSubPr>
                              <m:ctrlPr>
                                <a:rPr lang="en-US" altLang="ja-JP" sz="2000" b="0" i="1" smtClean="0">
                                  <a:solidFill>
                                    <a:srgbClr val="FF0000"/>
                                  </a:solidFill>
                                  <a:latin typeface="Cambria Math" panose="02040503050406030204" pitchFamily="18" charset="0"/>
                                </a:rPr>
                              </m:ctrlPr>
                            </m:sSubPr>
                            <m:e>
                              <m:r>
                                <a:rPr lang="en-US" altLang="ja-JP" sz="2000" b="0" i="1" smtClean="0">
                                  <a:solidFill>
                                    <a:srgbClr val="FF0000"/>
                                  </a:solidFill>
                                  <a:latin typeface="Cambria Math" panose="02040503050406030204" pitchFamily="18" charset="0"/>
                                </a:rPr>
                                <m:t>𝑎</m:t>
                              </m:r>
                            </m:e>
                            <m:sub>
                              <m:r>
                                <a:rPr lang="en-US" altLang="ja-JP" sz="2000" b="0" i="1" smtClean="0">
                                  <a:solidFill>
                                    <a:srgbClr val="FF0000"/>
                                  </a:solidFill>
                                  <a:latin typeface="Cambria Math" panose="02040503050406030204" pitchFamily="18" charset="0"/>
                                </a:rPr>
                                <m:t>𝐴</m:t>
                              </m:r>
                            </m:sub>
                          </m:sSub>
                          <m:r>
                            <a:rPr lang="en-US" altLang="ja-JP" sz="2000" b="0" i="1" smtClean="0">
                              <a:latin typeface="Cambria Math" panose="02040503050406030204" pitchFamily="18" charset="0"/>
                            </a:rPr>
                            <m:t>;</m:t>
                          </m:r>
                          <m:sSub>
                            <m:sSubPr>
                              <m:ctrlPr>
                                <a:rPr lang="en-US" altLang="ja-JP" sz="2000" b="0" i="1" smtClean="0">
                                  <a:solidFill>
                                    <a:srgbClr val="0000FF"/>
                                  </a:solidFill>
                                  <a:latin typeface="Cambria Math" panose="02040503050406030204" pitchFamily="18" charset="0"/>
                                </a:rPr>
                              </m:ctrlPr>
                            </m:sSubPr>
                            <m:e>
                              <m:r>
                                <a:rPr lang="en-US" altLang="ja-JP" sz="2000" b="0" i="1" smtClean="0">
                                  <a:solidFill>
                                    <a:srgbClr val="0000FF"/>
                                  </a:solidFill>
                                  <a:latin typeface="Cambria Math" panose="02040503050406030204" pitchFamily="18" charset="0"/>
                                </a:rPr>
                                <m:t>𝑎</m:t>
                              </m:r>
                            </m:e>
                            <m:sub>
                              <m:r>
                                <a:rPr lang="en-US" altLang="ja-JP" sz="2000" b="0" i="1" smtClean="0">
                                  <a:solidFill>
                                    <a:srgbClr val="0000FF"/>
                                  </a:solidFill>
                                  <a:latin typeface="Cambria Math" panose="02040503050406030204" pitchFamily="18" charset="0"/>
                                </a:rPr>
                                <m:t>𝐵</m:t>
                              </m:r>
                            </m:sub>
                          </m:sSub>
                        </m:e>
                      </m:d>
                      <m:r>
                        <a:rPr lang="en-US" altLang="ja-JP" sz="2000" b="0" i="1" smtClean="0">
                          <a:latin typeface="Cambria Math" panose="02040503050406030204" pitchFamily="18" charset="0"/>
                        </a:rPr>
                        <m:t>≤</m:t>
                      </m:r>
                      <m:r>
                        <m:rPr>
                          <m:sty m:val="p"/>
                        </m:rPr>
                        <a:rPr lang="en-US" altLang="ja-JP" sz="2000">
                          <a:latin typeface="Cambria Math" panose="02040503050406030204" pitchFamily="18" charset="0"/>
                        </a:rPr>
                        <m:t>P</m:t>
                      </m:r>
                      <m:d>
                        <m:dPr>
                          <m:ctrlPr>
                            <a:rPr lang="en-US" altLang="ja-JP" sz="2000" i="1">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r>
                                <a:rPr lang="en-US" altLang="ja-JP" sz="2000" i="1">
                                  <a:solidFill>
                                    <a:srgbClr val="FF0000"/>
                                  </a:solidFill>
                                  <a:latin typeface="Cambria Math" panose="02040503050406030204" pitchFamily="18" charset="0"/>
                                </a:rPr>
                                <m:t>0</m:t>
                              </m:r>
                            </m:e>
                            <m:sub>
                              <m:r>
                                <a:rPr lang="en-US" altLang="ja-JP" sz="2000" i="1">
                                  <a:solidFill>
                                    <a:srgbClr val="FF0000"/>
                                  </a:solidFill>
                                  <a:latin typeface="Cambria Math" panose="02040503050406030204" pitchFamily="18" charset="0"/>
                                </a:rPr>
                                <m:t>𝐴</m:t>
                              </m:r>
                            </m:sub>
                          </m:sSub>
                          <m:r>
                            <a:rPr lang="en-US" altLang="ja-JP" sz="2000" b="0" i="1" smtClean="0">
                              <a:latin typeface="Cambria Math" panose="02040503050406030204" pitchFamily="18" charset="0"/>
                            </a:rPr>
                            <m:t>;</m:t>
                          </m:r>
                          <m:sSub>
                            <m:sSubPr>
                              <m:ctrlPr>
                                <a:rPr lang="en-US" altLang="ja-JP" sz="2000" i="1">
                                  <a:solidFill>
                                    <a:srgbClr val="0000FF"/>
                                  </a:solidFill>
                                  <a:latin typeface="Cambria Math" panose="02040503050406030204" pitchFamily="18" charset="0"/>
                                </a:rPr>
                              </m:ctrlPr>
                            </m:sSubPr>
                            <m:e>
                              <m:r>
                                <a:rPr lang="en-US" altLang="ja-JP" sz="2000" i="1">
                                  <a:solidFill>
                                    <a:srgbClr val="0000FF"/>
                                  </a:solidFill>
                                  <a:latin typeface="Cambria Math" panose="02040503050406030204" pitchFamily="18" charset="0"/>
                                </a:rPr>
                                <m:t>𝑎</m:t>
                              </m:r>
                            </m:e>
                            <m:sub>
                              <m:r>
                                <a:rPr lang="en-US" altLang="ja-JP" sz="2000" i="1">
                                  <a:solidFill>
                                    <a:srgbClr val="0000FF"/>
                                  </a:solidFill>
                                  <a:latin typeface="Cambria Math" panose="02040503050406030204" pitchFamily="18" charset="0"/>
                                </a:rPr>
                                <m:t>𝐵</m:t>
                              </m:r>
                            </m:sub>
                          </m:sSub>
                        </m:e>
                      </m:d>
                      <m:r>
                        <a:rPr lang="en-US" altLang="ja-JP" sz="2000" b="0" i="0" smtClean="0">
                          <a:solidFill>
                            <a:schemeClr val="tx1"/>
                          </a:solidFill>
                          <a:latin typeface="Cambria Math" panose="02040503050406030204" pitchFamily="18" charset="0"/>
                        </a:rPr>
                        <m:t>+</m:t>
                      </m:r>
                      <m:r>
                        <m:rPr>
                          <m:sty m:val="p"/>
                        </m:rPr>
                        <a:rPr lang="en-US" altLang="ja-JP" sz="2000">
                          <a:latin typeface="Cambria Math" panose="02040503050406030204" pitchFamily="18" charset="0"/>
                        </a:rPr>
                        <m:t>P</m:t>
                      </m:r>
                      <m:d>
                        <m:dPr>
                          <m:ctrlPr>
                            <a:rPr lang="en-US" altLang="ja-JP" sz="2000" i="1">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r>
                                <a:rPr lang="en-US" altLang="ja-JP" sz="2000" i="1">
                                  <a:solidFill>
                                    <a:srgbClr val="FF0000"/>
                                  </a:solidFill>
                                  <a:latin typeface="Cambria Math" panose="02040503050406030204" pitchFamily="18" charset="0"/>
                                </a:rPr>
                                <m:t>𝑎</m:t>
                              </m:r>
                            </m:e>
                            <m:sub>
                              <m:r>
                                <a:rPr lang="en-US" altLang="ja-JP" sz="2000" i="1">
                                  <a:solidFill>
                                    <a:srgbClr val="FF0000"/>
                                  </a:solidFill>
                                  <a:latin typeface="Cambria Math" panose="02040503050406030204" pitchFamily="18" charset="0"/>
                                </a:rPr>
                                <m:t>𝐴</m:t>
                              </m:r>
                            </m:sub>
                          </m:sSub>
                          <m:r>
                            <a:rPr lang="en-US" altLang="ja-JP" sz="2000" b="0" i="1" smtClean="0">
                              <a:latin typeface="Cambria Math" panose="02040503050406030204" pitchFamily="18" charset="0"/>
                            </a:rPr>
                            <m:t>;</m:t>
                          </m:r>
                          <m:sSub>
                            <m:sSubPr>
                              <m:ctrlPr>
                                <a:rPr lang="en-US" altLang="ja-JP" sz="2000" i="1">
                                  <a:solidFill>
                                    <a:srgbClr val="0000FF"/>
                                  </a:solidFill>
                                  <a:latin typeface="Cambria Math" panose="02040503050406030204" pitchFamily="18" charset="0"/>
                                </a:rPr>
                              </m:ctrlPr>
                            </m:sSubPr>
                            <m:e>
                              <m:r>
                                <a:rPr lang="en-US" altLang="ja-JP" sz="2000" i="1">
                                  <a:solidFill>
                                    <a:srgbClr val="0000FF"/>
                                  </a:solidFill>
                                  <a:latin typeface="Cambria Math" panose="02040503050406030204" pitchFamily="18" charset="0"/>
                                </a:rPr>
                                <m:t>0</m:t>
                              </m:r>
                            </m:e>
                            <m:sub>
                              <m:r>
                                <a:rPr lang="en-US" altLang="ja-JP" sz="2000" i="1">
                                  <a:solidFill>
                                    <a:srgbClr val="0000FF"/>
                                  </a:solidFill>
                                  <a:latin typeface="Cambria Math" panose="02040503050406030204" pitchFamily="18" charset="0"/>
                                </a:rPr>
                                <m:t>𝐵</m:t>
                              </m:r>
                            </m:sub>
                          </m:sSub>
                        </m:e>
                      </m:d>
                      <m:r>
                        <a:rPr lang="en-US" altLang="ja-JP" sz="2000" b="0" i="1" smtClean="0">
                          <a:solidFill>
                            <a:schemeClr val="tx1"/>
                          </a:solidFill>
                          <a:latin typeface="Cambria Math" panose="02040503050406030204" pitchFamily="18" charset="0"/>
                        </a:rPr>
                        <m:t>+</m:t>
                      </m:r>
                      <m:r>
                        <m:rPr>
                          <m:sty m:val="p"/>
                        </m:rPr>
                        <a:rPr lang="en-US" altLang="ja-JP" sz="2000">
                          <a:latin typeface="Cambria Math" panose="02040503050406030204" pitchFamily="18" charset="0"/>
                        </a:rPr>
                        <m:t>P</m:t>
                      </m:r>
                      <m:d>
                        <m:dPr>
                          <m:ctrlPr>
                            <a:rPr lang="en-US" altLang="ja-JP" sz="2000" i="1">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r>
                                <a:rPr lang="en-US" altLang="ja-JP" sz="2000" i="1">
                                  <a:solidFill>
                                    <a:srgbClr val="FF0000"/>
                                  </a:solidFill>
                                  <a:latin typeface="Cambria Math" panose="02040503050406030204" pitchFamily="18" charset="0"/>
                                </a:rPr>
                                <m:t>1</m:t>
                              </m:r>
                            </m:e>
                            <m:sub>
                              <m:r>
                                <a:rPr lang="en-US" altLang="ja-JP" sz="2000" i="1">
                                  <a:solidFill>
                                    <a:srgbClr val="FF0000"/>
                                  </a:solidFill>
                                  <a:latin typeface="Cambria Math" panose="02040503050406030204" pitchFamily="18" charset="0"/>
                                </a:rPr>
                                <m:t>𝐴</m:t>
                              </m:r>
                            </m:sub>
                          </m:sSub>
                          <m:r>
                            <a:rPr lang="en-US" altLang="ja-JP" sz="2000" b="0" i="1" smtClean="0">
                              <a:latin typeface="Cambria Math" panose="02040503050406030204" pitchFamily="18" charset="0"/>
                            </a:rPr>
                            <m:t>;</m:t>
                          </m:r>
                          <m:sSub>
                            <m:sSubPr>
                              <m:ctrlPr>
                                <a:rPr lang="en-US" altLang="ja-JP" sz="2000" i="1">
                                  <a:solidFill>
                                    <a:srgbClr val="0000FF"/>
                                  </a:solidFill>
                                  <a:latin typeface="Cambria Math" panose="02040503050406030204" pitchFamily="18" charset="0"/>
                                </a:rPr>
                              </m:ctrlPr>
                            </m:sSubPr>
                            <m:e>
                              <m:r>
                                <a:rPr lang="en-US" altLang="ja-JP" sz="2000" i="1">
                                  <a:solidFill>
                                    <a:srgbClr val="0000FF"/>
                                  </a:solidFill>
                                  <a:latin typeface="Cambria Math" panose="02040503050406030204" pitchFamily="18" charset="0"/>
                                </a:rPr>
                                <m:t>1</m:t>
                              </m:r>
                            </m:e>
                            <m:sub>
                              <m:r>
                                <a:rPr lang="en-US" altLang="ja-JP" sz="2000" i="1">
                                  <a:solidFill>
                                    <a:srgbClr val="0000FF"/>
                                  </a:solidFill>
                                  <a:latin typeface="Cambria Math" panose="02040503050406030204" pitchFamily="18" charset="0"/>
                                </a:rPr>
                                <m:t>𝐵</m:t>
                              </m:r>
                            </m:sub>
                          </m:sSub>
                        </m:e>
                      </m:d>
                    </m:oMath>
                  </m:oMathPara>
                </a14:m>
                <a:endParaRPr kumimoji="1" lang="ja-JP" altLang="en-US" sz="2000" dirty="0"/>
              </a:p>
            </p:txBody>
          </p:sp>
        </mc:Choice>
        <mc:Fallback xmlns="">
          <p:sp>
            <p:nvSpPr>
              <p:cNvPr id="9" name="テキスト ボックス 8">
                <a:extLst>
                  <a:ext uri="{FF2B5EF4-FFF2-40B4-BE49-F238E27FC236}">
                    <a16:creationId xmlns:a16="http://schemas.microsoft.com/office/drawing/2014/main" id="{BD65432F-48E3-43E0-F5DD-6C9A3C1FE1DB}"/>
                  </a:ext>
                </a:extLst>
              </p:cNvPr>
              <p:cNvSpPr txBox="1">
                <a:spLocks noRot="1" noChangeAspect="1" noMove="1" noResize="1" noEditPoints="1" noAdjustHandles="1" noChangeArrowheads="1" noChangeShapeType="1" noTextEdit="1"/>
              </p:cNvSpPr>
              <p:nvPr/>
            </p:nvSpPr>
            <p:spPr>
              <a:xfrm>
                <a:off x="73854" y="4518783"/>
                <a:ext cx="5320624" cy="400110"/>
              </a:xfrm>
              <a:prstGeom prst="rect">
                <a:avLst/>
              </a:prstGeom>
              <a:blipFill>
                <a:blip r:embed="rId6"/>
                <a:stretch>
                  <a:fillRect/>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7CA66C29-A987-2459-6617-621DED5D9B1A}"/>
              </a:ext>
            </a:extLst>
          </p:cNvPr>
          <p:cNvSpPr txBox="1"/>
          <p:nvPr/>
        </p:nvSpPr>
        <p:spPr>
          <a:xfrm>
            <a:off x="73854" y="5278342"/>
            <a:ext cx="5570756" cy="954107"/>
          </a:xfrm>
          <a:prstGeom prst="rect">
            <a:avLst/>
          </a:prstGeom>
          <a:noFill/>
        </p:spPr>
        <p:txBody>
          <a:bodyPr wrap="none" rtlCol="0">
            <a:spAutoFit/>
          </a:bodyPr>
          <a:lstStyle/>
          <a:p>
            <a:pPr algn="l"/>
            <a:r>
              <a:rPr lang="ja-JP" altLang="en-US" sz="2800" dirty="0">
                <a:solidFill>
                  <a:srgbClr val="FF0000"/>
                </a:solidFill>
              </a:rPr>
              <a:t>もつれの度合いが大体半分の時</a:t>
            </a:r>
            <a:endParaRPr lang="en-US" altLang="ja-JP" sz="2800" dirty="0">
              <a:solidFill>
                <a:srgbClr val="FF0000"/>
              </a:solidFill>
            </a:endParaRPr>
          </a:p>
          <a:p>
            <a:pPr algn="l"/>
            <a:r>
              <a:rPr lang="ja-JP" altLang="en-US" sz="2800" dirty="0">
                <a:solidFill>
                  <a:srgbClr val="FF0000"/>
                </a:solidFill>
              </a:rPr>
              <a:t>最も強く量子文脈依存性を示した</a:t>
            </a:r>
            <a:endParaRPr lang="en-US" altLang="ja-JP" sz="2800" dirty="0">
              <a:solidFill>
                <a:srgbClr val="FF0000"/>
              </a:solidFill>
            </a:endParaRPr>
          </a:p>
        </p:txBody>
      </p:sp>
      <p:sp>
        <p:nvSpPr>
          <p:cNvPr id="3" name="テキスト ボックス 2">
            <a:extLst>
              <a:ext uri="{FF2B5EF4-FFF2-40B4-BE49-F238E27FC236}">
                <a16:creationId xmlns:a16="http://schemas.microsoft.com/office/drawing/2014/main" id="{2F25260F-86E1-7F4D-539D-E19D0DB24368}"/>
              </a:ext>
            </a:extLst>
          </p:cNvPr>
          <p:cNvSpPr txBox="1"/>
          <p:nvPr/>
        </p:nvSpPr>
        <p:spPr>
          <a:xfrm>
            <a:off x="4191507" y="1102604"/>
            <a:ext cx="2807179" cy="830997"/>
          </a:xfrm>
          <a:prstGeom prst="rect">
            <a:avLst/>
          </a:prstGeom>
          <a:noFill/>
        </p:spPr>
        <p:txBody>
          <a:bodyPr wrap="none" rtlCol="0">
            <a:spAutoFit/>
          </a:bodyPr>
          <a:lstStyle/>
          <a:p>
            <a:r>
              <a:rPr lang="ja-JP" altLang="en-US" sz="2400" dirty="0">
                <a:solidFill>
                  <a:srgbClr val="FF0000"/>
                </a:solidFill>
              </a:rPr>
              <a:t>コントラスト関数</a:t>
            </a:r>
            <a:r>
              <a:rPr lang="en-US" altLang="ja-JP" sz="2400" dirty="0"/>
              <a:t>K</a:t>
            </a:r>
          </a:p>
          <a:p>
            <a:pPr algn="l"/>
            <a:endParaRPr kumimoji="1" lang="ja-JP" altLang="en-US" sz="2400" dirty="0"/>
          </a:p>
        </p:txBody>
      </p:sp>
    </p:spTree>
    <p:extLst>
      <p:ext uri="{BB962C8B-B14F-4D97-AF65-F5344CB8AC3E}">
        <p14:creationId xmlns:p14="http://schemas.microsoft.com/office/powerpoint/2010/main" val="38231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CC4C90-5769-4D3E-6645-E33B76E5A64A}"/>
              </a:ext>
            </a:extLst>
          </p:cNvPr>
          <p:cNvSpPr>
            <a:spLocks noGrp="1"/>
          </p:cNvSpPr>
          <p:nvPr>
            <p:ph type="title"/>
          </p:nvPr>
        </p:nvSpPr>
        <p:spPr>
          <a:xfrm>
            <a:off x="762000" y="90433"/>
            <a:ext cx="10515600" cy="1325563"/>
          </a:xfrm>
        </p:spPr>
        <p:txBody>
          <a:bodyPr/>
          <a:lstStyle/>
          <a:p>
            <a:r>
              <a:rPr lang="en-US" altLang="ja-JP" dirty="0"/>
              <a:t>Quantum Frontier Group(QFG)</a:t>
            </a:r>
            <a:endParaRPr lang="ja-JP" altLang="en-US" dirty="0"/>
          </a:p>
        </p:txBody>
      </p:sp>
      <p:pic>
        <p:nvPicPr>
          <p:cNvPr id="6" name="図 5" descr="ポーズをとる男性グループ&#10;&#10;自動的に生成された説明">
            <a:extLst>
              <a:ext uri="{FF2B5EF4-FFF2-40B4-BE49-F238E27FC236}">
                <a16:creationId xmlns:a16="http://schemas.microsoft.com/office/drawing/2014/main" id="{3EEAE2D7-B37B-2695-8104-0F7117405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15996"/>
            <a:ext cx="7113319" cy="4943333"/>
          </a:xfrm>
          <a:prstGeom prst="rect">
            <a:avLst/>
          </a:prstGeom>
        </p:spPr>
      </p:pic>
      <p:sp>
        <p:nvSpPr>
          <p:cNvPr id="7" name="テキスト ボックス 6">
            <a:extLst>
              <a:ext uri="{FF2B5EF4-FFF2-40B4-BE49-F238E27FC236}">
                <a16:creationId xmlns:a16="http://schemas.microsoft.com/office/drawing/2014/main" id="{3F6F98AC-1937-FDAF-8A89-76CFD12B53C4}"/>
              </a:ext>
            </a:extLst>
          </p:cNvPr>
          <p:cNvSpPr txBox="1"/>
          <p:nvPr/>
        </p:nvSpPr>
        <p:spPr>
          <a:xfrm>
            <a:off x="8117773" y="1401152"/>
            <a:ext cx="3518912" cy="1938992"/>
          </a:xfrm>
          <a:prstGeom prst="rect">
            <a:avLst/>
          </a:prstGeom>
          <a:noFill/>
        </p:spPr>
        <p:txBody>
          <a:bodyPr wrap="none" rtlCol="0">
            <a:spAutoFit/>
          </a:bodyPr>
          <a:lstStyle/>
          <a:p>
            <a:r>
              <a:rPr lang="ja-JP" altLang="en-US" sz="2000" dirty="0"/>
              <a:t>二つの研究室の融合グループ</a:t>
            </a:r>
            <a:endParaRPr lang="en-US" altLang="ja-JP" sz="2000" dirty="0"/>
          </a:p>
          <a:p>
            <a:r>
              <a:rPr lang="ja-JP" altLang="en-US" sz="2000" dirty="0"/>
              <a:t>・量子光学物性研究室</a:t>
            </a:r>
            <a:endParaRPr lang="en-US" altLang="ja-JP" sz="2000" dirty="0"/>
          </a:p>
          <a:p>
            <a:r>
              <a:rPr lang="ja-JP" altLang="en-US" sz="2000" dirty="0"/>
              <a:t>　（工学系）理論</a:t>
            </a:r>
            <a:endParaRPr lang="en-US" altLang="ja-JP" sz="2000" dirty="0"/>
          </a:p>
          <a:p>
            <a:endParaRPr lang="en-US" altLang="ja-JP" sz="2000" dirty="0"/>
          </a:p>
          <a:p>
            <a:r>
              <a:rPr lang="ja-JP" altLang="en-US" sz="2000" dirty="0"/>
              <a:t>・</a:t>
            </a:r>
            <a:r>
              <a:rPr lang="ja-JP" altLang="en-US" sz="2000" b="1" dirty="0">
                <a:solidFill>
                  <a:schemeClr val="accent1"/>
                </a:solidFill>
              </a:rPr>
              <a:t>高エネルギー物理学研究室</a:t>
            </a:r>
            <a:endParaRPr lang="en-US" altLang="ja-JP" sz="2000" b="1" dirty="0">
              <a:solidFill>
                <a:schemeClr val="accent1"/>
              </a:solidFill>
            </a:endParaRPr>
          </a:p>
          <a:p>
            <a:r>
              <a:rPr lang="ja-JP" altLang="en-US" sz="2000" b="1" dirty="0">
                <a:solidFill>
                  <a:schemeClr val="accent1"/>
                </a:solidFill>
              </a:rPr>
              <a:t>　（理学系）実験</a:t>
            </a:r>
            <a:endParaRPr lang="en-US" altLang="ja-JP" sz="2000" b="1" dirty="0">
              <a:solidFill>
                <a:schemeClr val="accent1"/>
              </a:solidFill>
            </a:endParaRPr>
          </a:p>
        </p:txBody>
      </p:sp>
      <p:sp>
        <p:nvSpPr>
          <p:cNvPr id="8" name="楕円 7">
            <a:extLst>
              <a:ext uri="{FF2B5EF4-FFF2-40B4-BE49-F238E27FC236}">
                <a16:creationId xmlns:a16="http://schemas.microsoft.com/office/drawing/2014/main" id="{828F9B42-9877-1659-3727-EE74F8B24FD0}"/>
              </a:ext>
            </a:extLst>
          </p:cNvPr>
          <p:cNvSpPr/>
          <p:nvPr/>
        </p:nvSpPr>
        <p:spPr>
          <a:xfrm>
            <a:off x="6329548" y="2209624"/>
            <a:ext cx="942109" cy="1325563"/>
          </a:xfrm>
          <a:prstGeom prst="ellipse">
            <a:avLst/>
          </a:prstGeom>
          <a:noFill/>
          <a:ln w="1905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DFE84FB-5A4D-8794-F9ED-9FCDA14DD36D}"/>
              </a:ext>
            </a:extLst>
          </p:cNvPr>
          <p:cNvSpPr/>
          <p:nvPr/>
        </p:nvSpPr>
        <p:spPr>
          <a:xfrm>
            <a:off x="4118267" y="3996394"/>
            <a:ext cx="942109" cy="1141663"/>
          </a:xfrm>
          <a:prstGeom prst="ellipse">
            <a:avLst/>
          </a:prstGeom>
          <a:noFill/>
          <a:ln w="190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QR コード&#10;&#10;自動的に生成された説明">
            <a:extLst>
              <a:ext uri="{FF2B5EF4-FFF2-40B4-BE49-F238E27FC236}">
                <a16:creationId xmlns:a16="http://schemas.microsoft.com/office/drawing/2014/main" id="{416C91DC-F097-2E15-9F1A-1DA97C795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093" y="3535187"/>
            <a:ext cx="2388991" cy="2388991"/>
          </a:xfrm>
          <a:prstGeom prst="rect">
            <a:avLst/>
          </a:prstGeom>
        </p:spPr>
      </p:pic>
      <p:sp>
        <p:nvSpPr>
          <p:cNvPr id="11" name="テキスト ボックス 10">
            <a:extLst>
              <a:ext uri="{FF2B5EF4-FFF2-40B4-BE49-F238E27FC236}">
                <a16:creationId xmlns:a16="http://schemas.microsoft.com/office/drawing/2014/main" id="{765AF85A-EC73-D3CC-B73A-4BD73F89ECCE}"/>
              </a:ext>
            </a:extLst>
          </p:cNvPr>
          <p:cNvSpPr txBox="1"/>
          <p:nvPr/>
        </p:nvSpPr>
        <p:spPr>
          <a:xfrm>
            <a:off x="838200" y="6444477"/>
            <a:ext cx="6433457" cy="369332"/>
          </a:xfrm>
          <a:prstGeom prst="rect">
            <a:avLst/>
          </a:prstGeom>
          <a:noFill/>
        </p:spPr>
        <p:txBody>
          <a:bodyPr wrap="square">
            <a:spAutoFit/>
          </a:bodyPr>
          <a:lstStyle/>
          <a:p>
            <a:r>
              <a:rPr lang="ja-JP" altLang="en-US" dirty="0"/>
              <a:t>https://home.hiroshima-u.ac.jp/~iinuma/qfg/index.html</a:t>
            </a:r>
          </a:p>
        </p:txBody>
      </p:sp>
      <p:sp>
        <p:nvSpPr>
          <p:cNvPr id="12" name="楕円 11">
            <a:extLst>
              <a:ext uri="{FF2B5EF4-FFF2-40B4-BE49-F238E27FC236}">
                <a16:creationId xmlns:a16="http://schemas.microsoft.com/office/drawing/2014/main" id="{D4ADC917-DEDC-B7BA-1B52-CBD41AC74103}"/>
              </a:ext>
            </a:extLst>
          </p:cNvPr>
          <p:cNvSpPr/>
          <p:nvPr/>
        </p:nvSpPr>
        <p:spPr>
          <a:xfrm>
            <a:off x="2135207" y="2497429"/>
            <a:ext cx="759029" cy="1325563"/>
          </a:xfrm>
          <a:prstGeom prst="ellipse">
            <a:avLst/>
          </a:prstGeom>
          <a:noFill/>
          <a:ln w="190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79422FD-2B22-09F4-7197-C1DD3CC13C28}"/>
              </a:ext>
            </a:extLst>
          </p:cNvPr>
          <p:cNvSpPr txBox="1"/>
          <p:nvPr/>
        </p:nvSpPr>
        <p:spPr>
          <a:xfrm>
            <a:off x="3957636" y="5138057"/>
            <a:ext cx="1415772" cy="461665"/>
          </a:xfrm>
          <a:prstGeom prst="rect">
            <a:avLst/>
          </a:prstGeom>
          <a:noFill/>
        </p:spPr>
        <p:txBody>
          <a:bodyPr wrap="none" rtlCol="0">
            <a:spAutoFit/>
          </a:bodyPr>
          <a:lstStyle/>
          <a:p>
            <a:pPr algn="l"/>
            <a:r>
              <a:rPr kumimoji="1" lang="ja-JP" altLang="en-US" sz="2400" dirty="0">
                <a:solidFill>
                  <a:schemeClr val="bg1"/>
                </a:solidFill>
              </a:rPr>
              <a:t>松山さん</a:t>
            </a:r>
          </a:p>
        </p:txBody>
      </p:sp>
      <p:sp>
        <p:nvSpPr>
          <p:cNvPr id="3" name="楕円 2">
            <a:extLst>
              <a:ext uri="{FF2B5EF4-FFF2-40B4-BE49-F238E27FC236}">
                <a16:creationId xmlns:a16="http://schemas.microsoft.com/office/drawing/2014/main" id="{1957D2C9-60C1-D0D4-0526-E2F00AB0CF61}"/>
              </a:ext>
            </a:extLst>
          </p:cNvPr>
          <p:cNvSpPr/>
          <p:nvPr/>
        </p:nvSpPr>
        <p:spPr>
          <a:xfrm>
            <a:off x="6034893" y="3887662"/>
            <a:ext cx="942109" cy="1141663"/>
          </a:xfrm>
          <a:prstGeom prst="ellipse">
            <a:avLst/>
          </a:prstGeom>
          <a:noFill/>
          <a:ln w="190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7E99B22F-3FC7-A793-63B4-70D080584952}"/>
              </a:ext>
            </a:extLst>
          </p:cNvPr>
          <p:cNvSpPr/>
          <p:nvPr/>
        </p:nvSpPr>
        <p:spPr>
          <a:xfrm>
            <a:off x="2098102" y="3887661"/>
            <a:ext cx="942109" cy="1141663"/>
          </a:xfrm>
          <a:prstGeom prst="ellipse">
            <a:avLst/>
          </a:prstGeom>
          <a:noFill/>
          <a:ln w="190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3230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C40EB0-D06B-E29E-7C54-F97F5BF42B75}"/>
              </a:ext>
            </a:extLst>
          </p:cNvPr>
          <p:cNvSpPr>
            <a:spLocks noGrp="1"/>
          </p:cNvSpPr>
          <p:nvPr>
            <p:ph type="title"/>
          </p:nvPr>
        </p:nvSpPr>
        <p:spPr/>
        <p:txBody>
          <a:bodyPr/>
          <a:lstStyle/>
          <a:p>
            <a:r>
              <a:rPr kumimoji="1" lang="ja-JP" altLang="en-US" dirty="0"/>
              <a:t>まとめ</a:t>
            </a:r>
          </a:p>
        </p:txBody>
      </p:sp>
      <p:sp>
        <p:nvSpPr>
          <p:cNvPr id="4" name="スライド番号プレースホルダー 3">
            <a:extLst>
              <a:ext uri="{FF2B5EF4-FFF2-40B4-BE49-F238E27FC236}">
                <a16:creationId xmlns:a16="http://schemas.microsoft.com/office/drawing/2014/main" id="{7B6C712E-9FD9-F154-EA57-EF628FF6CDB8}"/>
              </a:ext>
            </a:extLst>
          </p:cNvPr>
          <p:cNvSpPr>
            <a:spLocks noGrp="1"/>
          </p:cNvSpPr>
          <p:nvPr>
            <p:ph type="sldNum" sz="quarter" idx="12"/>
          </p:nvPr>
        </p:nvSpPr>
        <p:spPr/>
        <p:txBody>
          <a:bodyPr/>
          <a:lstStyle/>
          <a:p>
            <a:fld id="{6FB6090F-F54E-433E-AC64-1BF1EF994A80}" type="slidenum">
              <a:rPr kumimoji="1" lang="ja-JP" altLang="en-US" smtClean="0"/>
              <a:t>19</a:t>
            </a:fld>
            <a:endParaRPr kumimoji="1" lang="ja-JP" altLang="en-US"/>
          </a:p>
        </p:txBody>
      </p:sp>
      <p:pic>
        <p:nvPicPr>
          <p:cNvPr id="6" name="図 5">
            <a:extLst>
              <a:ext uri="{FF2B5EF4-FFF2-40B4-BE49-F238E27FC236}">
                <a16:creationId xmlns:a16="http://schemas.microsoft.com/office/drawing/2014/main" id="{DACD4508-7761-E87E-11F1-CEC0D4A54751}"/>
              </a:ext>
            </a:extLst>
          </p:cNvPr>
          <p:cNvPicPr>
            <a:picLocks noChangeAspect="1"/>
          </p:cNvPicPr>
          <p:nvPr/>
        </p:nvPicPr>
        <p:blipFill>
          <a:blip r:embed="rId2"/>
          <a:stretch>
            <a:fillRect/>
          </a:stretch>
        </p:blipFill>
        <p:spPr>
          <a:xfrm>
            <a:off x="379475" y="1423445"/>
            <a:ext cx="4967767" cy="1168385"/>
          </a:xfrm>
          <a:prstGeom prst="rect">
            <a:avLst/>
          </a:prstGeom>
        </p:spPr>
      </p:pic>
      <mc:AlternateContent xmlns:mc="http://schemas.openxmlformats.org/markup-compatibility/2006" xmlns:a14="http://schemas.microsoft.com/office/drawing/2010/main">
        <mc:Choice Requires="a14">
          <p:sp>
            <p:nvSpPr>
              <p:cNvPr id="8" name="正方形/長方形 7">
                <a:extLst>
                  <a:ext uri="{FF2B5EF4-FFF2-40B4-BE49-F238E27FC236}">
                    <a16:creationId xmlns:a16="http://schemas.microsoft.com/office/drawing/2014/main" id="{7434B62B-838B-89AA-0510-403582A364DD}"/>
                  </a:ext>
                </a:extLst>
              </p:cNvPr>
              <p:cNvSpPr/>
              <p:nvPr/>
            </p:nvSpPr>
            <p:spPr>
              <a:xfrm>
                <a:off x="379475" y="2695889"/>
                <a:ext cx="1740010" cy="156148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①</a:t>
                </a:r>
                <a14:m>
                  <m:oMath xmlns:m="http://schemas.openxmlformats.org/officeDocument/2006/math">
                    <m:r>
                      <m:rPr>
                        <m:sty m:val="p"/>
                      </m:rPr>
                      <a:rPr lang="en-US" altLang="ja-JP" sz="1600" b="0" i="0" smtClean="0">
                        <a:solidFill>
                          <a:schemeClr val="tx1"/>
                        </a:solidFill>
                        <a:latin typeface="Cambria Math" panose="02040503050406030204" pitchFamily="18" charset="0"/>
                      </a:rPr>
                      <m:t>P</m:t>
                    </m:r>
                    <m:d>
                      <m:dPr>
                        <m:ctrlPr>
                          <a:rPr lang="en-US" altLang="ja-JP" sz="1600" b="0" i="1" smtClean="0">
                            <a:solidFill>
                              <a:schemeClr val="tx1"/>
                            </a:solidFill>
                            <a:latin typeface="Cambria Math" panose="02040503050406030204" pitchFamily="18" charset="0"/>
                          </a:rPr>
                        </m:ctrlPr>
                      </m:dPr>
                      <m:e>
                        <m:sSub>
                          <m:sSubPr>
                            <m:ctrlPr>
                              <a:rPr lang="en-US" altLang="ja-JP" sz="1600" b="0" i="1" smtClean="0">
                                <a:solidFill>
                                  <a:srgbClr val="FF0000"/>
                                </a:solidFill>
                                <a:latin typeface="Cambria Math" panose="02040503050406030204" pitchFamily="18" charset="0"/>
                              </a:rPr>
                            </m:ctrlPr>
                          </m:sSubPr>
                          <m:e>
                            <m:r>
                              <a:rPr lang="en-US" altLang="ja-JP" sz="1600" b="0" i="1" smtClean="0">
                                <a:solidFill>
                                  <a:srgbClr val="FF0000"/>
                                </a:solidFill>
                                <a:latin typeface="Cambria Math" panose="02040503050406030204" pitchFamily="18" charset="0"/>
                              </a:rPr>
                              <m:t>0</m:t>
                            </m:r>
                          </m:e>
                          <m:sub>
                            <m:r>
                              <a:rPr lang="en-US" altLang="ja-JP" sz="1600" b="0" i="1" smtClean="0">
                                <a:solidFill>
                                  <a:srgbClr val="FF0000"/>
                                </a:solidFill>
                                <a:latin typeface="Cambria Math" panose="02040503050406030204" pitchFamily="18" charset="0"/>
                              </a:rPr>
                              <m:t>𝐴</m:t>
                            </m:r>
                          </m:sub>
                        </m:sSub>
                        <m:r>
                          <a:rPr lang="en-US" altLang="ja-JP" sz="1600" b="0" i="1" smtClean="0">
                            <a:solidFill>
                              <a:schemeClr val="tx1"/>
                            </a:solidFill>
                            <a:latin typeface="Cambria Math" panose="02040503050406030204" pitchFamily="18" charset="0"/>
                          </a:rPr>
                          <m:t>;</m:t>
                        </m:r>
                        <m:sSub>
                          <m:sSubPr>
                            <m:ctrlPr>
                              <a:rPr lang="en-US" altLang="ja-JP" sz="1600" b="0" i="1" smtClean="0">
                                <a:solidFill>
                                  <a:srgbClr val="0000FF"/>
                                </a:solidFill>
                                <a:latin typeface="Cambria Math" panose="02040503050406030204" pitchFamily="18" charset="0"/>
                              </a:rPr>
                            </m:ctrlPr>
                          </m:sSubPr>
                          <m:e>
                            <m:r>
                              <a:rPr lang="en-US" altLang="ja-JP" sz="1600" b="0" i="1" smtClean="0">
                                <a:solidFill>
                                  <a:srgbClr val="0000FF"/>
                                </a:solidFill>
                                <a:latin typeface="Cambria Math" panose="02040503050406030204" pitchFamily="18" charset="0"/>
                              </a:rPr>
                              <m:t>𝑎</m:t>
                            </m:r>
                          </m:e>
                          <m:sub>
                            <m:r>
                              <a:rPr lang="en-US" altLang="ja-JP" sz="1600" b="0" i="1" smtClean="0">
                                <a:solidFill>
                                  <a:srgbClr val="0000FF"/>
                                </a:solidFill>
                                <a:latin typeface="Cambria Math" panose="02040503050406030204" pitchFamily="18" charset="0"/>
                              </a:rPr>
                              <m:t>𝐵</m:t>
                            </m:r>
                          </m:sub>
                        </m:sSub>
                      </m:e>
                    </m:d>
                    <m:r>
                      <a:rPr lang="en-US" altLang="ja-JP" sz="1600" b="0" i="1" smtClean="0">
                        <a:solidFill>
                          <a:schemeClr val="tx1"/>
                        </a:solidFill>
                        <a:latin typeface="Cambria Math" panose="02040503050406030204" pitchFamily="18" charset="0"/>
                      </a:rPr>
                      <m:t>=0</m:t>
                    </m:r>
                  </m:oMath>
                </a14:m>
                <a:endParaRPr kumimoji="1" lang="en-US" altLang="ja-JP" sz="1600" dirty="0">
                  <a:solidFill>
                    <a:schemeClr val="tx1"/>
                  </a:solidFill>
                </a:endParaRPr>
              </a:p>
              <a:p>
                <a:endParaRPr kumimoji="1" lang="en-US" altLang="ja-JP" sz="1600" dirty="0">
                  <a:solidFill>
                    <a:schemeClr val="tx1"/>
                  </a:solidFill>
                </a:endParaRPr>
              </a:p>
              <a:p>
                <a:r>
                  <a:rPr kumimoji="1" lang="ja-JP" altLang="en-US" sz="1600" b="0" dirty="0">
                    <a:solidFill>
                      <a:schemeClr val="tx1"/>
                    </a:solidFill>
                  </a:rPr>
                  <a:t>②</a:t>
                </a:r>
                <a14:m>
                  <m:oMath xmlns:m="http://schemas.openxmlformats.org/officeDocument/2006/math">
                    <m:r>
                      <m:rPr>
                        <m:sty m:val="p"/>
                      </m:rPr>
                      <a:rPr lang="en-US" altLang="ja-JP" sz="1600" b="0" i="0" smtClean="0">
                        <a:solidFill>
                          <a:schemeClr val="tx1"/>
                        </a:solidFill>
                        <a:latin typeface="Cambria Math" panose="02040503050406030204" pitchFamily="18" charset="0"/>
                      </a:rPr>
                      <m:t>P</m:t>
                    </m:r>
                    <m:d>
                      <m:dPr>
                        <m:ctrlPr>
                          <a:rPr lang="en-US" altLang="ja-JP" sz="1600" i="1">
                            <a:solidFill>
                              <a:schemeClr val="tx1"/>
                            </a:solidFill>
                            <a:latin typeface="Cambria Math" panose="02040503050406030204" pitchFamily="18" charset="0"/>
                          </a:rPr>
                        </m:ctrlPr>
                      </m:dPr>
                      <m:e>
                        <m:sSub>
                          <m:sSubPr>
                            <m:ctrlPr>
                              <a:rPr lang="en-US" altLang="ja-JP" sz="1600" i="1" smtClean="0">
                                <a:solidFill>
                                  <a:srgbClr val="FF0000"/>
                                </a:solidFill>
                                <a:latin typeface="Cambria Math" panose="02040503050406030204" pitchFamily="18" charset="0"/>
                              </a:rPr>
                            </m:ctrlPr>
                          </m:sSubPr>
                          <m:e>
                            <m:r>
                              <a:rPr lang="en-US" altLang="ja-JP" sz="1600" i="1">
                                <a:solidFill>
                                  <a:srgbClr val="FF0000"/>
                                </a:solidFill>
                                <a:latin typeface="Cambria Math" panose="02040503050406030204" pitchFamily="18" charset="0"/>
                              </a:rPr>
                              <m:t>1</m:t>
                            </m:r>
                          </m:e>
                          <m:sub>
                            <m:r>
                              <a:rPr lang="en-US" altLang="ja-JP" sz="1600" b="0" i="1" smtClean="0">
                                <a:solidFill>
                                  <a:srgbClr val="FF0000"/>
                                </a:solidFill>
                                <a:latin typeface="Cambria Math" panose="02040503050406030204" pitchFamily="18" charset="0"/>
                              </a:rPr>
                              <m:t>𝐴</m:t>
                            </m:r>
                          </m:sub>
                        </m:sSub>
                        <m:r>
                          <a:rPr lang="en-US" altLang="ja-JP" sz="1600" b="0" i="1" smtClean="0">
                            <a:solidFill>
                              <a:schemeClr val="tx1"/>
                            </a:solidFill>
                            <a:latin typeface="Cambria Math" panose="02040503050406030204" pitchFamily="18" charset="0"/>
                          </a:rPr>
                          <m:t>;</m:t>
                        </m:r>
                        <m:sSub>
                          <m:sSubPr>
                            <m:ctrlPr>
                              <a:rPr lang="en-US" altLang="ja-JP" sz="1600" i="1" smtClean="0">
                                <a:solidFill>
                                  <a:srgbClr val="0000FF"/>
                                </a:solidFill>
                                <a:latin typeface="Cambria Math" panose="02040503050406030204" pitchFamily="18" charset="0"/>
                              </a:rPr>
                            </m:ctrlPr>
                          </m:sSubPr>
                          <m:e>
                            <m:r>
                              <a:rPr lang="en-US" altLang="ja-JP" sz="1600" i="1">
                                <a:solidFill>
                                  <a:srgbClr val="0000FF"/>
                                </a:solidFill>
                                <a:latin typeface="Cambria Math" panose="02040503050406030204" pitchFamily="18" charset="0"/>
                              </a:rPr>
                              <m:t>1</m:t>
                            </m:r>
                          </m:e>
                          <m:sub>
                            <m:r>
                              <a:rPr lang="en-US" altLang="ja-JP" sz="1600" b="0" i="1" smtClean="0">
                                <a:solidFill>
                                  <a:srgbClr val="0000FF"/>
                                </a:solidFill>
                                <a:latin typeface="Cambria Math" panose="02040503050406030204" pitchFamily="18" charset="0"/>
                              </a:rPr>
                              <m:t>𝐵</m:t>
                            </m:r>
                          </m:sub>
                        </m:sSub>
                      </m:e>
                    </m:d>
                    <m:r>
                      <a:rPr lang="en-US" altLang="ja-JP" sz="1600" i="1">
                        <a:solidFill>
                          <a:schemeClr val="tx1"/>
                        </a:solidFill>
                        <a:latin typeface="Cambria Math" panose="02040503050406030204" pitchFamily="18" charset="0"/>
                      </a:rPr>
                      <m:t>=0 </m:t>
                    </m:r>
                  </m:oMath>
                </a14:m>
                <a:endParaRPr lang="en-US" altLang="ja-JP" sz="1600" dirty="0">
                  <a:solidFill>
                    <a:schemeClr val="tx1"/>
                  </a:solidFill>
                </a:endParaRPr>
              </a:p>
              <a:p>
                <a:endParaRPr kumimoji="1" lang="en-US" altLang="ja-JP" sz="1600" b="0" dirty="0">
                  <a:solidFill>
                    <a:schemeClr val="tx1"/>
                  </a:solidFill>
                </a:endParaRPr>
              </a:p>
              <a:p>
                <a:r>
                  <a:rPr kumimoji="1" lang="ja-JP" altLang="en-US" sz="1600" b="0" dirty="0">
                    <a:solidFill>
                      <a:schemeClr val="tx1"/>
                    </a:solidFill>
                  </a:rPr>
                  <a:t>③</a:t>
                </a:r>
                <a14:m>
                  <m:oMath xmlns:m="http://schemas.openxmlformats.org/officeDocument/2006/math">
                    <m:r>
                      <m:rPr>
                        <m:sty m:val="p"/>
                      </m:rPr>
                      <a:rPr kumimoji="1" lang="en-US" altLang="ja-JP" sz="1600" b="0" i="0" smtClean="0">
                        <a:solidFill>
                          <a:schemeClr val="tx1"/>
                        </a:solidFill>
                        <a:latin typeface="Cambria Math" panose="02040503050406030204" pitchFamily="18" charset="0"/>
                      </a:rPr>
                      <m:t>P</m:t>
                    </m:r>
                    <m:d>
                      <m:dPr>
                        <m:ctrlPr>
                          <a:rPr kumimoji="1" lang="en-US" altLang="ja-JP" sz="1600" b="0" i="1" smtClean="0">
                            <a:solidFill>
                              <a:schemeClr val="tx1"/>
                            </a:solidFill>
                            <a:latin typeface="Cambria Math" panose="02040503050406030204" pitchFamily="18" charset="0"/>
                          </a:rPr>
                        </m:ctrlPr>
                      </m:dPr>
                      <m:e>
                        <m:sSub>
                          <m:sSubPr>
                            <m:ctrlPr>
                              <a:rPr kumimoji="1" lang="en-US" altLang="ja-JP" sz="1600" b="0" i="1" smtClean="0">
                                <a:solidFill>
                                  <a:srgbClr val="FF0000"/>
                                </a:solidFill>
                                <a:latin typeface="Cambria Math" panose="02040503050406030204" pitchFamily="18" charset="0"/>
                              </a:rPr>
                            </m:ctrlPr>
                          </m:sSubPr>
                          <m:e>
                            <m:r>
                              <a:rPr kumimoji="1" lang="en-US" altLang="ja-JP" sz="1600" b="0" i="1" smtClean="0">
                                <a:solidFill>
                                  <a:srgbClr val="FF0000"/>
                                </a:solidFill>
                                <a:latin typeface="Cambria Math" panose="02040503050406030204" pitchFamily="18" charset="0"/>
                              </a:rPr>
                              <m:t>𝑎</m:t>
                            </m:r>
                          </m:e>
                          <m:sub>
                            <m:r>
                              <a:rPr kumimoji="1" lang="en-US" altLang="ja-JP" sz="1600" b="0" i="1" smtClean="0">
                                <a:solidFill>
                                  <a:srgbClr val="FF0000"/>
                                </a:solidFill>
                                <a:latin typeface="Cambria Math" panose="02040503050406030204" pitchFamily="18" charset="0"/>
                              </a:rPr>
                              <m:t>𝐴</m:t>
                            </m:r>
                          </m:sub>
                        </m:sSub>
                        <m:r>
                          <a:rPr kumimoji="1" lang="en-US" altLang="ja-JP" sz="1600" b="0" i="1" smtClean="0">
                            <a:solidFill>
                              <a:schemeClr val="tx1"/>
                            </a:solidFill>
                            <a:latin typeface="Cambria Math" panose="02040503050406030204" pitchFamily="18" charset="0"/>
                          </a:rPr>
                          <m:t>;</m:t>
                        </m:r>
                        <m:sSub>
                          <m:sSubPr>
                            <m:ctrlPr>
                              <a:rPr kumimoji="1" lang="en-US" altLang="ja-JP" sz="1600" b="0" i="1" smtClean="0">
                                <a:solidFill>
                                  <a:srgbClr val="0000FF"/>
                                </a:solidFill>
                                <a:latin typeface="Cambria Math" panose="02040503050406030204" pitchFamily="18" charset="0"/>
                              </a:rPr>
                            </m:ctrlPr>
                          </m:sSubPr>
                          <m:e>
                            <m:r>
                              <a:rPr kumimoji="1" lang="en-US" altLang="ja-JP" sz="1600" b="0" i="1" smtClean="0">
                                <a:solidFill>
                                  <a:srgbClr val="0000FF"/>
                                </a:solidFill>
                                <a:latin typeface="Cambria Math" panose="02040503050406030204" pitchFamily="18" charset="0"/>
                              </a:rPr>
                              <m:t>0</m:t>
                            </m:r>
                          </m:e>
                          <m:sub>
                            <m:r>
                              <a:rPr kumimoji="1" lang="en-US" altLang="ja-JP" sz="1600" b="0" i="1" smtClean="0">
                                <a:solidFill>
                                  <a:srgbClr val="0000FF"/>
                                </a:solidFill>
                                <a:latin typeface="Cambria Math" panose="02040503050406030204" pitchFamily="18" charset="0"/>
                              </a:rPr>
                              <m:t>𝐵</m:t>
                            </m:r>
                          </m:sub>
                        </m:sSub>
                      </m:e>
                    </m:d>
                    <m:r>
                      <a:rPr kumimoji="1" lang="en-US" altLang="ja-JP" sz="1600" b="0" i="1" smtClean="0">
                        <a:solidFill>
                          <a:schemeClr val="tx1"/>
                        </a:solidFill>
                        <a:latin typeface="Cambria Math" panose="02040503050406030204" pitchFamily="18" charset="0"/>
                      </a:rPr>
                      <m:t>=0</m:t>
                    </m:r>
                  </m:oMath>
                </a14:m>
                <a:endParaRPr kumimoji="1" lang="en-US" altLang="ja-JP" sz="1600" dirty="0">
                  <a:solidFill>
                    <a:schemeClr val="tx1"/>
                  </a:solidFill>
                </a:endParaRPr>
              </a:p>
            </p:txBody>
          </p:sp>
        </mc:Choice>
        <mc:Fallback xmlns="">
          <p:sp>
            <p:nvSpPr>
              <p:cNvPr id="8" name="正方形/長方形 7">
                <a:extLst>
                  <a:ext uri="{FF2B5EF4-FFF2-40B4-BE49-F238E27FC236}">
                    <a16:creationId xmlns:a16="http://schemas.microsoft.com/office/drawing/2014/main" id="{7434B62B-838B-89AA-0510-403582A364DD}"/>
                  </a:ext>
                </a:extLst>
              </p:cNvPr>
              <p:cNvSpPr>
                <a:spLocks noRot="1" noChangeAspect="1" noMove="1" noResize="1" noEditPoints="1" noAdjustHandles="1" noChangeArrowheads="1" noChangeShapeType="1" noTextEdit="1"/>
              </p:cNvSpPr>
              <p:nvPr/>
            </p:nvSpPr>
            <p:spPr>
              <a:xfrm>
                <a:off x="379475" y="2695889"/>
                <a:ext cx="1740010" cy="1561481"/>
              </a:xfrm>
              <a:prstGeom prst="rect">
                <a:avLst/>
              </a:prstGeom>
              <a:blipFill>
                <a:blip r:embed="rId3"/>
                <a:stretch>
                  <a:fillRect l="-685"/>
                </a:stretch>
              </a:blipFill>
              <a:ln w="38100">
                <a:solidFill>
                  <a:schemeClr val="tx1"/>
                </a:solidFill>
              </a:ln>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B6B9CDBE-6819-FE57-B6BA-73ED05DA36D8}"/>
              </a:ext>
            </a:extLst>
          </p:cNvPr>
          <p:cNvSpPr txBox="1"/>
          <p:nvPr/>
        </p:nvSpPr>
        <p:spPr>
          <a:xfrm>
            <a:off x="379475" y="1015224"/>
            <a:ext cx="2646878" cy="461665"/>
          </a:xfrm>
          <a:prstGeom prst="rect">
            <a:avLst/>
          </a:prstGeom>
          <a:noFill/>
        </p:spPr>
        <p:txBody>
          <a:bodyPr wrap="none" rtlCol="0">
            <a:spAutoFit/>
          </a:bodyPr>
          <a:lstStyle/>
          <a:p>
            <a:pPr algn="l"/>
            <a:r>
              <a:rPr kumimoji="1" lang="en-US" altLang="ja-JP" sz="2400" dirty="0"/>
              <a:t>FR</a:t>
            </a:r>
            <a:r>
              <a:rPr kumimoji="1" lang="ja-JP" altLang="en-US" sz="2400" dirty="0"/>
              <a:t>のパラドックス</a:t>
            </a: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7D01EB2E-1311-0E07-FD23-4B61D695EEE1}"/>
                  </a:ext>
                </a:extLst>
              </p:cNvPr>
              <p:cNvSpPr txBox="1"/>
              <p:nvPr/>
            </p:nvSpPr>
            <p:spPr>
              <a:xfrm>
                <a:off x="2295359" y="3595117"/>
                <a:ext cx="374365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1400" b="0" i="0" smtClean="0">
                          <a:latin typeface="Cambria Math" panose="02040503050406030204" pitchFamily="18" charset="0"/>
                        </a:rPr>
                        <m:t>P</m:t>
                      </m:r>
                      <m:d>
                        <m:dPr>
                          <m:ctrlPr>
                            <a:rPr lang="en-US" altLang="ja-JP" sz="1400" b="0" i="1" smtClean="0">
                              <a:latin typeface="Cambria Math" panose="02040503050406030204" pitchFamily="18" charset="0"/>
                            </a:rPr>
                          </m:ctrlPr>
                        </m:dPr>
                        <m:e>
                          <m:sSub>
                            <m:sSubPr>
                              <m:ctrlPr>
                                <a:rPr lang="en-US" altLang="ja-JP" sz="1400" b="0" i="1" smtClean="0">
                                  <a:solidFill>
                                    <a:srgbClr val="FF0000"/>
                                  </a:solidFill>
                                  <a:latin typeface="Cambria Math" panose="02040503050406030204" pitchFamily="18" charset="0"/>
                                </a:rPr>
                              </m:ctrlPr>
                            </m:sSubPr>
                            <m:e>
                              <m:r>
                                <a:rPr lang="en-US" altLang="ja-JP" sz="1400" b="0" i="1" smtClean="0">
                                  <a:solidFill>
                                    <a:srgbClr val="FF0000"/>
                                  </a:solidFill>
                                  <a:latin typeface="Cambria Math" panose="02040503050406030204" pitchFamily="18" charset="0"/>
                                </a:rPr>
                                <m:t>𝑎</m:t>
                              </m:r>
                            </m:e>
                            <m:sub>
                              <m:r>
                                <a:rPr lang="en-US" altLang="ja-JP" sz="1400" b="0" i="1" smtClean="0">
                                  <a:solidFill>
                                    <a:srgbClr val="FF0000"/>
                                  </a:solidFill>
                                  <a:latin typeface="Cambria Math" panose="02040503050406030204" pitchFamily="18" charset="0"/>
                                </a:rPr>
                                <m:t>𝐴</m:t>
                              </m:r>
                            </m:sub>
                          </m:sSub>
                          <m:r>
                            <a:rPr lang="en-US" altLang="ja-JP" sz="1400" b="0" i="1" smtClean="0">
                              <a:latin typeface="Cambria Math" panose="02040503050406030204" pitchFamily="18" charset="0"/>
                            </a:rPr>
                            <m:t>;</m:t>
                          </m:r>
                          <m:sSub>
                            <m:sSubPr>
                              <m:ctrlPr>
                                <a:rPr lang="en-US" altLang="ja-JP" sz="1400" b="0" i="1" smtClean="0">
                                  <a:solidFill>
                                    <a:srgbClr val="0000FF"/>
                                  </a:solidFill>
                                  <a:latin typeface="Cambria Math" panose="02040503050406030204" pitchFamily="18" charset="0"/>
                                </a:rPr>
                              </m:ctrlPr>
                            </m:sSubPr>
                            <m:e>
                              <m:r>
                                <a:rPr lang="en-US" altLang="ja-JP" sz="1400" b="0" i="1" smtClean="0">
                                  <a:solidFill>
                                    <a:srgbClr val="0000FF"/>
                                  </a:solidFill>
                                  <a:latin typeface="Cambria Math" panose="02040503050406030204" pitchFamily="18" charset="0"/>
                                </a:rPr>
                                <m:t>𝑎</m:t>
                              </m:r>
                            </m:e>
                            <m:sub>
                              <m:r>
                                <a:rPr lang="en-US" altLang="ja-JP" sz="1400" b="0" i="1" smtClean="0">
                                  <a:solidFill>
                                    <a:srgbClr val="0000FF"/>
                                  </a:solidFill>
                                  <a:latin typeface="Cambria Math" panose="02040503050406030204" pitchFamily="18" charset="0"/>
                                </a:rPr>
                                <m:t>𝐵</m:t>
                              </m:r>
                            </m:sub>
                          </m:sSub>
                        </m:e>
                      </m:d>
                      <m:r>
                        <a:rPr lang="en-US" altLang="ja-JP" sz="1400" b="0" i="1" smtClean="0">
                          <a:latin typeface="Cambria Math" panose="02040503050406030204" pitchFamily="18" charset="0"/>
                        </a:rPr>
                        <m:t>≤</m:t>
                      </m:r>
                      <m:r>
                        <m:rPr>
                          <m:sty m:val="p"/>
                        </m:rPr>
                        <a:rPr lang="en-US" altLang="ja-JP" sz="1400">
                          <a:latin typeface="Cambria Math" panose="02040503050406030204" pitchFamily="18" charset="0"/>
                        </a:rPr>
                        <m:t>P</m:t>
                      </m:r>
                      <m:d>
                        <m:dPr>
                          <m:ctrlPr>
                            <a:rPr lang="en-US" altLang="ja-JP" sz="1400" i="1">
                              <a:latin typeface="Cambria Math" panose="02040503050406030204" pitchFamily="18" charset="0"/>
                            </a:rPr>
                          </m:ctrlPr>
                        </m:dPr>
                        <m:e>
                          <m:sSub>
                            <m:sSubPr>
                              <m:ctrlPr>
                                <a:rPr lang="en-US" altLang="ja-JP" sz="1400" i="1">
                                  <a:solidFill>
                                    <a:srgbClr val="FF0000"/>
                                  </a:solidFill>
                                  <a:latin typeface="Cambria Math" panose="02040503050406030204" pitchFamily="18" charset="0"/>
                                </a:rPr>
                              </m:ctrlPr>
                            </m:sSubPr>
                            <m:e>
                              <m:r>
                                <a:rPr lang="en-US" altLang="ja-JP" sz="1400" i="1">
                                  <a:solidFill>
                                    <a:srgbClr val="FF0000"/>
                                  </a:solidFill>
                                  <a:latin typeface="Cambria Math" panose="02040503050406030204" pitchFamily="18" charset="0"/>
                                </a:rPr>
                                <m:t>0</m:t>
                              </m:r>
                            </m:e>
                            <m:sub>
                              <m:r>
                                <a:rPr lang="en-US" altLang="ja-JP" sz="1400" i="1">
                                  <a:solidFill>
                                    <a:srgbClr val="FF0000"/>
                                  </a:solidFill>
                                  <a:latin typeface="Cambria Math" panose="02040503050406030204" pitchFamily="18" charset="0"/>
                                </a:rPr>
                                <m:t>𝐴</m:t>
                              </m:r>
                            </m:sub>
                          </m:sSub>
                          <m:r>
                            <a:rPr lang="en-US" altLang="ja-JP" sz="1400" b="0" i="1" smtClean="0">
                              <a:latin typeface="Cambria Math" panose="02040503050406030204" pitchFamily="18" charset="0"/>
                            </a:rPr>
                            <m:t>;</m:t>
                          </m:r>
                          <m:sSub>
                            <m:sSubPr>
                              <m:ctrlPr>
                                <a:rPr lang="en-US" altLang="ja-JP" sz="1400" i="1">
                                  <a:solidFill>
                                    <a:srgbClr val="0000FF"/>
                                  </a:solidFill>
                                  <a:latin typeface="Cambria Math" panose="02040503050406030204" pitchFamily="18" charset="0"/>
                                </a:rPr>
                              </m:ctrlPr>
                            </m:sSubPr>
                            <m:e>
                              <m:r>
                                <a:rPr lang="en-US" altLang="ja-JP" sz="1400" i="1">
                                  <a:solidFill>
                                    <a:srgbClr val="0000FF"/>
                                  </a:solidFill>
                                  <a:latin typeface="Cambria Math" panose="02040503050406030204" pitchFamily="18" charset="0"/>
                                </a:rPr>
                                <m:t>𝑎</m:t>
                              </m:r>
                            </m:e>
                            <m:sub>
                              <m:r>
                                <a:rPr lang="en-US" altLang="ja-JP" sz="1400" i="1">
                                  <a:solidFill>
                                    <a:srgbClr val="0000FF"/>
                                  </a:solidFill>
                                  <a:latin typeface="Cambria Math" panose="02040503050406030204" pitchFamily="18" charset="0"/>
                                </a:rPr>
                                <m:t>𝐵</m:t>
                              </m:r>
                            </m:sub>
                          </m:sSub>
                        </m:e>
                      </m:d>
                      <m:r>
                        <a:rPr lang="en-US" altLang="ja-JP" sz="1400" b="0" i="0" smtClean="0">
                          <a:solidFill>
                            <a:schemeClr val="tx1"/>
                          </a:solidFill>
                          <a:latin typeface="Cambria Math" panose="02040503050406030204" pitchFamily="18" charset="0"/>
                        </a:rPr>
                        <m:t>+</m:t>
                      </m:r>
                      <m:r>
                        <m:rPr>
                          <m:sty m:val="p"/>
                        </m:rPr>
                        <a:rPr lang="en-US" altLang="ja-JP" sz="1400">
                          <a:latin typeface="Cambria Math" panose="02040503050406030204" pitchFamily="18" charset="0"/>
                        </a:rPr>
                        <m:t>P</m:t>
                      </m:r>
                      <m:d>
                        <m:dPr>
                          <m:ctrlPr>
                            <a:rPr lang="en-US" altLang="ja-JP" sz="1400" i="1">
                              <a:latin typeface="Cambria Math" panose="02040503050406030204" pitchFamily="18" charset="0"/>
                            </a:rPr>
                          </m:ctrlPr>
                        </m:dPr>
                        <m:e>
                          <m:sSub>
                            <m:sSubPr>
                              <m:ctrlPr>
                                <a:rPr lang="en-US" altLang="ja-JP" sz="1400" i="1">
                                  <a:solidFill>
                                    <a:srgbClr val="FF0000"/>
                                  </a:solidFill>
                                  <a:latin typeface="Cambria Math" panose="02040503050406030204" pitchFamily="18" charset="0"/>
                                </a:rPr>
                              </m:ctrlPr>
                            </m:sSubPr>
                            <m:e>
                              <m:r>
                                <a:rPr lang="en-US" altLang="ja-JP" sz="1400" i="1">
                                  <a:solidFill>
                                    <a:srgbClr val="FF0000"/>
                                  </a:solidFill>
                                  <a:latin typeface="Cambria Math" panose="02040503050406030204" pitchFamily="18" charset="0"/>
                                </a:rPr>
                                <m:t>𝑎</m:t>
                              </m:r>
                            </m:e>
                            <m:sub>
                              <m:r>
                                <a:rPr lang="en-US" altLang="ja-JP" sz="1400" i="1">
                                  <a:solidFill>
                                    <a:srgbClr val="FF0000"/>
                                  </a:solidFill>
                                  <a:latin typeface="Cambria Math" panose="02040503050406030204" pitchFamily="18" charset="0"/>
                                </a:rPr>
                                <m:t>𝐴</m:t>
                              </m:r>
                            </m:sub>
                          </m:sSub>
                          <m:r>
                            <a:rPr lang="en-US" altLang="ja-JP" sz="1400" b="0" i="1" smtClean="0">
                              <a:latin typeface="Cambria Math" panose="02040503050406030204" pitchFamily="18" charset="0"/>
                            </a:rPr>
                            <m:t>;</m:t>
                          </m:r>
                          <m:sSub>
                            <m:sSubPr>
                              <m:ctrlPr>
                                <a:rPr lang="en-US" altLang="ja-JP" sz="1400" i="1">
                                  <a:solidFill>
                                    <a:srgbClr val="0000FF"/>
                                  </a:solidFill>
                                  <a:latin typeface="Cambria Math" panose="02040503050406030204" pitchFamily="18" charset="0"/>
                                </a:rPr>
                              </m:ctrlPr>
                            </m:sSubPr>
                            <m:e>
                              <m:r>
                                <a:rPr lang="en-US" altLang="ja-JP" sz="1400" i="1">
                                  <a:solidFill>
                                    <a:srgbClr val="0000FF"/>
                                  </a:solidFill>
                                  <a:latin typeface="Cambria Math" panose="02040503050406030204" pitchFamily="18" charset="0"/>
                                </a:rPr>
                                <m:t>0</m:t>
                              </m:r>
                            </m:e>
                            <m:sub>
                              <m:r>
                                <a:rPr lang="en-US" altLang="ja-JP" sz="1400" i="1">
                                  <a:solidFill>
                                    <a:srgbClr val="0000FF"/>
                                  </a:solidFill>
                                  <a:latin typeface="Cambria Math" panose="02040503050406030204" pitchFamily="18" charset="0"/>
                                </a:rPr>
                                <m:t>𝐵</m:t>
                              </m:r>
                            </m:sub>
                          </m:sSub>
                        </m:e>
                      </m:d>
                      <m:r>
                        <a:rPr lang="en-US" altLang="ja-JP" sz="1400" b="0" i="1" smtClean="0">
                          <a:solidFill>
                            <a:schemeClr val="tx1"/>
                          </a:solidFill>
                          <a:latin typeface="Cambria Math" panose="02040503050406030204" pitchFamily="18" charset="0"/>
                        </a:rPr>
                        <m:t>+</m:t>
                      </m:r>
                      <m:r>
                        <m:rPr>
                          <m:sty m:val="p"/>
                        </m:rPr>
                        <a:rPr lang="en-US" altLang="ja-JP" sz="1400">
                          <a:latin typeface="Cambria Math" panose="02040503050406030204" pitchFamily="18" charset="0"/>
                        </a:rPr>
                        <m:t>P</m:t>
                      </m:r>
                      <m:d>
                        <m:dPr>
                          <m:ctrlPr>
                            <a:rPr lang="en-US" altLang="ja-JP" sz="1400" i="1">
                              <a:latin typeface="Cambria Math" panose="02040503050406030204" pitchFamily="18" charset="0"/>
                            </a:rPr>
                          </m:ctrlPr>
                        </m:dPr>
                        <m:e>
                          <m:sSub>
                            <m:sSubPr>
                              <m:ctrlPr>
                                <a:rPr lang="en-US" altLang="ja-JP" sz="1400" i="1">
                                  <a:solidFill>
                                    <a:srgbClr val="FF0000"/>
                                  </a:solidFill>
                                  <a:latin typeface="Cambria Math" panose="02040503050406030204" pitchFamily="18" charset="0"/>
                                </a:rPr>
                              </m:ctrlPr>
                            </m:sSubPr>
                            <m:e>
                              <m:r>
                                <a:rPr lang="en-US" altLang="ja-JP" sz="1400" i="1">
                                  <a:solidFill>
                                    <a:srgbClr val="FF0000"/>
                                  </a:solidFill>
                                  <a:latin typeface="Cambria Math" panose="02040503050406030204" pitchFamily="18" charset="0"/>
                                </a:rPr>
                                <m:t>1</m:t>
                              </m:r>
                            </m:e>
                            <m:sub>
                              <m:r>
                                <a:rPr lang="en-US" altLang="ja-JP" sz="1400" i="1">
                                  <a:solidFill>
                                    <a:srgbClr val="FF0000"/>
                                  </a:solidFill>
                                  <a:latin typeface="Cambria Math" panose="02040503050406030204" pitchFamily="18" charset="0"/>
                                </a:rPr>
                                <m:t>𝐴</m:t>
                              </m:r>
                            </m:sub>
                          </m:sSub>
                          <m:r>
                            <a:rPr lang="en-US" altLang="ja-JP" sz="1400" b="0" i="1" smtClean="0">
                              <a:latin typeface="Cambria Math" panose="02040503050406030204" pitchFamily="18" charset="0"/>
                            </a:rPr>
                            <m:t>;</m:t>
                          </m:r>
                          <m:sSub>
                            <m:sSubPr>
                              <m:ctrlPr>
                                <a:rPr lang="en-US" altLang="ja-JP" sz="1400" i="1">
                                  <a:solidFill>
                                    <a:srgbClr val="0000FF"/>
                                  </a:solidFill>
                                  <a:latin typeface="Cambria Math" panose="02040503050406030204" pitchFamily="18" charset="0"/>
                                </a:rPr>
                              </m:ctrlPr>
                            </m:sSubPr>
                            <m:e>
                              <m:r>
                                <a:rPr lang="en-US" altLang="ja-JP" sz="1400" i="1">
                                  <a:solidFill>
                                    <a:srgbClr val="0000FF"/>
                                  </a:solidFill>
                                  <a:latin typeface="Cambria Math" panose="02040503050406030204" pitchFamily="18" charset="0"/>
                                </a:rPr>
                                <m:t>1</m:t>
                              </m:r>
                            </m:e>
                            <m:sub>
                              <m:r>
                                <a:rPr lang="en-US" altLang="ja-JP" sz="1400" i="1">
                                  <a:solidFill>
                                    <a:srgbClr val="0000FF"/>
                                  </a:solidFill>
                                  <a:latin typeface="Cambria Math" panose="02040503050406030204" pitchFamily="18" charset="0"/>
                                </a:rPr>
                                <m:t>𝐵</m:t>
                              </m:r>
                            </m:sub>
                          </m:sSub>
                        </m:e>
                      </m:d>
                    </m:oMath>
                  </m:oMathPara>
                </a14:m>
                <a:endParaRPr kumimoji="1" lang="ja-JP" altLang="en-US" sz="1400" dirty="0"/>
              </a:p>
            </p:txBody>
          </p:sp>
        </mc:Choice>
        <mc:Fallback xmlns="">
          <p:sp>
            <p:nvSpPr>
              <p:cNvPr id="10" name="テキスト ボックス 9">
                <a:extLst>
                  <a:ext uri="{FF2B5EF4-FFF2-40B4-BE49-F238E27FC236}">
                    <a16:creationId xmlns:a16="http://schemas.microsoft.com/office/drawing/2014/main" id="{7D01EB2E-1311-0E07-FD23-4B61D695EEE1}"/>
                  </a:ext>
                </a:extLst>
              </p:cNvPr>
              <p:cNvSpPr txBox="1">
                <a:spLocks noRot="1" noChangeAspect="1" noMove="1" noResize="1" noEditPoints="1" noAdjustHandles="1" noChangeArrowheads="1" noChangeShapeType="1" noTextEdit="1"/>
              </p:cNvSpPr>
              <p:nvPr/>
            </p:nvSpPr>
            <p:spPr>
              <a:xfrm>
                <a:off x="2295359" y="3595117"/>
                <a:ext cx="3743654" cy="307777"/>
              </a:xfrm>
              <a:prstGeom prst="rect">
                <a:avLst/>
              </a:prstGeom>
              <a:blipFill>
                <a:blip r:embed="rId4"/>
                <a:stretch>
                  <a:fillRect/>
                </a:stretch>
              </a:blipFill>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A5EED426-0B84-93DB-E84B-755718CEC42D}"/>
              </a:ext>
            </a:extLst>
          </p:cNvPr>
          <p:cNvSpPr txBox="1"/>
          <p:nvPr/>
        </p:nvSpPr>
        <p:spPr>
          <a:xfrm>
            <a:off x="2295359" y="3090679"/>
            <a:ext cx="2339102" cy="461665"/>
          </a:xfrm>
          <a:prstGeom prst="rect">
            <a:avLst/>
          </a:prstGeom>
          <a:noFill/>
        </p:spPr>
        <p:txBody>
          <a:bodyPr wrap="none" rtlCol="0">
            <a:spAutoFit/>
          </a:bodyPr>
          <a:lstStyle/>
          <a:p>
            <a:pPr algn="l"/>
            <a:r>
              <a:rPr kumimoji="1" lang="ja-JP" altLang="en-US" sz="2400" dirty="0"/>
              <a:t>非文脈的不等式</a:t>
            </a:r>
          </a:p>
        </p:txBody>
      </p:sp>
      <p:pic>
        <p:nvPicPr>
          <p:cNvPr id="18" name="図 17">
            <a:extLst>
              <a:ext uri="{FF2B5EF4-FFF2-40B4-BE49-F238E27FC236}">
                <a16:creationId xmlns:a16="http://schemas.microsoft.com/office/drawing/2014/main" id="{D304148C-448B-39A9-2208-0225D76ED83A}"/>
              </a:ext>
            </a:extLst>
          </p:cNvPr>
          <p:cNvPicPr>
            <a:picLocks noChangeAspect="1"/>
          </p:cNvPicPr>
          <p:nvPr/>
        </p:nvPicPr>
        <p:blipFill>
          <a:blip r:embed="rId5"/>
          <a:stretch>
            <a:fillRect/>
          </a:stretch>
        </p:blipFill>
        <p:spPr>
          <a:xfrm>
            <a:off x="2934817" y="4863529"/>
            <a:ext cx="2812330" cy="1874887"/>
          </a:xfrm>
          <a:prstGeom prst="rect">
            <a:avLst/>
          </a:prstGeom>
        </p:spPr>
      </p:pic>
      <p:sp>
        <p:nvSpPr>
          <p:cNvPr id="19" name="テキスト ボックス 18">
            <a:extLst>
              <a:ext uri="{FF2B5EF4-FFF2-40B4-BE49-F238E27FC236}">
                <a16:creationId xmlns:a16="http://schemas.microsoft.com/office/drawing/2014/main" id="{9736D396-792D-317B-D81D-BD33BEF6B23C}"/>
              </a:ext>
            </a:extLst>
          </p:cNvPr>
          <p:cNvSpPr txBox="1"/>
          <p:nvPr/>
        </p:nvSpPr>
        <p:spPr>
          <a:xfrm>
            <a:off x="417797" y="4309139"/>
            <a:ext cx="5416868" cy="461665"/>
          </a:xfrm>
          <a:prstGeom prst="rect">
            <a:avLst/>
          </a:prstGeom>
          <a:noFill/>
        </p:spPr>
        <p:txBody>
          <a:bodyPr wrap="none" rtlCol="0">
            <a:spAutoFit/>
          </a:bodyPr>
          <a:lstStyle/>
          <a:p>
            <a:pPr algn="l"/>
            <a:r>
              <a:rPr kumimoji="1" lang="ja-JP" altLang="en-US" sz="2400" dirty="0"/>
              <a:t>もつれ度合いが可変な光源の性能評価</a:t>
            </a:r>
          </a:p>
        </p:txBody>
      </p:sp>
      <p:pic>
        <p:nvPicPr>
          <p:cNvPr id="23" name="図 22">
            <a:extLst>
              <a:ext uri="{FF2B5EF4-FFF2-40B4-BE49-F238E27FC236}">
                <a16:creationId xmlns:a16="http://schemas.microsoft.com/office/drawing/2014/main" id="{81B86D8D-9FAC-96C6-A9CF-D13A24C7A87E}"/>
              </a:ext>
            </a:extLst>
          </p:cNvPr>
          <p:cNvPicPr>
            <a:picLocks noChangeAspect="1"/>
          </p:cNvPicPr>
          <p:nvPr/>
        </p:nvPicPr>
        <p:blipFill>
          <a:blip r:embed="rId6"/>
          <a:stretch>
            <a:fillRect/>
          </a:stretch>
        </p:blipFill>
        <p:spPr>
          <a:xfrm>
            <a:off x="6414574" y="710928"/>
            <a:ext cx="2853822" cy="1501608"/>
          </a:xfrm>
          <a:prstGeom prst="rect">
            <a:avLst/>
          </a:prstGeom>
        </p:spPr>
      </p:pic>
      <p:pic>
        <p:nvPicPr>
          <p:cNvPr id="24" name="図 23">
            <a:extLst>
              <a:ext uri="{FF2B5EF4-FFF2-40B4-BE49-F238E27FC236}">
                <a16:creationId xmlns:a16="http://schemas.microsoft.com/office/drawing/2014/main" id="{437FD755-396E-895D-72A4-0B85B100F21B}"/>
              </a:ext>
            </a:extLst>
          </p:cNvPr>
          <p:cNvPicPr>
            <a:picLocks noChangeAspect="1"/>
          </p:cNvPicPr>
          <p:nvPr/>
        </p:nvPicPr>
        <p:blipFill>
          <a:blip r:embed="rId7"/>
          <a:stretch>
            <a:fillRect/>
          </a:stretch>
        </p:blipFill>
        <p:spPr>
          <a:xfrm>
            <a:off x="8750969" y="718928"/>
            <a:ext cx="2934335" cy="1501608"/>
          </a:xfrm>
          <a:prstGeom prst="rect">
            <a:avLst/>
          </a:prstGeom>
        </p:spPr>
      </p:pic>
      <p:sp>
        <p:nvSpPr>
          <p:cNvPr id="25" name="テキスト ボックス 24">
            <a:extLst>
              <a:ext uri="{FF2B5EF4-FFF2-40B4-BE49-F238E27FC236}">
                <a16:creationId xmlns:a16="http://schemas.microsoft.com/office/drawing/2014/main" id="{E762F557-5CF9-6A60-DC9C-0A3721C804DD}"/>
              </a:ext>
            </a:extLst>
          </p:cNvPr>
          <p:cNvSpPr txBox="1"/>
          <p:nvPr/>
        </p:nvSpPr>
        <p:spPr>
          <a:xfrm>
            <a:off x="6029796" y="227162"/>
            <a:ext cx="3570208" cy="461665"/>
          </a:xfrm>
          <a:prstGeom prst="rect">
            <a:avLst/>
          </a:prstGeom>
          <a:noFill/>
        </p:spPr>
        <p:txBody>
          <a:bodyPr wrap="none" rtlCol="0">
            <a:spAutoFit/>
          </a:bodyPr>
          <a:lstStyle/>
          <a:p>
            <a:pPr algn="l"/>
            <a:r>
              <a:rPr lang="ja-JP" altLang="en-US" sz="2400" dirty="0"/>
              <a:t>操作的に初期状態を準備</a:t>
            </a:r>
            <a:endParaRPr kumimoji="1" lang="ja-JP" altLang="en-US" sz="2400" dirty="0"/>
          </a:p>
        </p:txBody>
      </p:sp>
      <p:pic>
        <p:nvPicPr>
          <p:cNvPr id="26" name="図 25">
            <a:extLst>
              <a:ext uri="{FF2B5EF4-FFF2-40B4-BE49-F238E27FC236}">
                <a16:creationId xmlns:a16="http://schemas.microsoft.com/office/drawing/2014/main" id="{1E5485C2-A42C-AB36-A2C0-C59FD6B57135}"/>
              </a:ext>
            </a:extLst>
          </p:cNvPr>
          <p:cNvPicPr>
            <a:picLocks noChangeAspect="1"/>
          </p:cNvPicPr>
          <p:nvPr/>
        </p:nvPicPr>
        <p:blipFill>
          <a:blip r:embed="rId8"/>
          <a:stretch>
            <a:fillRect/>
          </a:stretch>
        </p:blipFill>
        <p:spPr>
          <a:xfrm>
            <a:off x="9089676" y="4550775"/>
            <a:ext cx="2778017" cy="1848758"/>
          </a:xfrm>
          <a:prstGeom prst="rect">
            <a:avLst/>
          </a:prstGeom>
        </p:spPr>
      </p:pic>
      <p:sp>
        <p:nvSpPr>
          <p:cNvPr id="3" name="テキスト ボックス 2">
            <a:extLst>
              <a:ext uri="{FF2B5EF4-FFF2-40B4-BE49-F238E27FC236}">
                <a16:creationId xmlns:a16="http://schemas.microsoft.com/office/drawing/2014/main" id="{56EE7D05-05D3-11E7-E4BF-2F09D6FD5F1F}"/>
              </a:ext>
            </a:extLst>
          </p:cNvPr>
          <p:cNvSpPr txBox="1"/>
          <p:nvPr/>
        </p:nvSpPr>
        <p:spPr>
          <a:xfrm>
            <a:off x="4791037" y="6509322"/>
            <a:ext cx="7106433" cy="338554"/>
          </a:xfrm>
          <a:prstGeom prst="rect">
            <a:avLst/>
          </a:prstGeom>
          <a:noFill/>
        </p:spPr>
        <p:txBody>
          <a:bodyPr wrap="square" rtlCol="0">
            <a:spAutoFit/>
          </a:bodyPr>
          <a:lstStyle/>
          <a:p>
            <a:pPr algn="l"/>
            <a:r>
              <a:rPr lang="en-US" altLang="ja-JP" sz="1600" b="0" i="0" u="sng" strike="noStrike" baseline="0" dirty="0">
                <a:solidFill>
                  <a:schemeClr val="accent1"/>
                </a:solidFill>
                <a:latin typeface="URWPalladioL-Roma"/>
              </a:rPr>
              <a:t>Matsuyama, K., Ji, M., Hofmann, H. F. &amp; </a:t>
            </a:r>
            <a:r>
              <a:rPr lang="en-US" altLang="ja-JP" sz="1600" b="0" i="0" u="sng" strike="noStrike" baseline="0" dirty="0" err="1">
                <a:solidFill>
                  <a:schemeClr val="accent1"/>
                </a:solidFill>
                <a:latin typeface="URWPalladioL-Roma"/>
              </a:rPr>
              <a:t>Iinuma</a:t>
            </a:r>
            <a:r>
              <a:rPr lang="en-US" altLang="ja-JP" sz="1600" b="0" i="0" u="sng" strike="noStrike" baseline="0" dirty="0">
                <a:solidFill>
                  <a:schemeClr val="accent1"/>
                </a:solidFill>
                <a:latin typeface="URWPalladioL-Roma"/>
              </a:rPr>
              <a:t>, M., Phys. Rev. A </a:t>
            </a:r>
            <a:r>
              <a:rPr lang="en-US" altLang="ja-JP" sz="1600" b="1" i="0" u="sng" strike="noStrike" baseline="0" dirty="0">
                <a:solidFill>
                  <a:schemeClr val="accent1"/>
                </a:solidFill>
                <a:latin typeface="URWPalladioL-Roma"/>
              </a:rPr>
              <a:t>108</a:t>
            </a:r>
            <a:r>
              <a:rPr lang="en-US" altLang="ja-JP" sz="1600" b="0" i="0" u="sng" strike="noStrike" baseline="0" dirty="0">
                <a:solidFill>
                  <a:schemeClr val="accent1"/>
                </a:solidFill>
                <a:latin typeface="URWPalladioL-Roma"/>
              </a:rPr>
              <a:t>, 062213 (2023)</a:t>
            </a:r>
            <a:endParaRPr kumimoji="1" lang="ja-JP" altLang="en-US" sz="2000" u="sng" dirty="0">
              <a:solidFill>
                <a:schemeClr val="accent1"/>
              </a:solidFill>
            </a:endParaRPr>
          </a:p>
        </p:txBody>
      </p:sp>
      <p:sp>
        <p:nvSpPr>
          <p:cNvPr id="5" name="テキスト ボックス 4">
            <a:extLst>
              <a:ext uri="{FF2B5EF4-FFF2-40B4-BE49-F238E27FC236}">
                <a16:creationId xmlns:a16="http://schemas.microsoft.com/office/drawing/2014/main" id="{924E561E-22C1-729A-4C85-0710D314D2A8}"/>
              </a:ext>
            </a:extLst>
          </p:cNvPr>
          <p:cNvSpPr txBox="1"/>
          <p:nvPr/>
        </p:nvSpPr>
        <p:spPr>
          <a:xfrm>
            <a:off x="6434327" y="4793355"/>
            <a:ext cx="2533610" cy="1323439"/>
          </a:xfrm>
          <a:prstGeom prst="rect">
            <a:avLst/>
          </a:prstGeom>
          <a:noFill/>
        </p:spPr>
        <p:txBody>
          <a:bodyPr wrap="square" rtlCol="0">
            <a:spAutoFit/>
          </a:bodyPr>
          <a:lstStyle/>
          <a:p>
            <a:pPr algn="l"/>
            <a:r>
              <a:rPr kumimoji="1" lang="ja-JP" altLang="en-US" sz="2000" dirty="0">
                <a:solidFill>
                  <a:srgbClr val="FF0000"/>
                </a:solidFill>
              </a:rPr>
              <a:t>局所的な偏光の度合いともつれの度合いがバランスの取れている点で</a:t>
            </a:r>
            <a:r>
              <a:rPr kumimoji="1" lang="en-US" altLang="ja-JP" sz="2000" dirty="0">
                <a:solidFill>
                  <a:srgbClr val="FF0000"/>
                </a:solidFill>
              </a:rPr>
              <a:t>K</a:t>
            </a:r>
            <a:r>
              <a:rPr kumimoji="1" lang="ja-JP" altLang="en-US" sz="2000" dirty="0">
                <a:solidFill>
                  <a:srgbClr val="FF0000"/>
                </a:solidFill>
              </a:rPr>
              <a:t>が最大</a:t>
            </a:r>
            <a:endParaRPr kumimoji="1" lang="en-US" altLang="ja-JP" sz="2000" dirty="0">
              <a:solidFill>
                <a:srgbClr val="FF0000"/>
              </a:solidFill>
            </a:endParaRPr>
          </a:p>
        </p:txBody>
      </p:sp>
      <p:pic>
        <p:nvPicPr>
          <p:cNvPr id="15" name="図 14">
            <a:extLst>
              <a:ext uri="{FF2B5EF4-FFF2-40B4-BE49-F238E27FC236}">
                <a16:creationId xmlns:a16="http://schemas.microsoft.com/office/drawing/2014/main" id="{176D8BC2-F819-0FAA-730F-3EB80491D25A}"/>
              </a:ext>
            </a:extLst>
          </p:cNvPr>
          <p:cNvPicPr>
            <a:picLocks noChangeAspect="1"/>
          </p:cNvPicPr>
          <p:nvPr/>
        </p:nvPicPr>
        <p:blipFill>
          <a:blip r:embed="rId9"/>
          <a:stretch>
            <a:fillRect/>
          </a:stretch>
        </p:blipFill>
        <p:spPr>
          <a:xfrm>
            <a:off x="324307" y="4733501"/>
            <a:ext cx="2424498" cy="1889730"/>
          </a:xfrm>
          <a:prstGeom prst="rect">
            <a:avLst/>
          </a:prstGeom>
        </p:spPr>
      </p:pic>
      <p:pic>
        <p:nvPicPr>
          <p:cNvPr id="17" name="図 16" descr="グラフ, 散布図&#10;&#10;自動的に生成された説明">
            <a:extLst>
              <a:ext uri="{FF2B5EF4-FFF2-40B4-BE49-F238E27FC236}">
                <a16:creationId xmlns:a16="http://schemas.microsoft.com/office/drawing/2014/main" id="{15F4428F-B9D7-6791-CEC1-48E11C93C4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1169" y="2869794"/>
            <a:ext cx="3097227" cy="1670177"/>
          </a:xfrm>
          <a:prstGeom prst="rect">
            <a:avLst/>
          </a:prstGeom>
        </p:spPr>
      </p:pic>
      <p:sp>
        <p:nvSpPr>
          <p:cNvPr id="20" name="テキスト ボックス 19">
            <a:extLst>
              <a:ext uri="{FF2B5EF4-FFF2-40B4-BE49-F238E27FC236}">
                <a16:creationId xmlns:a16="http://schemas.microsoft.com/office/drawing/2014/main" id="{C6453C41-B054-3C7A-5A1B-EA116F188C04}"/>
              </a:ext>
            </a:extLst>
          </p:cNvPr>
          <p:cNvSpPr txBox="1"/>
          <p:nvPr/>
        </p:nvSpPr>
        <p:spPr>
          <a:xfrm>
            <a:off x="6029796" y="2287237"/>
            <a:ext cx="5572359" cy="461665"/>
          </a:xfrm>
          <a:prstGeom prst="rect">
            <a:avLst/>
          </a:prstGeom>
          <a:noFill/>
        </p:spPr>
        <p:txBody>
          <a:bodyPr wrap="none" rtlCol="0">
            <a:spAutoFit/>
          </a:bodyPr>
          <a:lstStyle/>
          <a:p>
            <a:pPr algn="l"/>
            <a:r>
              <a:rPr kumimoji="1" lang="ja-JP" altLang="en-US" sz="2400" dirty="0"/>
              <a:t>確率は</a:t>
            </a:r>
            <a:r>
              <a:rPr kumimoji="1" lang="en-US" altLang="ja-JP" sz="2400" dirty="0"/>
              <a:t>1</a:t>
            </a:r>
            <a:r>
              <a:rPr kumimoji="1" lang="ja-JP" altLang="en-US" sz="2400" dirty="0"/>
              <a:t>％ほどの系統誤差を含んでいた</a:t>
            </a:r>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C0AE7951-90D9-1F44-A28E-8C4BA85F3672}"/>
                  </a:ext>
                </a:extLst>
              </p:cNvPr>
              <p:cNvSpPr txBox="1"/>
              <p:nvPr/>
            </p:nvSpPr>
            <p:spPr>
              <a:xfrm>
                <a:off x="8826859" y="4082694"/>
                <a:ext cx="3365141" cy="4323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1050" b="0" i="1" smtClean="0">
                          <a:solidFill>
                            <a:schemeClr val="tx1"/>
                          </a:solidFill>
                          <a:latin typeface="Cambria Math" panose="02040503050406030204" pitchFamily="18" charset="0"/>
                        </a:rPr>
                        <m:t>𝐾</m:t>
                      </m:r>
                      <m:r>
                        <a:rPr lang="en-US" altLang="ja-JP" sz="1050" b="0" i="1" smtClean="0">
                          <a:solidFill>
                            <a:schemeClr val="tx1"/>
                          </a:solidFill>
                          <a:latin typeface="Cambria Math" panose="02040503050406030204" pitchFamily="18" charset="0"/>
                        </a:rPr>
                        <m:t>=</m:t>
                      </m:r>
                      <m:f>
                        <m:fPr>
                          <m:ctrlPr>
                            <a:rPr lang="en-US" altLang="ja-JP" sz="1050" b="0" i="1" smtClean="0">
                              <a:solidFill>
                                <a:schemeClr val="tx1"/>
                              </a:solidFill>
                              <a:latin typeface="Cambria Math" panose="02040503050406030204" pitchFamily="18" charset="0"/>
                            </a:rPr>
                          </m:ctrlPr>
                        </m:fPr>
                        <m:num>
                          <m:r>
                            <a:rPr lang="en-US" altLang="ja-JP" sz="1050" i="1">
                              <a:latin typeface="Cambria Math" panose="02040503050406030204" pitchFamily="18" charset="0"/>
                            </a:rPr>
                            <m:t>𝑃</m:t>
                          </m:r>
                          <m:d>
                            <m:dPr>
                              <m:ctrlPr>
                                <a:rPr lang="en-US" altLang="ja-JP" sz="1050" i="1">
                                  <a:latin typeface="Cambria Math" panose="02040503050406030204" pitchFamily="18" charset="0"/>
                                </a:rPr>
                              </m:ctrlPr>
                            </m:dPr>
                            <m:e>
                              <m:sSub>
                                <m:sSubPr>
                                  <m:ctrlPr>
                                    <a:rPr lang="en-US" altLang="ja-JP" sz="1050" i="1" smtClean="0">
                                      <a:solidFill>
                                        <a:srgbClr val="FF0000"/>
                                      </a:solidFill>
                                      <a:latin typeface="Cambria Math" panose="02040503050406030204" pitchFamily="18" charset="0"/>
                                    </a:rPr>
                                  </m:ctrlPr>
                                </m:sSubPr>
                                <m:e>
                                  <m:r>
                                    <a:rPr lang="en-US" altLang="ja-JP" sz="1050" i="1">
                                      <a:solidFill>
                                        <a:srgbClr val="FF0000"/>
                                      </a:solidFill>
                                      <a:latin typeface="Cambria Math" panose="02040503050406030204" pitchFamily="18" charset="0"/>
                                    </a:rPr>
                                    <m:t>𝑎</m:t>
                                  </m:r>
                                </m:e>
                                <m:sub>
                                  <m:r>
                                    <a:rPr lang="en-US" altLang="ja-JP" sz="1050" b="0" i="1" smtClean="0">
                                      <a:solidFill>
                                        <a:srgbClr val="FF0000"/>
                                      </a:solidFill>
                                      <a:latin typeface="Cambria Math" panose="02040503050406030204" pitchFamily="18" charset="0"/>
                                    </a:rPr>
                                    <m:t>𝐴</m:t>
                                  </m:r>
                                </m:sub>
                              </m:sSub>
                              <m:r>
                                <a:rPr lang="en-US" altLang="ja-JP" sz="1050" i="1">
                                  <a:latin typeface="Cambria Math" panose="02040503050406030204" pitchFamily="18" charset="0"/>
                                </a:rPr>
                                <m:t>,</m:t>
                              </m:r>
                              <m:sSub>
                                <m:sSubPr>
                                  <m:ctrlPr>
                                    <a:rPr lang="en-US" altLang="ja-JP" sz="1050" i="1" smtClean="0">
                                      <a:solidFill>
                                        <a:srgbClr val="0000FF"/>
                                      </a:solidFill>
                                      <a:latin typeface="Cambria Math" panose="02040503050406030204" pitchFamily="18" charset="0"/>
                                    </a:rPr>
                                  </m:ctrlPr>
                                </m:sSubPr>
                                <m:e>
                                  <m:r>
                                    <a:rPr lang="en-US" altLang="ja-JP" sz="1050" i="1">
                                      <a:solidFill>
                                        <a:srgbClr val="0000FF"/>
                                      </a:solidFill>
                                      <a:latin typeface="Cambria Math" panose="02040503050406030204" pitchFamily="18" charset="0"/>
                                    </a:rPr>
                                    <m:t>𝑎</m:t>
                                  </m:r>
                                </m:e>
                                <m:sub>
                                  <m:r>
                                    <a:rPr lang="en-US" altLang="ja-JP" sz="1050" b="0" i="1" smtClean="0">
                                      <a:solidFill>
                                        <a:srgbClr val="0000FF"/>
                                      </a:solidFill>
                                      <a:latin typeface="Cambria Math" panose="02040503050406030204" pitchFamily="18" charset="0"/>
                                    </a:rPr>
                                    <m:t>𝐵</m:t>
                                  </m:r>
                                </m:sub>
                              </m:sSub>
                            </m:e>
                          </m:d>
                          <m:r>
                            <a:rPr lang="en-US" altLang="ja-JP" sz="1050" b="0" i="1" smtClean="0">
                              <a:latin typeface="Cambria Math" panose="02040503050406030204" pitchFamily="18" charset="0"/>
                            </a:rPr>
                            <m:t>−</m:t>
                          </m:r>
                          <m:r>
                            <a:rPr lang="en-US" altLang="ja-JP" sz="1050" i="1">
                              <a:latin typeface="Cambria Math" panose="02040503050406030204" pitchFamily="18" charset="0"/>
                            </a:rPr>
                            <m:t>𝑃</m:t>
                          </m:r>
                          <m:d>
                            <m:dPr>
                              <m:ctrlPr>
                                <a:rPr lang="en-US" altLang="ja-JP" sz="1050" i="1">
                                  <a:latin typeface="Cambria Math" panose="02040503050406030204" pitchFamily="18" charset="0"/>
                                </a:rPr>
                              </m:ctrlPr>
                            </m:dPr>
                            <m:e>
                              <m:sSub>
                                <m:sSubPr>
                                  <m:ctrlPr>
                                    <a:rPr lang="en-US" altLang="ja-JP" sz="1050" i="1" smtClean="0">
                                      <a:solidFill>
                                        <a:srgbClr val="FF0000"/>
                                      </a:solidFill>
                                      <a:latin typeface="Cambria Math" panose="02040503050406030204" pitchFamily="18" charset="0"/>
                                    </a:rPr>
                                  </m:ctrlPr>
                                </m:sSubPr>
                                <m:e>
                                  <m:r>
                                    <a:rPr lang="en-US" altLang="ja-JP" sz="1050" i="1">
                                      <a:solidFill>
                                        <a:srgbClr val="FF0000"/>
                                      </a:solidFill>
                                      <a:latin typeface="Cambria Math" panose="02040503050406030204" pitchFamily="18" charset="0"/>
                                    </a:rPr>
                                    <m:t>𝑎</m:t>
                                  </m:r>
                                </m:e>
                                <m:sub>
                                  <m:r>
                                    <a:rPr lang="en-US" altLang="ja-JP" sz="1050" b="0" i="1" smtClean="0">
                                      <a:solidFill>
                                        <a:srgbClr val="FF0000"/>
                                      </a:solidFill>
                                      <a:latin typeface="Cambria Math" panose="02040503050406030204" pitchFamily="18" charset="0"/>
                                    </a:rPr>
                                    <m:t>𝐴</m:t>
                                  </m:r>
                                </m:sub>
                              </m:sSub>
                              <m:r>
                                <a:rPr lang="en-US" altLang="ja-JP" sz="1050" i="1">
                                  <a:latin typeface="Cambria Math" panose="02040503050406030204" pitchFamily="18" charset="0"/>
                                </a:rPr>
                                <m:t>,</m:t>
                              </m:r>
                              <m:sSub>
                                <m:sSubPr>
                                  <m:ctrlPr>
                                    <a:rPr lang="en-US" altLang="ja-JP" sz="1050" i="1" smtClean="0">
                                      <a:solidFill>
                                        <a:srgbClr val="0000FF"/>
                                      </a:solidFill>
                                      <a:latin typeface="Cambria Math" panose="02040503050406030204" pitchFamily="18" charset="0"/>
                                    </a:rPr>
                                  </m:ctrlPr>
                                </m:sSubPr>
                                <m:e>
                                  <m:r>
                                    <a:rPr lang="en-US" altLang="ja-JP" sz="1050" i="1">
                                      <a:solidFill>
                                        <a:srgbClr val="0000FF"/>
                                      </a:solidFill>
                                      <a:latin typeface="Cambria Math" panose="02040503050406030204" pitchFamily="18" charset="0"/>
                                    </a:rPr>
                                    <m:t>0</m:t>
                                  </m:r>
                                </m:e>
                                <m:sub>
                                  <m:r>
                                    <a:rPr lang="en-US" altLang="ja-JP" sz="1050" b="0" i="1" smtClean="0">
                                      <a:solidFill>
                                        <a:srgbClr val="0000FF"/>
                                      </a:solidFill>
                                      <a:latin typeface="Cambria Math" panose="02040503050406030204" pitchFamily="18" charset="0"/>
                                    </a:rPr>
                                    <m:t>𝐵</m:t>
                                  </m:r>
                                </m:sub>
                              </m:sSub>
                            </m:e>
                          </m:d>
                          <m:r>
                            <a:rPr lang="en-US" altLang="ja-JP" sz="1050" b="0" i="1" smtClean="0">
                              <a:latin typeface="Cambria Math" panose="02040503050406030204" pitchFamily="18" charset="0"/>
                            </a:rPr>
                            <m:t>−</m:t>
                          </m:r>
                          <m:r>
                            <a:rPr lang="en-US" altLang="ja-JP" sz="1050" i="1">
                              <a:latin typeface="Cambria Math" panose="02040503050406030204" pitchFamily="18" charset="0"/>
                            </a:rPr>
                            <m:t>𝑃</m:t>
                          </m:r>
                          <m:d>
                            <m:dPr>
                              <m:ctrlPr>
                                <a:rPr lang="en-US" altLang="ja-JP" sz="1050" i="1">
                                  <a:latin typeface="Cambria Math" panose="02040503050406030204" pitchFamily="18" charset="0"/>
                                </a:rPr>
                              </m:ctrlPr>
                            </m:dPr>
                            <m:e>
                              <m:sSub>
                                <m:sSubPr>
                                  <m:ctrlPr>
                                    <a:rPr lang="en-US" altLang="ja-JP" sz="1050" i="1" smtClean="0">
                                      <a:solidFill>
                                        <a:srgbClr val="FF0000"/>
                                      </a:solidFill>
                                      <a:latin typeface="Cambria Math" panose="02040503050406030204" pitchFamily="18" charset="0"/>
                                    </a:rPr>
                                  </m:ctrlPr>
                                </m:sSubPr>
                                <m:e>
                                  <m:r>
                                    <a:rPr lang="en-US" altLang="ja-JP" sz="1050" i="1">
                                      <a:solidFill>
                                        <a:srgbClr val="FF0000"/>
                                      </a:solidFill>
                                      <a:latin typeface="Cambria Math" panose="02040503050406030204" pitchFamily="18" charset="0"/>
                                    </a:rPr>
                                    <m:t>0</m:t>
                                  </m:r>
                                </m:e>
                                <m:sub>
                                  <m:r>
                                    <a:rPr lang="en-US" altLang="ja-JP" sz="1050" b="0" i="1" smtClean="0">
                                      <a:solidFill>
                                        <a:srgbClr val="FF0000"/>
                                      </a:solidFill>
                                      <a:latin typeface="Cambria Math" panose="02040503050406030204" pitchFamily="18" charset="0"/>
                                    </a:rPr>
                                    <m:t>𝐴</m:t>
                                  </m:r>
                                </m:sub>
                              </m:sSub>
                              <m:r>
                                <a:rPr lang="en-US" altLang="ja-JP" sz="1050" i="1">
                                  <a:latin typeface="Cambria Math" panose="02040503050406030204" pitchFamily="18" charset="0"/>
                                </a:rPr>
                                <m:t>,</m:t>
                              </m:r>
                              <m:sSub>
                                <m:sSubPr>
                                  <m:ctrlPr>
                                    <a:rPr lang="en-US" altLang="ja-JP" sz="1050" i="1" smtClean="0">
                                      <a:solidFill>
                                        <a:srgbClr val="0000FF"/>
                                      </a:solidFill>
                                      <a:latin typeface="Cambria Math" panose="02040503050406030204" pitchFamily="18" charset="0"/>
                                    </a:rPr>
                                  </m:ctrlPr>
                                </m:sSubPr>
                                <m:e>
                                  <m:r>
                                    <a:rPr lang="en-US" altLang="ja-JP" sz="1050" i="1">
                                      <a:solidFill>
                                        <a:srgbClr val="0000FF"/>
                                      </a:solidFill>
                                      <a:latin typeface="Cambria Math" panose="02040503050406030204" pitchFamily="18" charset="0"/>
                                    </a:rPr>
                                    <m:t>𝑎</m:t>
                                  </m:r>
                                </m:e>
                                <m:sub>
                                  <m:r>
                                    <a:rPr lang="en-US" altLang="ja-JP" sz="1050" b="0" i="1" smtClean="0">
                                      <a:solidFill>
                                        <a:srgbClr val="0000FF"/>
                                      </a:solidFill>
                                      <a:latin typeface="Cambria Math" panose="02040503050406030204" pitchFamily="18" charset="0"/>
                                    </a:rPr>
                                    <m:t>𝐵</m:t>
                                  </m:r>
                                </m:sub>
                              </m:sSub>
                            </m:e>
                          </m:d>
                          <m:r>
                            <a:rPr lang="en-US" altLang="ja-JP" sz="1050" b="0" i="1" smtClean="0">
                              <a:latin typeface="Cambria Math" panose="02040503050406030204" pitchFamily="18" charset="0"/>
                            </a:rPr>
                            <m:t>−</m:t>
                          </m:r>
                          <m:r>
                            <a:rPr lang="en-US" altLang="ja-JP" sz="1050" i="1">
                              <a:latin typeface="Cambria Math" panose="02040503050406030204" pitchFamily="18" charset="0"/>
                            </a:rPr>
                            <m:t>𝑃</m:t>
                          </m:r>
                          <m:d>
                            <m:dPr>
                              <m:ctrlPr>
                                <a:rPr lang="en-US" altLang="ja-JP" sz="1050" i="1">
                                  <a:latin typeface="Cambria Math" panose="02040503050406030204" pitchFamily="18" charset="0"/>
                                </a:rPr>
                              </m:ctrlPr>
                            </m:dPr>
                            <m:e>
                              <m:sSub>
                                <m:sSubPr>
                                  <m:ctrlPr>
                                    <a:rPr lang="en-US" altLang="ja-JP" sz="1050" i="1" smtClean="0">
                                      <a:solidFill>
                                        <a:srgbClr val="FF0000"/>
                                      </a:solidFill>
                                      <a:latin typeface="Cambria Math" panose="02040503050406030204" pitchFamily="18" charset="0"/>
                                    </a:rPr>
                                  </m:ctrlPr>
                                </m:sSubPr>
                                <m:e>
                                  <m:r>
                                    <a:rPr lang="en-US" altLang="ja-JP" sz="1050" i="1">
                                      <a:solidFill>
                                        <a:srgbClr val="FF0000"/>
                                      </a:solidFill>
                                      <a:latin typeface="Cambria Math" panose="02040503050406030204" pitchFamily="18" charset="0"/>
                                    </a:rPr>
                                    <m:t>1</m:t>
                                  </m:r>
                                </m:e>
                                <m:sub>
                                  <m:r>
                                    <a:rPr lang="en-US" altLang="ja-JP" sz="1050" b="0" i="1" smtClean="0">
                                      <a:solidFill>
                                        <a:srgbClr val="FF0000"/>
                                      </a:solidFill>
                                      <a:latin typeface="Cambria Math" panose="02040503050406030204" pitchFamily="18" charset="0"/>
                                    </a:rPr>
                                    <m:t>𝐴</m:t>
                                  </m:r>
                                </m:sub>
                              </m:sSub>
                              <m:r>
                                <a:rPr lang="en-US" altLang="ja-JP" sz="1050" i="1">
                                  <a:latin typeface="Cambria Math" panose="02040503050406030204" pitchFamily="18" charset="0"/>
                                </a:rPr>
                                <m:t>,</m:t>
                              </m:r>
                              <m:sSub>
                                <m:sSubPr>
                                  <m:ctrlPr>
                                    <a:rPr lang="en-US" altLang="ja-JP" sz="1050" i="1" smtClean="0">
                                      <a:solidFill>
                                        <a:srgbClr val="0000FF"/>
                                      </a:solidFill>
                                      <a:latin typeface="Cambria Math" panose="02040503050406030204" pitchFamily="18" charset="0"/>
                                    </a:rPr>
                                  </m:ctrlPr>
                                </m:sSubPr>
                                <m:e>
                                  <m:r>
                                    <a:rPr lang="en-US" altLang="ja-JP" sz="1050" i="1">
                                      <a:solidFill>
                                        <a:srgbClr val="0000FF"/>
                                      </a:solidFill>
                                      <a:latin typeface="Cambria Math" panose="02040503050406030204" pitchFamily="18" charset="0"/>
                                    </a:rPr>
                                    <m:t>1</m:t>
                                  </m:r>
                                </m:e>
                                <m:sub>
                                  <m:r>
                                    <a:rPr lang="en-US" altLang="ja-JP" sz="1050" b="0" i="1" smtClean="0">
                                      <a:solidFill>
                                        <a:srgbClr val="0000FF"/>
                                      </a:solidFill>
                                      <a:latin typeface="Cambria Math" panose="02040503050406030204" pitchFamily="18" charset="0"/>
                                    </a:rPr>
                                    <m:t>𝐵</m:t>
                                  </m:r>
                                </m:sub>
                              </m:sSub>
                            </m:e>
                          </m:d>
                        </m:num>
                        <m:den>
                          <m:r>
                            <a:rPr lang="en-US" altLang="ja-JP" sz="1050" i="1">
                              <a:latin typeface="Cambria Math" panose="02040503050406030204" pitchFamily="18" charset="0"/>
                            </a:rPr>
                            <m:t>𝑃</m:t>
                          </m:r>
                          <m:d>
                            <m:dPr>
                              <m:ctrlPr>
                                <a:rPr lang="en-US" altLang="ja-JP" sz="1050" i="1">
                                  <a:latin typeface="Cambria Math" panose="02040503050406030204" pitchFamily="18" charset="0"/>
                                </a:rPr>
                              </m:ctrlPr>
                            </m:dPr>
                            <m:e>
                              <m:sSub>
                                <m:sSubPr>
                                  <m:ctrlPr>
                                    <a:rPr lang="en-US" altLang="ja-JP" sz="1050" i="1">
                                      <a:solidFill>
                                        <a:srgbClr val="FF0000"/>
                                      </a:solidFill>
                                      <a:latin typeface="Cambria Math" panose="02040503050406030204" pitchFamily="18" charset="0"/>
                                    </a:rPr>
                                  </m:ctrlPr>
                                </m:sSubPr>
                                <m:e>
                                  <m:r>
                                    <a:rPr lang="en-US" altLang="ja-JP" sz="1050" i="1">
                                      <a:solidFill>
                                        <a:srgbClr val="FF0000"/>
                                      </a:solidFill>
                                      <a:latin typeface="Cambria Math" panose="02040503050406030204" pitchFamily="18" charset="0"/>
                                    </a:rPr>
                                    <m:t>𝑎</m:t>
                                  </m:r>
                                </m:e>
                                <m:sub>
                                  <m:r>
                                    <a:rPr lang="en-US" altLang="ja-JP" sz="1050" i="1">
                                      <a:solidFill>
                                        <a:srgbClr val="FF0000"/>
                                      </a:solidFill>
                                      <a:latin typeface="Cambria Math" panose="02040503050406030204" pitchFamily="18" charset="0"/>
                                    </a:rPr>
                                    <m:t>𝐴</m:t>
                                  </m:r>
                                </m:sub>
                              </m:sSub>
                              <m:r>
                                <a:rPr lang="en-US" altLang="ja-JP" sz="1050" i="1">
                                  <a:latin typeface="Cambria Math" panose="02040503050406030204" pitchFamily="18" charset="0"/>
                                </a:rPr>
                                <m:t>,</m:t>
                              </m:r>
                              <m:sSub>
                                <m:sSubPr>
                                  <m:ctrlPr>
                                    <a:rPr lang="en-US" altLang="ja-JP" sz="1050" i="1">
                                      <a:solidFill>
                                        <a:srgbClr val="0000FF"/>
                                      </a:solidFill>
                                      <a:latin typeface="Cambria Math" panose="02040503050406030204" pitchFamily="18" charset="0"/>
                                    </a:rPr>
                                  </m:ctrlPr>
                                </m:sSubPr>
                                <m:e>
                                  <m:r>
                                    <a:rPr lang="en-US" altLang="ja-JP" sz="1050" i="1">
                                      <a:solidFill>
                                        <a:srgbClr val="0000FF"/>
                                      </a:solidFill>
                                      <a:latin typeface="Cambria Math" panose="02040503050406030204" pitchFamily="18" charset="0"/>
                                    </a:rPr>
                                    <m:t>𝑎</m:t>
                                  </m:r>
                                </m:e>
                                <m:sub>
                                  <m:r>
                                    <a:rPr lang="en-US" altLang="ja-JP" sz="1050" i="1">
                                      <a:solidFill>
                                        <a:srgbClr val="0000FF"/>
                                      </a:solidFill>
                                      <a:latin typeface="Cambria Math" panose="02040503050406030204" pitchFamily="18" charset="0"/>
                                    </a:rPr>
                                    <m:t>𝐵</m:t>
                                  </m:r>
                                </m:sub>
                              </m:sSub>
                            </m:e>
                          </m:d>
                          <m:r>
                            <a:rPr lang="en-US" altLang="ja-JP" sz="1050" b="0" i="1" smtClean="0">
                              <a:solidFill>
                                <a:schemeClr val="tx1"/>
                              </a:solidFill>
                              <a:latin typeface="Cambria Math" panose="02040503050406030204" pitchFamily="18" charset="0"/>
                            </a:rPr>
                            <m:t>+</m:t>
                          </m:r>
                          <m:r>
                            <a:rPr lang="en-US" altLang="ja-JP" sz="1050" i="1">
                              <a:latin typeface="Cambria Math" panose="02040503050406030204" pitchFamily="18" charset="0"/>
                            </a:rPr>
                            <m:t>𝑃</m:t>
                          </m:r>
                          <m:d>
                            <m:dPr>
                              <m:ctrlPr>
                                <a:rPr lang="en-US" altLang="ja-JP" sz="1050" i="1">
                                  <a:latin typeface="Cambria Math" panose="02040503050406030204" pitchFamily="18" charset="0"/>
                                </a:rPr>
                              </m:ctrlPr>
                            </m:dPr>
                            <m:e>
                              <m:sSub>
                                <m:sSubPr>
                                  <m:ctrlPr>
                                    <a:rPr lang="en-US" altLang="ja-JP" sz="1050" i="1">
                                      <a:solidFill>
                                        <a:srgbClr val="FF0000"/>
                                      </a:solidFill>
                                      <a:latin typeface="Cambria Math" panose="02040503050406030204" pitchFamily="18" charset="0"/>
                                    </a:rPr>
                                  </m:ctrlPr>
                                </m:sSubPr>
                                <m:e>
                                  <m:r>
                                    <a:rPr lang="en-US" altLang="ja-JP" sz="1050" i="1">
                                      <a:solidFill>
                                        <a:srgbClr val="FF0000"/>
                                      </a:solidFill>
                                      <a:latin typeface="Cambria Math" panose="02040503050406030204" pitchFamily="18" charset="0"/>
                                    </a:rPr>
                                    <m:t>𝑎</m:t>
                                  </m:r>
                                </m:e>
                                <m:sub>
                                  <m:r>
                                    <a:rPr lang="en-US" altLang="ja-JP" sz="1050" i="1">
                                      <a:solidFill>
                                        <a:srgbClr val="FF0000"/>
                                      </a:solidFill>
                                      <a:latin typeface="Cambria Math" panose="02040503050406030204" pitchFamily="18" charset="0"/>
                                    </a:rPr>
                                    <m:t>𝐴</m:t>
                                  </m:r>
                                </m:sub>
                              </m:sSub>
                              <m:r>
                                <a:rPr lang="en-US" altLang="ja-JP" sz="1050" i="1">
                                  <a:latin typeface="Cambria Math" panose="02040503050406030204" pitchFamily="18" charset="0"/>
                                </a:rPr>
                                <m:t>,</m:t>
                              </m:r>
                              <m:sSub>
                                <m:sSubPr>
                                  <m:ctrlPr>
                                    <a:rPr lang="en-US" altLang="ja-JP" sz="1050" i="1">
                                      <a:solidFill>
                                        <a:srgbClr val="0000FF"/>
                                      </a:solidFill>
                                      <a:latin typeface="Cambria Math" panose="02040503050406030204" pitchFamily="18" charset="0"/>
                                    </a:rPr>
                                  </m:ctrlPr>
                                </m:sSubPr>
                                <m:e>
                                  <m:r>
                                    <a:rPr lang="en-US" altLang="ja-JP" sz="1050" i="1">
                                      <a:solidFill>
                                        <a:srgbClr val="0000FF"/>
                                      </a:solidFill>
                                      <a:latin typeface="Cambria Math" panose="02040503050406030204" pitchFamily="18" charset="0"/>
                                    </a:rPr>
                                    <m:t>0</m:t>
                                  </m:r>
                                </m:e>
                                <m:sub>
                                  <m:r>
                                    <a:rPr lang="en-US" altLang="ja-JP" sz="1050" i="1">
                                      <a:solidFill>
                                        <a:srgbClr val="0000FF"/>
                                      </a:solidFill>
                                      <a:latin typeface="Cambria Math" panose="02040503050406030204" pitchFamily="18" charset="0"/>
                                    </a:rPr>
                                    <m:t>𝐵</m:t>
                                  </m:r>
                                </m:sub>
                              </m:sSub>
                            </m:e>
                          </m:d>
                          <m:r>
                            <a:rPr lang="en-US" altLang="ja-JP" sz="1050" b="0" i="1" smtClean="0">
                              <a:latin typeface="Cambria Math" panose="02040503050406030204" pitchFamily="18" charset="0"/>
                            </a:rPr>
                            <m:t>+</m:t>
                          </m:r>
                          <m:r>
                            <a:rPr lang="en-US" altLang="ja-JP" sz="1050" i="1">
                              <a:latin typeface="Cambria Math" panose="02040503050406030204" pitchFamily="18" charset="0"/>
                            </a:rPr>
                            <m:t>𝑃</m:t>
                          </m:r>
                          <m:d>
                            <m:dPr>
                              <m:ctrlPr>
                                <a:rPr lang="en-US" altLang="ja-JP" sz="1050" i="1">
                                  <a:latin typeface="Cambria Math" panose="02040503050406030204" pitchFamily="18" charset="0"/>
                                </a:rPr>
                              </m:ctrlPr>
                            </m:dPr>
                            <m:e>
                              <m:sSub>
                                <m:sSubPr>
                                  <m:ctrlPr>
                                    <a:rPr lang="en-US" altLang="ja-JP" sz="1050" i="1">
                                      <a:solidFill>
                                        <a:srgbClr val="FF0000"/>
                                      </a:solidFill>
                                      <a:latin typeface="Cambria Math" panose="02040503050406030204" pitchFamily="18" charset="0"/>
                                    </a:rPr>
                                  </m:ctrlPr>
                                </m:sSubPr>
                                <m:e>
                                  <m:r>
                                    <a:rPr lang="en-US" altLang="ja-JP" sz="1050" i="1">
                                      <a:solidFill>
                                        <a:srgbClr val="FF0000"/>
                                      </a:solidFill>
                                      <a:latin typeface="Cambria Math" panose="02040503050406030204" pitchFamily="18" charset="0"/>
                                    </a:rPr>
                                    <m:t>0</m:t>
                                  </m:r>
                                </m:e>
                                <m:sub>
                                  <m:r>
                                    <a:rPr lang="en-US" altLang="ja-JP" sz="1050" i="1">
                                      <a:solidFill>
                                        <a:srgbClr val="FF0000"/>
                                      </a:solidFill>
                                      <a:latin typeface="Cambria Math" panose="02040503050406030204" pitchFamily="18" charset="0"/>
                                    </a:rPr>
                                    <m:t>𝐴</m:t>
                                  </m:r>
                                </m:sub>
                              </m:sSub>
                              <m:r>
                                <a:rPr lang="en-US" altLang="ja-JP" sz="1050" i="1">
                                  <a:latin typeface="Cambria Math" panose="02040503050406030204" pitchFamily="18" charset="0"/>
                                </a:rPr>
                                <m:t>,</m:t>
                              </m:r>
                              <m:sSub>
                                <m:sSubPr>
                                  <m:ctrlPr>
                                    <a:rPr lang="en-US" altLang="ja-JP" sz="1050" i="1">
                                      <a:solidFill>
                                        <a:srgbClr val="0000FF"/>
                                      </a:solidFill>
                                      <a:latin typeface="Cambria Math" panose="02040503050406030204" pitchFamily="18" charset="0"/>
                                    </a:rPr>
                                  </m:ctrlPr>
                                </m:sSubPr>
                                <m:e>
                                  <m:r>
                                    <a:rPr lang="en-US" altLang="ja-JP" sz="1050" i="1">
                                      <a:solidFill>
                                        <a:srgbClr val="0000FF"/>
                                      </a:solidFill>
                                      <a:latin typeface="Cambria Math" panose="02040503050406030204" pitchFamily="18" charset="0"/>
                                    </a:rPr>
                                    <m:t>𝑎</m:t>
                                  </m:r>
                                </m:e>
                                <m:sub>
                                  <m:r>
                                    <a:rPr lang="en-US" altLang="ja-JP" sz="1050" i="1">
                                      <a:solidFill>
                                        <a:srgbClr val="0000FF"/>
                                      </a:solidFill>
                                      <a:latin typeface="Cambria Math" panose="02040503050406030204" pitchFamily="18" charset="0"/>
                                    </a:rPr>
                                    <m:t>𝐵</m:t>
                                  </m:r>
                                </m:sub>
                              </m:sSub>
                            </m:e>
                          </m:d>
                          <m:r>
                            <a:rPr lang="en-US" altLang="ja-JP" sz="1050" b="0" i="1" smtClean="0">
                              <a:latin typeface="Cambria Math" panose="02040503050406030204" pitchFamily="18" charset="0"/>
                            </a:rPr>
                            <m:t>+</m:t>
                          </m:r>
                          <m:r>
                            <a:rPr lang="en-US" altLang="ja-JP" sz="1050" i="1">
                              <a:latin typeface="Cambria Math" panose="02040503050406030204" pitchFamily="18" charset="0"/>
                            </a:rPr>
                            <m:t>𝑃</m:t>
                          </m:r>
                          <m:d>
                            <m:dPr>
                              <m:ctrlPr>
                                <a:rPr lang="en-US" altLang="ja-JP" sz="1050" i="1">
                                  <a:latin typeface="Cambria Math" panose="02040503050406030204" pitchFamily="18" charset="0"/>
                                </a:rPr>
                              </m:ctrlPr>
                            </m:dPr>
                            <m:e>
                              <m:sSub>
                                <m:sSubPr>
                                  <m:ctrlPr>
                                    <a:rPr lang="en-US" altLang="ja-JP" sz="1050" i="1">
                                      <a:solidFill>
                                        <a:srgbClr val="FF0000"/>
                                      </a:solidFill>
                                      <a:latin typeface="Cambria Math" panose="02040503050406030204" pitchFamily="18" charset="0"/>
                                    </a:rPr>
                                  </m:ctrlPr>
                                </m:sSubPr>
                                <m:e>
                                  <m:r>
                                    <a:rPr lang="en-US" altLang="ja-JP" sz="1050" i="1">
                                      <a:solidFill>
                                        <a:srgbClr val="FF0000"/>
                                      </a:solidFill>
                                      <a:latin typeface="Cambria Math" panose="02040503050406030204" pitchFamily="18" charset="0"/>
                                    </a:rPr>
                                    <m:t>1</m:t>
                                  </m:r>
                                </m:e>
                                <m:sub>
                                  <m:r>
                                    <a:rPr lang="en-US" altLang="ja-JP" sz="1050" i="1">
                                      <a:solidFill>
                                        <a:srgbClr val="FF0000"/>
                                      </a:solidFill>
                                      <a:latin typeface="Cambria Math" panose="02040503050406030204" pitchFamily="18" charset="0"/>
                                    </a:rPr>
                                    <m:t>𝐴</m:t>
                                  </m:r>
                                </m:sub>
                              </m:sSub>
                              <m:r>
                                <a:rPr lang="en-US" altLang="ja-JP" sz="1050" i="1">
                                  <a:latin typeface="Cambria Math" panose="02040503050406030204" pitchFamily="18" charset="0"/>
                                </a:rPr>
                                <m:t>,</m:t>
                              </m:r>
                              <m:sSub>
                                <m:sSubPr>
                                  <m:ctrlPr>
                                    <a:rPr lang="en-US" altLang="ja-JP" sz="1050" i="1">
                                      <a:solidFill>
                                        <a:srgbClr val="0000FF"/>
                                      </a:solidFill>
                                      <a:latin typeface="Cambria Math" panose="02040503050406030204" pitchFamily="18" charset="0"/>
                                    </a:rPr>
                                  </m:ctrlPr>
                                </m:sSubPr>
                                <m:e>
                                  <m:r>
                                    <a:rPr lang="en-US" altLang="ja-JP" sz="1050" i="1">
                                      <a:solidFill>
                                        <a:srgbClr val="0000FF"/>
                                      </a:solidFill>
                                      <a:latin typeface="Cambria Math" panose="02040503050406030204" pitchFamily="18" charset="0"/>
                                    </a:rPr>
                                    <m:t>1</m:t>
                                  </m:r>
                                </m:e>
                                <m:sub>
                                  <m:r>
                                    <a:rPr lang="en-US" altLang="ja-JP" sz="1050" i="1">
                                      <a:solidFill>
                                        <a:srgbClr val="0000FF"/>
                                      </a:solidFill>
                                      <a:latin typeface="Cambria Math" panose="02040503050406030204" pitchFamily="18" charset="0"/>
                                    </a:rPr>
                                    <m:t>𝐵</m:t>
                                  </m:r>
                                </m:sub>
                              </m:sSub>
                            </m:e>
                          </m:d>
                        </m:den>
                      </m:f>
                      <m:r>
                        <a:rPr lang="en-US" altLang="ja-JP" sz="1050" b="0" i="1" smtClean="0">
                          <a:solidFill>
                            <a:schemeClr val="tx1"/>
                          </a:solidFill>
                          <a:latin typeface="Cambria Math" panose="02040503050406030204" pitchFamily="18" charset="0"/>
                        </a:rPr>
                        <m:t>≤0</m:t>
                      </m:r>
                    </m:oMath>
                  </m:oMathPara>
                </a14:m>
                <a:endParaRPr lang="ja-JP" altLang="en-US" sz="1050" dirty="0">
                  <a:solidFill>
                    <a:schemeClr val="tx1"/>
                  </a:solidFill>
                </a:endParaRPr>
              </a:p>
            </p:txBody>
          </p:sp>
        </mc:Choice>
        <mc:Fallback xmlns="">
          <p:sp>
            <p:nvSpPr>
              <p:cNvPr id="27" name="テキスト ボックス 26">
                <a:extLst>
                  <a:ext uri="{FF2B5EF4-FFF2-40B4-BE49-F238E27FC236}">
                    <a16:creationId xmlns:a16="http://schemas.microsoft.com/office/drawing/2014/main" id="{C0AE7951-90D9-1F44-A28E-8C4BA85F3672}"/>
                  </a:ext>
                </a:extLst>
              </p:cNvPr>
              <p:cNvSpPr txBox="1">
                <a:spLocks noRot="1" noChangeAspect="1" noMove="1" noResize="1" noEditPoints="1" noAdjustHandles="1" noChangeArrowheads="1" noChangeShapeType="1" noTextEdit="1"/>
              </p:cNvSpPr>
              <p:nvPr/>
            </p:nvSpPr>
            <p:spPr>
              <a:xfrm>
                <a:off x="8826859" y="4082694"/>
                <a:ext cx="3365141" cy="432362"/>
              </a:xfrm>
              <a:prstGeom prst="rect">
                <a:avLst/>
              </a:prstGeom>
              <a:blipFill>
                <a:blip r:embed="rId11"/>
                <a:stretch>
                  <a:fillRect/>
                </a:stretch>
              </a:blipFill>
            </p:spPr>
            <p:txBody>
              <a:bodyPr/>
              <a:lstStyle/>
              <a:p>
                <a:r>
                  <a:rPr lang="ja-JP" altLang="en-US">
                    <a:noFill/>
                  </a:rPr>
                  <a:t> </a:t>
                </a:r>
              </a:p>
            </p:txBody>
          </p:sp>
        </mc:Fallback>
      </mc:AlternateContent>
      <p:sp>
        <p:nvSpPr>
          <p:cNvPr id="21" name="テキスト ボックス 20">
            <a:extLst>
              <a:ext uri="{FF2B5EF4-FFF2-40B4-BE49-F238E27FC236}">
                <a16:creationId xmlns:a16="http://schemas.microsoft.com/office/drawing/2014/main" id="{CD379736-5326-586C-5968-DCDAA83B91E8}"/>
              </a:ext>
            </a:extLst>
          </p:cNvPr>
          <p:cNvSpPr txBox="1"/>
          <p:nvPr/>
        </p:nvSpPr>
        <p:spPr>
          <a:xfrm>
            <a:off x="9360412" y="3408248"/>
            <a:ext cx="2646878" cy="461665"/>
          </a:xfrm>
          <a:prstGeom prst="rect">
            <a:avLst/>
          </a:prstGeom>
          <a:noFill/>
        </p:spPr>
        <p:txBody>
          <a:bodyPr wrap="none" rtlCol="0">
            <a:spAutoFit/>
          </a:bodyPr>
          <a:lstStyle/>
          <a:p>
            <a:pPr algn="l"/>
            <a:r>
              <a:rPr kumimoji="1" lang="ja-JP" altLang="en-US" sz="2400" dirty="0"/>
              <a:t>コントラスト関数</a:t>
            </a:r>
          </a:p>
        </p:txBody>
      </p:sp>
    </p:spTree>
    <p:extLst>
      <p:ext uri="{BB962C8B-B14F-4D97-AF65-F5344CB8AC3E}">
        <p14:creationId xmlns:p14="http://schemas.microsoft.com/office/powerpoint/2010/main" val="341970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9" grpId="0"/>
      <p:bldP spid="25" grpId="0"/>
      <p:bldP spid="5" grpId="0"/>
      <p:bldP spid="20" grpId="0"/>
      <p:bldP spid="27"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E51906-9359-B679-5907-5B50D0EB0595}"/>
              </a:ext>
            </a:extLst>
          </p:cNvPr>
          <p:cNvSpPr>
            <a:spLocks noGrp="1"/>
          </p:cNvSpPr>
          <p:nvPr>
            <p:ph type="title"/>
          </p:nvPr>
        </p:nvSpPr>
        <p:spPr>
          <a:xfrm>
            <a:off x="2310198" y="2766218"/>
            <a:ext cx="7571603" cy="1325563"/>
          </a:xfrm>
        </p:spPr>
        <p:txBody>
          <a:bodyPr>
            <a:normAutofit/>
          </a:bodyPr>
          <a:lstStyle/>
          <a:p>
            <a:r>
              <a:rPr lang="ja-JP" altLang="en-US" dirty="0"/>
              <a:t>ご清聴ありがとうございました</a:t>
            </a:r>
            <a:endParaRPr kumimoji="1" lang="ja-JP" altLang="en-US" dirty="0"/>
          </a:p>
        </p:txBody>
      </p:sp>
      <p:sp>
        <p:nvSpPr>
          <p:cNvPr id="4" name="スライド番号プレースホルダー 3">
            <a:extLst>
              <a:ext uri="{FF2B5EF4-FFF2-40B4-BE49-F238E27FC236}">
                <a16:creationId xmlns:a16="http://schemas.microsoft.com/office/drawing/2014/main" id="{646E462E-F1E5-644E-FE33-8EE48E319D84}"/>
              </a:ext>
            </a:extLst>
          </p:cNvPr>
          <p:cNvSpPr>
            <a:spLocks noGrp="1"/>
          </p:cNvSpPr>
          <p:nvPr>
            <p:ph type="sldNum" sz="quarter" idx="12"/>
          </p:nvPr>
        </p:nvSpPr>
        <p:spPr/>
        <p:txBody>
          <a:bodyPr/>
          <a:lstStyle/>
          <a:p>
            <a:fld id="{6FB6090F-F54E-433E-AC64-1BF1EF994A80}" type="slidenum">
              <a:rPr kumimoji="1" lang="ja-JP" altLang="en-US" smtClean="0"/>
              <a:t>20</a:t>
            </a:fld>
            <a:endParaRPr kumimoji="1" lang="ja-JP" altLang="en-US"/>
          </a:p>
        </p:txBody>
      </p:sp>
    </p:spTree>
    <p:extLst>
      <p:ext uri="{BB962C8B-B14F-4D97-AF65-F5344CB8AC3E}">
        <p14:creationId xmlns:p14="http://schemas.microsoft.com/office/powerpoint/2010/main" val="1348627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81B01A-1020-469A-AC92-3791E2D0DD32}"/>
              </a:ext>
            </a:extLst>
          </p:cNvPr>
          <p:cNvSpPr>
            <a:spLocks noGrp="1"/>
          </p:cNvSpPr>
          <p:nvPr>
            <p:ph type="title"/>
          </p:nvPr>
        </p:nvSpPr>
        <p:spPr>
          <a:xfrm>
            <a:off x="4242623" y="2766218"/>
            <a:ext cx="3253809" cy="1325563"/>
          </a:xfrm>
        </p:spPr>
        <p:txBody>
          <a:bodyPr>
            <a:normAutofit/>
          </a:bodyPr>
          <a:lstStyle/>
          <a:p>
            <a:r>
              <a:rPr kumimoji="1" lang="ja-JP" altLang="en-US" dirty="0"/>
              <a:t>予備スライド</a:t>
            </a:r>
          </a:p>
        </p:txBody>
      </p:sp>
      <p:sp>
        <p:nvSpPr>
          <p:cNvPr id="4" name="スライド番号プレースホルダー 3">
            <a:extLst>
              <a:ext uri="{FF2B5EF4-FFF2-40B4-BE49-F238E27FC236}">
                <a16:creationId xmlns:a16="http://schemas.microsoft.com/office/drawing/2014/main" id="{D49343A9-CD81-4A4C-8F3F-8F68BFC0477C}"/>
              </a:ext>
            </a:extLst>
          </p:cNvPr>
          <p:cNvSpPr>
            <a:spLocks noGrp="1"/>
          </p:cNvSpPr>
          <p:nvPr>
            <p:ph type="sldNum" sz="quarter" idx="12"/>
          </p:nvPr>
        </p:nvSpPr>
        <p:spPr/>
        <p:txBody>
          <a:bodyPr/>
          <a:lstStyle/>
          <a:p>
            <a:fld id="{6FB6090F-F54E-433E-AC64-1BF1EF994A80}" type="slidenum">
              <a:rPr kumimoji="1" lang="ja-JP" altLang="en-US" smtClean="0"/>
              <a:t>21</a:t>
            </a:fld>
            <a:endParaRPr kumimoji="1" lang="ja-JP" altLang="en-US"/>
          </a:p>
        </p:txBody>
      </p:sp>
    </p:spTree>
    <p:extLst>
      <p:ext uri="{BB962C8B-B14F-4D97-AF65-F5344CB8AC3E}">
        <p14:creationId xmlns:p14="http://schemas.microsoft.com/office/powerpoint/2010/main" val="2248481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9FF8A0-61D3-0854-2354-4EAAC0CCF6A7}"/>
              </a:ext>
            </a:extLst>
          </p:cNvPr>
          <p:cNvSpPr>
            <a:spLocks noGrp="1"/>
          </p:cNvSpPr>
          <p:nvPr>
            <p:ph type="title"/>
          </p:nvPr>
        </p:nvSpPr>
        <p:spPr/>
        <p:txBody>
          <a:bodyPr/>
          <a:lstStyle/>
          <a:p>
            <a:r>
              <a:rPr kumimoji="1" lang="en-US" altLang="ja-JP" dirty="0"/>
              <a:t>Bell</a:t>
            </a:r>
            <a:r>
              <a:rPr kumimoji="1" lang="ja-JP" altLang="en-US" dirty="0"/>
              <a:t>の不等式の検証実験</a:t>
            </a:r>
          </a:p>
        </p:txBody>
      </p:sp>
      <p:sp>
        <p:nvSpPr>
          <p:cNvPr id="4" name="スライド番号プレースホルダー 3">
            <a:extLst>
              <a:ext uri="{FF2B5EF4-FFF2-40B4-BE49-F238E27FC236}">
                <a16:creationId xmlns:a16="http://schemas.microsoft.com/office/drawing/2014/main" id="{3613BB56-7231-2F23-5F4F-EB03F1DD35C1}"/>
              </a:ext>
            </a:extLst>
          </p:cNvPr>
          <p:cNvSpPr>
            <a:spLocks noGrp="1"/>
          </p:cNvSpPr>
          <p:nvPr>
            <p:ph type="sldNum" sz="quarter" idx="12"/>
          </p:nvPr>
        </p:nvSpPr>
        <p:spPr/>
        <p:txBody>
          <a:bodyPr/>
          <a:lstStyle/>
          <a:p>
            <a:fld id="{6FB6090F-F54E-433E-AC64-1BF1EF994A80}" type="slidenum">
              <a:rPr kumimoji="1" lang="ja-JP" altLang="en-US" smtClean="0"/>
              <a:t>22</a:t>
            </a:fld>
            <a:endParaRPr kumimoji="1" lang="ja-JP" altLang="en-US"/>
          </a:p>
        </p:txBody>
      </p:sp>
      <p:sp>
        <p:nvSpPr>
          <p:cNvPr id="14" name="楕円 13">
            <a:extLst>
              <a:ext uri="{FF2B5EF4-FFF2-40B4-BE49-F238E27FC236}">
                <a16:creationId xmlns:a16="http://schemas.microsoft.com/office/drawing/2014/main" id="{4E10722A-7964-91A0-5B7A-54F871ED0AD9}"/>
              </a:ext>
            </a:extLst>
          </p:cNvPr>
          <p:cNvSpPr/>
          <p:nvPr/>
        </p:nvSpPr>
        <p:spPr>
          <a:xfrm>
            <a:off x="5416378" y="2064471"/>
            <a:ext cx="360000" cy="360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96F9A4F-FD9A-C471-D8F3-AA604A2432D5}"/>
              </a:ext>
            </a:extLst>
          </p:cNvPr>
          <p:cNvSpPr/>
          <p:nvPr/>
        </p:nvSpPr>
        <p:spPr>
          <a:xfrm>
            <a:off x="5816805" y="2064471"/>
            <a:ext cx="360000" cy="360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1E1D31C-4850-789D-C356-CAECB4572019}"/>
              </a:ext>
            </a:extLst>
          </p:cNvPr>
          <p:cNvSpPr txBox="1"/>
          <p:nvPr/>
        </p:nvSpPr>
        <p:spPr>
          <a:xfrm>
            <a:off x="4733192" y="1587216"/>
            <a:ext cx="2248602" cy="400110"/>
          </a:xfrm>
          <a:prstGeom prst="rect">
            <a:avLst/>
          </a:prstGeom>
          <a:noFill/>
        </p:spPr>
        <p:txBody>
          <a:bodyPr wrap="square" rtlCol="0">
            <a:spAutoFit/>
          </a:bodyPr>
          <a:lstStyle/>
          <a:p>
            <a:pPr algn="l"/>
            <a:r>
              <a:rPr lang="ja-JP" altLang="en-US" sz="2000" dirty="0"/>
              <a:t>偏光の量子もつれ</a:t>
            </a:r>
            <a:endParaRPr kumimoji="1" lang="ja-JP" altLang="en-US" sz="2000" dirty="0"/>
          </a:p>
        </p:txBody>
      </p:sp>
      <p:cxnSp>
        <p:nvCxnSpPr>
          <p:cNvPr id="17" name="直線矢印コネクタ 16">
            <a:extLst>
              <a:ext uri="{FF2B5EF4-FFF2-40B4-BE49-F238E27FC236}">
                <a16:creationId xmlns:a16="http://schemas.microsoft.com/office/drawing/2014/main" id="{C60EC463-E3A0-9CD8-B7C5-7F2A54119713}"/>
              </a:ext>
            </a:extLst>
          </p:cNvPr>
          <p:cNvCxnSpPr>
            <a:cxnSpLocks/>
          </p:cNvCxnSpPr>
          <p:nvPr/>
        </p:nvCxnSpPr>
        <p:spPr>
          <a:xfrm flipH="1">
            <a:off x="4348014" y="2244471"/>
            <a:ext cx="72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77EA7823-1957-2380-6084-DDEEF457C203}"/>
              </a:ext>
            </a:extLst>
          </p:cNvPr>
          <p:cNvCxnSpPr>
            <a:cxnSpLocks/>
          </p:cNvCxnSpPr>
          <p:nvPr/>
        </p:nvCxnSpPr>
        <p:spPr>
          <a:xfrm>
            <a:off x="6550176" y="2244471"/>
            <a:ext cx="72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正方形/長方形 18">
                <a:extLst>
                  <a:ext uri="{FF2B5EF4-FFF2-40B4-BE49-F238E27FC236}">
                    <a16:creationId xmlns:a16="http://schemas.microsoft.com/office/drawing/2014/main" id="{4B0AEA3D-B237-3FE6-439A-8FF453342B33}"/>
                  </a:ext>
                </a:extLst>
              </p:cNvPr>
              <p:cNvSpPr/>
              <p:nvPr/>
            </p:nvSpPr>
            <p:spPr>
              <a:xfrm>
                <a:off x="2489717" y="1787271"/>
                <a:ext cx="1440000" cy="914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kumimoji="1" lang="en-US" altLang="ja-JP" sz="2400" b="0" i="1" smtClean="0">
                            <a:solidFill>
                              <a:srgbClr val="FF0000"/>
                            </a:solidFill>
                            <a:latin typeface="Cambria Math" panose="02040503050406030204" pitchFamily="18" charset="0"/>
                          </a:rPr>
                        </m:ctrlPr>
                      </m:sSubPr>
                      <m:e>
                        <m:acc>
                          <m:accPr>
                            <m:chr m:val="̂"/>
                            <m:ctrlPr>
                              <a:rPr kumimoji="1" lang="en-US" altLang="ja-JP" sz="2400" i="1" smtClean="0">
                                <a:solidFill>
                                  <a:srgbClr val="FF0000"/>
                                </a:solidFill>
                                <a:latin typeface="Cambria Math" panose="02040503050406030204" pitchFamily="18" charset="0"/>
                              </a:rPr>
                            </m:ctrlPr>
                          </m:accPr>
                          <m:e>
                            <m:r>
                              <a:rPr kumimoji="1" lang="en-US" altLang="ja-JP" sz="2400" b="0" i="1" smtClean="0">
                                <a:solidFill>
                                  <a:srgbClr val="FF0000"/>
                                </a:solidFill>
                                <a:latin typeface="Cambria Math" panose="02040503050406030204" pitchFamily="18" charset="0"/>
                              </a:rPr>
                              <m:t>𝑋</m:t>
                            </m:r>
                          </m:e>
                        </m:acc>
                      </m:e>
                      <m:sub>
                        <m:r>
                          <a:rPr kumimoji="1" lang="en-US" altLang="ja-JP" sz="2400" b="0" i="1" smtClean="0">
                            <a:solidFill>
                              <a:srgbClr val="FF0000"/>
                            </a:solidFill>
                            <a:latin typeface="Cambria Math" panose="02040503050406030204" pitchFamily="18" charset="0"/>
                          </a:rPr>
                          <m:t>𝐴</m:t>
                        </m:r>
                      </m:sub>
                    </m:sSub>
                  </m:oMath>
                </a14:m>
                <a:r>
                  <a:rPr kumimoji="1" lang="en-US" altLang="ja-JP" sz="2400" dirty="0">
                    <a:solidFill>
                      <a:schemeClr val="tx1"/>
                    </a:solidFill>
                  </a:rPr>
                  <a:t>or</a:t>
                </a:r>
                <a:r>
                  <a:rPr lang="en-US" altLang="ja-JP" sz="2400" dirty="0">
                    <a:solidFill>
                      <a:srgbClr val="FF0000"/>
                    </a:solidFill>
                  </a:rPr>
                  <a:t> </a:t>
                </a:r>
                <a14:m>
                  <m:oMath xmlns:m="http://schemas.openxmlformats.org/officeDocument/2006/math">
                    <m:sSub>
                      <m:sSubPr>
                        <m:ctrlPr>
                          <a:rPr lang="en-US" altLang="ja-JP" sz="2400" i="1">
                            <a:solidFill>
                              <a:srgbClr val="FF0000"/>
                            </a:solidFill>
                            <a:latin typeface="Cambria Math" panose="02040503050406030204" pitchFamily="18" charset="0"/>
                          </a:rPr>
                        </m:ctrlPr>
                      </m:sSubPr>
                      <m:e>
                        <m:acc>
                          <m:accPr>
                            <m:chr m:val="̂"/>
                            <m:ctrlPr>
                              <a:rPr lang="en-US" altLang="ja-JP" sz="2400" i="1">
                                <a:solidFill>
                                  <a:srgbClr val="FF0000"/>
                                </a:solidFill>
                                <a:latin typeface="Cambria Math" panose="02040503050406030204" pitchFamily="18" charset="0"/>
                              </a:rPr>
                            </m:ctrlPr>
                          </m:accPr>
                          <m:e>
                            <m:r>
                              <a:rPr lang="en-US" altLang="ja-JP" sz="2400" i="1">
                                <a:solidFill>
                                  <a:srgbClr val="FF0000"/>
                                </a:solidFill>
                                <a:latin typeface="Cambria Math" panose="02040503050406030204" pitchFamily="18" charset="0"/>
                              </a:rPr>
                              <m:t>𝑌</m:t>
                            </m:r>
                          </m:e>
                        </m:acc>
                      </m:e>
                      <m:sub>
                        <m:r>
                          <a:rPr lang="en-US" altLang="ja-JP" sz="2400" i="1">
                            <a:solidFill>
                              <a:srgbClr val="FF0000"/>
                            </a:solidFill>
                            <a:latin typeface="Cambria Math" panose="02040503050406030204" pitchFamily="18" charset="0"/>
                          </a:rPr>
                          <m:t>𝐴</m:t>
                        </m:r>
                      </m:sub>
                    </m:sSub>
                  </m:oMath>
                </a14:m>
                <a:endParaRPr kumimoji="1" lang="ja-JP" altLang="en-US" sz="2400" dirty="0">
                  <a:solidFill>
                    <a:schemeClr val="tx1"/>
                  </a:solidFill>
                </a:endParaRPr>
              </a:p>
            </p:txBody>
          </p:sp>
        </mc:Choice>
        <mc:Fallback xmlns="">
          <p:sp>
            <p:nvSpPr>
              <p:cNvPr id="19" name="正方形/長方形 18">
                <a:extLst>
                  <a:ext uri="{FF2B5EF4-FFF2-40B4-BE49-F238E27FC236}">
                    <a16:creationId xmlns:a16="http://schemas.microsoft.com/office/drawing/2014/main" id="{4B0AEA3D-B237-3FE6-439A-8FF453342B33}"/>
                  </a:ext>
                </a:extLst>
              </p:cNvPr>
              <p:cNvSpPr>
                <a:spLocks noRot="1" noChangeAspect="1" noMove="1" noResize="1" noEditPoints="1" noAdjustHandles="1" noChangeArrowheads="1" noChangeShapeType="1" noTextEdit="1"/>
              </p:cNvSpPr>
              <p:nvPr/>
            </p:nvSpPr>
            <p:spPr>
              <a:xfrm>
                <a:off x="2489717" y="1787271"/>
                <a:ext cx="1440000" cy="914400"/>
              </a:xfrm>
              <a:prstGeom prst="rect">
                <a:avLst/>
              </a:prstGeom>
              <a:blipFill>
                <a:blip r:embed="rId2"/>
                <a:stretch>
                  <a:fillRect r="-6173"/>
                </a:stretch>
              </a:blipFill>
              <a:ln w="38100">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a:extLst>
                  <a:ext uri="{FF2B5EF4-FFF2-40B4-BE49-F238E27FC236}">
                    <a16:creationId xmlns:a16="http://schemas.microsoft.com/office/drawing/2014/main" id="{D03F29C1-6F51-3A16-E545-0499D8B58B79}"/>
                  </a:ext>
                </a:extLst>
              </p:cNvPr>
              <p:cNvSpPr/>
              <p:nvPr/>
            </p:nvSpPr>
            <p:spPr>
              <a:xfrm>
                <a:off x="7810845" y="1787271"/>
                <a:ext cx="1440000" cy="914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altLang="ja-JP" sz="2400" i="1" smtClean="0">
                            <a:solidFill>
                              <a:srgbClr val="0000FF"/>
                            </a:solidFill>
                            <a:latin typeface="Cambria Math" panose="02040503050406030204" pitchFamily="18" charset="0"/>
                          </a:rPr>
                        </m:ctrlPr>
                      </m:sSubPr>
                      <m:e>
                        <m:acc>
                          <m:accPr>
                            <m:chr m:val="̂"/>
                            <m:ctrlPr>
                              <a:rPr lang="en-US" altLang="ja-JP" sz="2400" i="1">
                                <a:solidFill>
                                  <a:srgbClr val="0000FF"/>
                                </a:solidFill>
                                <a:latin typeface="Cambria Math" panose="02040503050406030204" pitchFamily="18" charset="0"/>
                              </a:rPr>
                            </m:ctrlPr>
                          </m:accPr>
                          <m:e>
                            <m:r>
                              <a:rPr lang="en-US" altLang="ja-JP" sz="2400" i="1">
                                <a:solidFill>
                                  <a:srgbClr val="0000FF"/>
                                </a:solidFill>
                                <a:latin typeface="Cambria Math" panose="02040503050406030204" pitchFamily="18" charset="0"/>
                              </a:rPr>
                              <m:t>𝑋</m:t>
                            </m:r>
                            <m:r>
                              <a:rPr lang="en-US" altLang="ja-JP" sz="2400" b="0" i="1" smtClean="0">
                                <a:solidFill>
                                  <a:srgbClr val="0000FF"/>
                                </a:solidFill>
                                <a:latin typeface="Cambria Math" panose="02040503050406030204" pitchFamily="18" charset="0"/>
                              </a:rPr>
                              <m:t>′</m:t>
                            </m:r>
                          </m:e>
                        </m:acc>
                      </m:e>
                      <m:sub>
                        <m:r>
                          <a:rPr lang="en-US" altLang="ja-JP" sz="2400" i="1">
                            <a:solidFill>
                              <a:srgbClr val="0000FF"/>
                            </a:solidFill>
                            <a:latin typeface="Cambria Math" panose="02040503050406030204" pitchFamily="18" charset="0"/>
                          </a:rPr>
                          <m:t>𝐵</m:t>
                        </m:r>
                      </m:sub>
                    </m:sSub>
                  </m:oMath>
                </a14:m>
                <a:r>
                  <a:rPr kumimoji="1" lang="en-US" altLang="ja-JP" sz="2400" dirty="0">
                    <a:solidFill>
                      <a:schemeClr val="tx1"/>
                    </a:solidFill>
                  </a:rPr>
                  <a:t>or</a:t>
                </a:r>
                <a:r>
                  <a:rPr lang="en-US" altLang="ja-JP" dirty="0">
                    <a:solidFill>
                      <a:srgbClr val="0000FF"/>
                    </a:solidFill>
                  </a:rPr>
                  <a:t> </a:t>
                </a:r>
                <a14:m>
                  <m:oMath xmlns:m="http://schemas.openxmlformats.org/officeDocument/2006/math">
                    <m:sSub>
                      <m:sSubPr>
                        <m:ctrlPr>
                          <a:rPr lang="en-US" altLang="ja-JP" sz="2400" i="1">
                            <a:solidFill>
                              <a:srgbClr val="0000FF"/>
                            </a:solidFill>
                            <a:latin typeface="Cambria Math" panose="02040503050406030204" pitchFamily="18" charset="0"/>
                          </a:rPr>
                        </m:ctrlPr>
                      </m:sSubPr>
                      <m:e>
                        <m:acc>
                          <m:accPr>
                            <m:chr m:val="̂"/>
                            <m:ctrlPr>
                              <a:rPr lang="en-US" altLang="ja-JP" sz="2400" i="1">
                                <a:solidFill>
                                  <a:srgbClr val="0000FF"/>
                                </a:solidFill>
                                <a:latin typeface="Cambria Math" panose="02040503050406030204" pitchFamily="18" charset="0"/>
                              </a:rPr>
                            </m:ctrlPr>
                          </m:accPr>
                          <m:e>
                            <m:r>
                              <a:rPr lang="en-US" altLang="ja-JP" sz="2400" i="1">
                                <a:solidFill>
                                  <a:srgbClr val="0000FF"/>
                                </a:solidFill>
                                <a:latin typeface="Cambria Math" panose="02040503050406030204" pitchFamily="18" charset="0"/>
                              </a:rPr>
                              <m:t>𝑌</m:t>
                            </m:r>
                            <m:r>
                              <a:rPr lang="en-US" altLang="ja-JP" sz="2400" b="0" i="1" smtClean="0">
                                <a:solidFill>
                                  <a:srgbClr val="0000FF"/>
                                </a:solidFill>
                                <a:latin typeface="Cambria Math" panose="02040503050406030204" pitchFamily="18" charset="0"/>
                              </a:rPr>
                              <m:t>′</m:t>
                            </m:r>
                          </m:e>
                        </m:acc>
                      </m:e>
                      <m:sub>
                        <m:r>
                          <a:rPr lang="en-US" altLang="ja-JP" sz="2400" i="1">
                            <a:solidFill>
                              <a:srgbClr val="0000FF"/>
                            </a:solidFill>
                            <a:latin typeface="Cambria Math" panose="02040503050406030204" pitchFamily="18" charset="0"/>
                          </a:rPr>
                          <m:t>𝐵</m:t>
                        </m:r>
                      </m:sub>
                    </m:sSub>
                  </m:oMath>
                </a14:m>
                <a:endParaRPr kumimoji="1" lang="ja-JP" altLang="en-US" dirty="0">
                  <a:solidFill>
                    <a:schemeClr val="tx1"/>
                  </a:solidFill>
                </a:endParaRPr>
              </a:p>
            </p:txBody>
          </p:sp>
        </mc:Choice>
        <mc:Fallback xmlns="">
          <p:sp>
            <p:nvSpPr>
              <p:cNvPr id="20" name="正方形/長方形 19">
                <a:extLst>
                  <a:ext uri="{FF2B5EF4-FFF2-40B4-BE49-F238E27FC236}">
                    <a16:creationId xmlns:a16="http://schemas.microsoft.com/office/drawing/2014/main" id="{D03F29C1-6F51-3A16-E545-0499D8B58B79}"/>
                  </a:ext>
                </a:extLst>
              </p:cNvPr>
              <p:cNvSpPr>
                <a:spLocks noRot="1" noChangeAspect="1" noMove="1" noResize="1" noEditPoints="1" noAdjustHandles="1" noChangeArrowheads="1" noChangeShapeType="1" noTextEdit="1"/>
              </p:cNvSpPr>
              <p:nvPr/>
            </p:nvSpPr>
            <p:spPr>
              <a:xfrm>
                <a:off x="7810845" y="1787271"/>
                <a:ext cx="1440000" cy="914400"/>
              </a:xfrm>
              <a:prstGeom prst="rect">
                <a:avLst/>
              </a:prstGeom>
              <a:blipFill>
                <a:blip r:embed="rId3"/>
                <a:stretch>
                  <a:fillRect/>
                </a:stretch>
              </a:blipFill>
              <a:ln w="38100">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69779EF-0364-A0AB-9F1F-E5CBC53A474B}"/>
                  </a:ext>
                </a:extLst>
              </p:cNvPr>
              <p:cNvSpPr txBox="1"/>
              <p:nvPr/>
            </p:nvSpPr>
            <p:spPr>
              <a:xfrm>
                <a:off x="1128036" y="1639739"/>
                <a:ext cx="6008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𝑥</m:t>
                          </m:r>
                        </m:e>
                        <m:sub>
                          <m:r>
                            <a:rPr lang="en-US" altLang="ja-JP" sz="2400" i="1">
                              <a:solidFill>
                                <a:srgbClr val="FF0000"/>
                              </a:solidFill>
                              <a:latin typeface="Cambria Math" panose="02040503050406030204" pitchFamily="18" charset="0"/>
                            </a:rPr>
                            <m:t>𝐴</m:t>
                          </m:r>
                        </m:sub>
                      </m:sSub>
                    </m:oMath>
                  </m:oMathPara>
                </a14:m>
                <a:endParaRPr kumimoji="1" lang="ja-JP" altLang="en-US" sz="2400" dirty="0"/>
              </a:p>
            </p:txBody>
          </p:sp>
        </mc:Choice>
        <mc:Fallback xmlns="">
          <p:sp>
            <p:nvSpPr>
              <p:cNvPr id="24" name="テキスト ボックス 23">
                <a:extLst>
                  <a:ext uri="{FF2B5EF4-FFF2-40B4-BE49-F238E27FC236}">
                    <a16:creationId xmlns:a16="http://schemas.microsoft.com/office/drawing/2014/main" id="{B69779EF-0364-A0AB-9F1F-E5CBC53A474B}"/>
                  </a:ext>
                </a:extLst>
              </p:cNvPr>
              <p:cNvSpPr txBox="1">
                <a:spLocks noRot="1" noChangeAspect="1" noMove="1" noResize="1" noEditPoints="1" noAdjustHandles="1" noChangeArrowheads="1" noChangeShapeType="1" noTextEdit="1"/>
              </p:cNvSpPr>
              <p:nvPr/>
            </p:nvSpPr>
            <p:spPr>
              <a:xfrm>
                <a:off x="1128036" y="1639739"/>
                <a:ext cx="600861" cy="461665"/>
              </a:xfrm>
              <a:prstGeom prst="rect">
                <a:avLst/>
              </a:prstGeom>
              <a:blipFill>
                <a:blip r:embed="rId4"/>
                <a:stretch>
                  <a:fillRect b="-13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7B178228-9821-4EC5-AD88-CD4E251266FA}"/>
                  </a:ext>
                </a:extLst>
              </p:cNvPr>
              <p:cNvSpPr txBox="1"/>
              <p:nvPr/>
            </p:nvSpPr>
            <p:spPr>
              <a:xfrm>
                <a:off x="9938515" y="1643134"/>
                <a:ext cx="68275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𝑥</m:t>
                          </m:r>
                          <m:r>
                            <a:rPr lang="en-US" altLang="ja-JP" sz="2400" b="0" i="1" smtClean="0">
                              <a:solidFill>
                                <a:srgbClr val="0000FF"/>
                              </a:solidFill>
                              <a:latin typeface="Cambria Math" panose="02040503050406030204" pitchFamily="18" charset="0"/>
                            </a:rPr>
                            <m:t>′</m:t>
                          </m:r>
                        </m:e>
                        <m:sub>
                          <m:r>
                            <a:rPr lang="en-US" altLang="ja-JP" sz="2400" i="1">
                              <a:solidFill>
                                <a:srgbClr val="0000FF"/>
                              </a:solidFill>
                              <a:latin typeface="Cambria Math" panose="02040503050406030204" pitchFamily="18" charset="0"/>
                            </a:rPr>
                            <m:t>𝐵</m:t>
                          </m:r>
                        </m:sub>
                      </m:sSub>
                    </m:oMath>
                  </m:oMathPara>
                </a14:m>
                <a:endParaRPr kumimoji="1" lang="ja-JP" altLang="en-US" sz="2400" dirty="0"/>
              </a:p>
            </p:txBody>
          </p:sp>
        </mc:Choice>
        <mc:Fallback xmlns="">
          <p:sp>
            <p:nvSpPr>
              <p:cNvPr id="25" name="テキスト ボックス 24">
                <a:extLst>
                  <a:ext uri="{FF2B5EF4-FFF2-40B4-BE49-F238E27FC236}">
                    <a16:creationId xmlns:a16="http://schemas.microsoft.com/office/drawing/2014/main" id="{7B178228-9821-4EC5-AD88-CD4E251266FA}"/>
                  </a:ext>
                </a:extLst>
              </p:cNvPr>
              <p:cNvSpPr txBox="1">
                <a:spLocks noRot="1" noChangeAspect="1" noMove="1" noResize="1" noEditPoints="1" noAdjustHandles="1" noChangeArrowheads="1" noChangeShapeType="1" noTextEdit="1"/>
              </p:cNvSpPr>
              <p:nvPr/>
            </p:nvSpPr>
            <p:spPr>
              <a:xfrm>
                <a:off x="9938515" y="1643134"/>
                <a:ext cx="682757" cy="461665"/>
              </a:xfrm>
              <a:prstGeom prst="rect">
                <a:avLst/>
              </a:prstGeom>
              <a:blipFill>
                <a:blip r:embed="rId5"/>
                <a:stretch>
                  <a:fillRect b="-1333"/>
                </a:stretch>
              </a:blipFill>
            </p:spPr>
            <p:txBody>
              <a:bodyPr/>
              <a:lstStyle/>
              <a:p>
                <a:r>
                  <a:rPr lang="ja-JP" altLang="en-US">
                    <a:noFill/>
                  </a:rPr>
                  <a:t> </a:t>
                </a:r>
              </a:p>
            </p:txBody>
          </p:sp>
        </mc:Fallback>
      </mc:AlternateContent>
      <p:sp>
        <p:nvSpPr>
          <p:cNvPr id="26" name="矢印: 下 25">
            <a:extLst>
              <a:ext uri="{FF2B5EF4-FFF2-40B4-BE49-F238E27FC236}">
                <a16:creationId xmlns:a16="http://schemas.microsoft.com/office/drawing/2014/main" id="{09A200FD-442C-7A2C-6E7D-CC4E80845D63}"/>
              </a:ext>
            </a:extLst>
          </p:cNvPr>
          <p:cNvSpPr/>
          <p:nvPr/>
        </p:nvSpPr>
        <p:spPr>
          <a:xfrm rot="16200000">
            <a:off x="9404417" y="2019642"/>
            <a:ext cx="375913" cy="449659"/>
          </a:xfrm>
          <a:prstGeom prst="downArrow">
            <a:avLst>
              <a:gd name="adj1" fmla="val 41182"/>
              <a:gd name="adj2" fmla="val 5400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A1EABD10-EE25-ED62-4A2C-C4C48923B7F0}"/>
              </a:ext>
            </a:extLst>
          </p:cNvPr>
          <p:cNvGrpSpPr/>
          <p:nvPr/>
        </p:nvGrpSpPr>
        <p:grpSpPr>
          <a:xfrm>
            <a:off x="5612724" y="3364489"/>
            <a:ext cx="360000" cy="360000"/>
            <a:chOff x="5636805" y="3886387"/>
            <a:chExt cx="360000" cy="360000"/>
          </a:xfrm>
        </p:grpSpPr>
        <p:sp>
          <p:nvSpPr>
            <p:cNvPr id="30" name="楕円 29">
              <a:extLst>
                <a:ext uri="{FF2B5EF4-FFF2-40B4-BE49-F238E27FC236}">
                  <a16:creationId xmlns:a16="http://schemas.microsoft.com/office/drawing/2014/main" id="{D7FD005A-237E-9A34-D7F3-8B490592DB9A}"/>
                </a:ext>
              </a:extLst>
            </p:cNvPr>
            <p:cNvSpPr/>
            <p:nvPr/>
          </p:nvSpPr>
          <p:spPr>
            <a:xfrm>
              <a:off x="5636805" y="3886387"/>
              <a:ext cx="360000" cy="36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75C234B7-4E6E-FA50-6D92-A750A3C92D2F}"/>
                </a:ext>
              </a:extLst>
            </p:cNvPr>
            <p:cNvCxnSpPr>
              <a:cxnSpLocks/>
              <a:stCxn id="30" idx="7"/>
              <a:endCxn id="30" idx="3"/>
            </p:cNvCxnSpPr>
            <p:nvPr/>
          </p:nvCxnSpPr>
          <p:spPr>
            <a:xfrm flipH="1">
              <a:off x="5689526" y="3939108"/>
              <a:ext cx="254558" cy="2545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B838EA97-F41B-890E-386A-3103478B41D3}"/>
                </a:ext>
              </a:extLst>
            </p:cNvPr>
            <p:cNvCxnSpPr>
              <a:cxnSpLocks/>
              <a:stCxn id="30" idx="1"/>
              <a:endCxn id="30" idx="5"/>
            </p:cNvCxnSpPr>
            <p:nvPr/>
          </p:nvCxnSpPr>
          <p:spPr>
            <a:xfrm>
              <a:off x="5689526" y="3939108"/>
              <a:ext cx="254558" cy="2545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ED8CF50B-A407-FE21-6CC9-012591F24343}"/>
                  </a:ext>
                </a:extLst>
              </p:cNvPr>
              <p:cNvSpPr txBox="1"/>
              <p:nvPr/>
            </p:nvSpPr>
            <p:spPr>
              <a:xfrm>
                <a:off x="1943583" y="4481986"/>
                <a:ext cx="128424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𝑥</m:t>
                          </m:r>
                        </m:e>
                        <m:sub>
                          <m:r>
                            <a:rPr lang="en-US" altLang="ja-JP" sz="2400" i="1">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𝑥</m:t>
                          </m:r>
                          <m:r>
                            <a:rPr lang="en-US" altLang="ja-JP" sz="2400" b="0" i="1" smtClean="0">
                              <a:solidFill>
                                <a:srgbClr val="0000FF"/>
                              </a:solidFill>
                              <a:latin typeface="Cambria Math" panose="02040503050406030204" pitchFamily="18" charset="0"/>
                            </a:rPr>
                            <m:t>′</m:t>
                          </m:r>
                        </m:e>
                        <m:sub>
                          <m:r>
                            <a:rPr lang="en-US" altLang="ja-JP" sz="2400" i="1">
                              <a:solidFill>
                                <a:srgbClr val="0000FF"/>
                              </a:solidFill>
                              <a:latin typeface="Cambria Math" panose="02040503050406030204" pitchFamily="18" charset="0"/>
                            </a:rPr>
                            <m:t>𝐵</m:t>
                          </m:r>
                        </m:sub>
                      </m:sSub>
                    </m:oMath>
                  </m:oMathPara>
                </a14:m>
                <a:endParaRPr kumimoji="1" lang="ja-JP" altLang="en-US" sz="2400" dirty="0"/>
              </a:p>
            </p:txBody>
          </p:sp>
        </mc:Choice>
        <mc:Fallback xmlns="">
          <p:sp>
            <p:nvSpPr>
              <p:cNvPr id="33" name="テキスト ボックス 32">
                <a:extLst>
                  <a:ext uri="{FF2B5EF4-FFF2-40B4-BE49-F238E27FC236}">
                    <a16:creationId xmlns:a16="http://schemas.microsoft.com/office/drawing/2014/main" id="{ED8CF50B-A407-FE21-6CC9-012591F24343}"/>
                  </a:ext>
                </a:extLst>
              </p:cNvPr>
              <p:cNvSpPr txBox="1">
                <a:spLocks noRot="1" noChangeAspect="1" noMove="1" noResize="1" noEditPoints="1" noAdjustHandles="1" noChangeArrowheads="1" noChangeShapeType="1" noTextEdit="1"/>
              </p:cNvSpPr>
              <p:nvPr/>
            </p:nvSpPr>
            <p:spPr>
              <a:xfrm>
                <a:off x="1943583" y="4481986"/>
                <a:ext cx="1284248" cy="461665"/>
              </a:xfrm>
              <a:prstGeom prst="rect">
                <a:avLst/>
              </a:prstGeom>
              <a:blipFill>
                <a:blip r:embed="rId6"/>
                <a:stretch>
                  <a:fillRect b="-1316"/>
                </a:stretch>
              </a:blipFill>
            </p:spPr>
            <p:txBody>
              <a:bodyPr/>
              <a:lstStyle/>
              <a:p>
                <a:r>
                  <a:rPr lang="ja-JP" altLang="en-US">
                    <a:noFill/>
                  </a:rPr>
                  <a:t> </a:t>
                </a:r>
              </a:p>
            </p:txBody>
          </p:sp>
        </mc:Fallback>
      </mc:AlternateContent>
      <p:sp>
        <p:nvSpPr>
          <p:cNvPr id="69" name="矢印: 下 68">
            <a:extLst>
              <a:ext uri="{FF2B5EF4-FFF2-40B4-BE49-F238E27FC236}">
                <a16:creationId xmlns:a16="http://schemas.microsoft.com/office/drawing/2014/main" id="{DD811764-436B-4CFC-94FB-BD4CA517229A}"/>
              </a:ext>
            </a:extLst>
          </p:cNvPr>
          <p:cNvSpPr/>
          <p:nvPr/>
        </p:nvSpPr>
        <p:spPr>
          <a:xfrm rot="5400000">
            <a:off x="1920715" y="2019642"/>
            <a:ext cx="375913" cy="449659"/>
          </a:xfrm>
          <a:prstGeom prst="downArrow">
            <a:avLst>
              <a:gd name="adj1" fmla="val 41182"/>
              <a:gd name="adj2" fmla="val 5400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460E8160-2A48-1F00-467D-A3F859DF6061}"/>
              </a:ext>
            </a:extLst>
          </p:cNvPr>
          <p:cNvSpPr txBox="1"/>
          <p:nvPr/>
        </p:nvSpPr>
        <p:spPr>
          <a:xfrm>
            <a:off x="2810063" y="1273296"/>
            <a:ext cx="670376" cy="461665"/>
          </a:xfrm>
          <a:prstGeom prst="rect">
            <a:avLst/>
          </a:prstGeom>
          <a:noFill/>
        </p:spPr>
        <p:txBody>
          <a:bodyPr wrap="none" rtlCol="0">
            <a:spAutoFit/>
          </a:bodyPr>
          <a:lstStyle/>
          <a:p>
            <a:pPr algn="l"/>
            <a:r>
              <a:rPr lang="ja-JP" altLang="en-US" sz="2400" dirty="0"/>
              <a:t>系</a:t>
            </a:r>
            <a:r>
              <a:rPr lang="en-US" altLang="ja-JP" sz="2400" dirty="0">
                <a:solidFill>
                  <a:srgbClr val="FF0000"/>
                </a:solidFill>
              </a:rPr>
              <a:t>A</a:t>
            </a:r>
            <a:endParaRPr kumimoji="1" lang="ja-JP" altLang="en-US" sz="2400" dirty="0">
              <a:solidFill>
                <a:srgbClr val="FF0000"/>
              </a:solidFill>
            </a:endParaRPr>
          </a:p>
        </p:txBody>
      </p:sp>
      <p:sp>
        <p:nvSpPr>
          <p:cNvPr id="71" name="テキスト ボックス 70">
            <a:extLst>
              <a:ext uri="{FF2B5EF4-FFF2-40B4-BE49-F238E27FC236}">
                <a16:creationId xmlns:a16="http://schemas.microsoft.com/office/drawing/2014/main" id="{310EC6F8-FCD2-DB20-F9E3-241B26C2B8D7}"/>
              </a:ext>
            </a:extLst>
          </p:cNvPr>
          <p:cNvSpPr txBox="1"/>
          <p:nvPr/>
        </p:nvSpPr>
        <p:spPr>
          <a:xfrm>
            <a:off x="8207404" y="1283159"/>
            <a:ext cx="670376" cy="461665"/>
          </a:xfrm>
          <a:prstGeom prst="rect">
            <a:avLst/>
          </a:prstGeom>
          <a:noFill/>
        </p:spPr>
        <p:txBody>
          <a:bodyPr wrap="none" rtlCol="0">
            <a:spAutoFit/>
          </a:bodyPr>
          <a:lstStyle/>
          <a:p>
            <a:pPr algn="l"/>
            <a:r>
              <a:rPr lang="ja-JP" altLang="en-US" sz="2400" dirty="0"/>
              <a:t>系</a:t>
            </a:r>
            <a:r>
              <a:rPr lang="en-US" altLang="ja-JP" sz="2400" dirty="0">
                <a:solidFill>
                  <a:srgbClr val="0000FF"/>
                </a:solidFill>
              </a:rPr>
              <a:t>B</a:t>
            </a:r>
            <a:endParaRPr kumimoji="1" lang="ja-JP" altLang="en-US" sz="2400" dirty="0">
              <a:solidFill>
                <a:srgbClr val="0000FF"/>
              </a:solidFill>
            </a:endParaRPr>
          </a:p>
        </p:txBody>
      </p:sp>
      <mc:AlternateContent xmlns:mc="http://schemas.openxmlformats.org/markup-compatibility/2006" xmlns:a14="http://schemas.microsoft.com/office/drawing/2010/main">
        <mc:Choice Requires="a14">
          <p:sp>
            <p:nvSpPr>
              <p:cNvPr id="72" name="テキスト ボックス 71">
                <a:extLst>
                  <a:ext uri="{FF2B5EF4-FFF2-40B4-BE49-F238E27FC236}">
                    <a16:creationId xmlns:a16="http://schemas.microsoft.com/office/drawing/2014/main" id="{01BB9CF5-6680-F362-7A5A-239AB8FC270C}"/>
                  </a:ext>
                </a:extLst>
              </p:cNvPr>
              <p:cNvSpPr txBox="1"/>
              <p:nvPr/>
            </p:nvSpPr>
            <p:spPr>
              <a:xfrm>
                <a:off x="1128036" y="2309506"/>
                <a:ext cx="6008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𝑦</m:t>
                          </m:r>
                        </m:e>
                        <m:sub>
                          <m:r>
                            <a:rPr lang="en-US" altLang="ja-JP" sz="2400" i="1">
                              <a:solidFill>
                                <a:srgbClr val="FF0000"/>
                              </a:solidFill>
                              <a:latin typeface="Cambria Math" panose="02040503050406030204" pitchFamily="18" charset="0"/>
                            </a:rPr>
                            <m:t>𝐴</m:t>
                          </m:r>
                        </m:sub>
                      </m:sSub>
                    </m:oMath>
                  </m:oMathPara>
                </a14:m>
                <a:endParaRPr kumimoji="1" lang="ja-JP" altLang="en-US" sz="2400" dirty="0"/>
              </a:p>
            </p:txBody>
          </p:sp>
        </mc:Choice>
        <mc:Fallback xmlns="">
          <p:sp>
            <p:nvSpPr>
              <p:cNvPr id="72" name="テキスト ボックス 71">
                <a:extLst>
                  <a:ext uri="{FF2B5EF4-FFF2-40B4-BE49-F238E27FC236}">
                    <a16:creationId xmlns:a16="http://schemas.microsoft.com/office/drawing/2014/main" id="{01BB9CF5-6680-F362-7A5A-239AB8FC270C}"/>
                  </a:ext>
                </a:extLst>
              </p:cNvPr>
              <p:cNvSpPr txBox="1">
                <a:spLocks noRot="1" noChangeAspect="1" noMove="1" noResize="1" noEditPoints="1" noAdjustHandles="1" noChangeArrowheads="1" noChangeShapeType="1" noTextEdit="1"/>
              </p:cNvSpPr>
              <p:nvPr/>
            </p:nvSpPr>
            <p:spPr>
              <a:xfrm>
                <a:off x="1128036" y="2309506"/>
                <a:ext cx="600861" cy="461665"/>
              </a:xfrm>
              <a:prstGeom prst="rect">
                <a:avLst/>
              </a:prstGeom>
              <a:blipFill>
                <a:blip r:embed="rId18"/>
                <a:stretch>
                  <a:fillRect b="-9211"/>
                </a:stretch>
              </a:blipFill>
            </p:spPr>
            <p:txBody>
              <a:bodyPr/>
              <a:lstStyle/>
              <a:p>
                <a:r>
                  <a:rPr lang="ja-JP" altLang="en-US">
                    <a:noFill/>
                  </a:rPr>
                  <a:t> </a:t>
                </a:r>
              </a:p>
            </p:txBody>
          </p:sp>
        </mc:Fallback>
      </mc:AlternateContent>
      <p:sp>
        <p:nvSpPr>
          <p:cNvPr id="73" name="テキスト ボックス 72">
            <a:extLst>
              <a:ext uri="{FF2B5EF4-FFF2-40B4-BE49-F238E27FC236}">
                <a16:creationId xmlns:a16="http://schemas.microsoft.com/office/drawing/2014/main" id="{CF6274DF-C1CD-CA0F-B404-0B044D7B2375}"/>
              </a:ext>
            </a:extLst>
          </p:cNvPr>
          <p:cNvSpPr txBox="1"/>
          <p:nvPr/>
        </p:nvSpPr>
        <p:spPr>
          <a:xfrm>
            <a:off x="1191402" y="1998322"/>
            <a:ext cx="453970" cy="461665"/>
          </a:xfrm>
          <a:prstGeom prst="rect">
            <a:avLst/>
          </a:prstGeom>
          <a:noFill/>
        </p:spPr>
        <p:txBody>
          <a:bodyPr wrap="none" rtlCol="0">
            <a:spAutoFit/>
          </a:bodyPr>
          <a:lstStyle/>
          <a:p>
            <a:pPr algn="l"/>
            <a:r>
              <a:rPr kumimoji="1" lang="en-US" altLang="ja-JP" sz="2400" dirty="0"/>
              <a:t>or</a:t>
            </a:r>
            <a:endParaRPr kumimoji="1" lang="ja-JP" altLang="en-US" sz="2400" dirty="0"/>
          </a:p>
        </p:txBody>
      </p:sp>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E37F0B73-5658-27E5-A14E-C92E3FF402A6}"/>
                  </a:ext>
                </a:extLst>
              </p:cNvPr>
              <p:cNvSpPr txBox="1"/>
              <p:nvPr/>
            </p:nvSpPr>
            <p:spPr>
              <a:xfrm>
                <a:off x="9938515" y="2367928"/>
                <a:ext cx="68275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𝑦</m:t>
                          </m:r>
                          <m:r>
                            <a:rPr lang="en-US" altLang="ja-JP" sz="2400" b="0" i="1" smtClean="0">
                              <a:solidFill>
                                <a:srgbClr val="0000FF"/>
                              </a:solidFill>
                              <a:latin typeface="Cambria Math" panose="02040503050406030204" pitchFamily="18" charset="0"/>
                            </a:rPr>
                            <m:t>′</m:t>
                          </m:r>
                        </m:e>
                        <m:sub>
                          <m:r>
                            <a:rPr lang="en-US" altLang="ja-JP" sz="2400" i="1">
                              <a:solidFill>
                                <a:srgbClr val="0000FF"/>
                              </a:solidFill>
                              <a:latin typeface="Cambria Math" panose="02040503050406030204" pitchFamily="18" charset="0"/>
                            </a:rPr>
                            <m:t>𝐵</m:t>
                          </m:r>
                        </m:sub>
                      </m:sSub>
                    </m:oMath>
                  </m:oMathPara>
                </a14:m>
                <a:endParaRPr kumimoji="1" lang="ja-JP" altLang="en-US" sz="2400" dirty="0"/>
              </a:p>
            </p:txBody>
          </p:sp>
        </mc:Choice>
        <mc:Fallback xmlns="">
          <p:sp>
            <p:nvSpPr>
              <p:cNvPr id="74" name="テキスト ボックス 73">
                <a:extLst>
                  <a:ext uri="{FF2B5EF4-FFF2-40B4-BE49-F238E27FC236}">
                    <a16:creationId xmlns:a16="http://schemas.microsoft.com/office/drawing/2014/main" id="{E37F0B73-5658-27E5-A14E-C92E3FF402A6}"/>
                  </a:ext>
                </a:extLst>
              </p:cNvPr>
              <p:cNvSpPr txBox="1">
                <a:spLocks noRot="1" noChangeAspect="1" noMove="1" noResize="1" noEditPoints="1" noAdjustHandles="1" noChangeArrowheads="1" noChangeShapeType="1" noTextEdit="1"/>
              </p:cNvSpPr>
              <p:nvPr/>
            </p:nvSpPr>
            <p:spPr>
              <a:xfrm>
                <a:off x="9938515" y="2367928"/>
                <a:ext cx="682757" cy="461665"/>
              </a:xfrm>
              <a:prstGeom prst="rect">
                <a:avLst/>
              </a:prstGeom>
              <a:blipFill>
                <a:blip r:embed="rId19"/>
                <a:stretch>
                  <a:fillRect b="-10526"/>
                </a:stretch>
              </a:blipFill>
            </p:spPr>
            <p:txBody>
              <a:bodyPr/>
              <a:lstStyle/>
              <a:p>
                <a:r>
                  <a:rPr lang="ja-JP" altLang="en-US">
                    <a:noFill/>
                  </a:rPr>
                  <a:t> </a:t>
                </a:r>
              </a:p>
            </p:txBody>
          </p:sp>
        </mc:Fallback>
      </mc:AlternateContent>
      <p:sp>
        <p:nvSpPr>
          <p:cNvPr id="75" name="テキスト ボックス 74">
            <a:extLst>
              <a:ext uri="{FF2B5EF4-FFF2-40B4-BE49-F238E27FC236}">
                <a16:creationId xmlns:a16="http://schemas.microsoft.com/office/drawing/2014/main" id="{5FCCCED6-D128-DA18-5023-39C7559E6596}"/>
              </a:ext>
            </a:extLst>
          </p:cNvPr>
          <p:cNvSpPr txBox="1"/>
          <p:nvPr/>
        </p:nvSpPr>
        <p:spPr>
          <a:xfrm>
            <a:off x="10045227" y="2017420"/>
            <a:ext cx="453970" cy="461665"/>
          </a:xfrm>
          <a:prstGeom prst="rect">
            <a:avLst/>
          </a:prstGeom>
          <a:noFill/>
        </p:spPr>
        <p:txBody>
          <a:bodyPr wrap="none" rtlCol="0">
            <a:spAutoFit/>
          </a:bodyPr>
          <a:lstStyle/>
          <a:p>
            <a:pPr algn="l"/>
            <a:r>
              <a:rPr kumimoji="1" lang="en-US" altLang="ja-JP" sz="2400" dirty="0"/>
              <a:t>or</a:t>
            </a:r>
            <a:endParaRPr kumimoji="1" lang="ja-JP" altLang="en-US" sz="2400" dirty="0"/>
          </a:p>
        </p:txBody>
      </p:sp>
      <p:sp>
        <p:nvSpPr>
          <p:cNvPr id="22" name="フリーフォーム: 図形 21">
            <a:extLst>
              <a:ext uri="{FF2B5EF4-FFF2-40B4-BE49-F238E27FC236}">
                <a16:creationId xmlns:a16="http://schemas.microsoft.com/office/drawing/2014/main" id="{9D605FC2-AB6B-A8DE-59BF-60044C05B75C}"/>
              </a:ext>
            </a:extLst>
          </p:cNvPr>
          <p:cNvSpPr/>
          <p:nvPr/>
        </p:nvSpPr>
        <p:spPr>
          <a:xfrm>
            <a:off x="1293341" y="2866768"/>
            <a:ext cx="4316627" cy="701178"/>
          </a:xfrm>
          <a:custGeom>
            <a:avLst/>
            <a:gdLst>
              <a:gd name="connsiteX0" fmla="*/ 0 w 4316627"/>
              <a:gd name="connsiteY0" fmla="*/ 0 h 701178"/>
              <a:gd name="connsiteX1" fmla="*/ 461318 w 4316627"/>
              <a:gd name="connsiteY1" fmla="*/ 420129 h 701178"/>
              <a:gd name="connsiteX2" fmla="*/ 1219200 w 4316627"/>
              <a:gd name="connsiteY2" fmla="*/ 502508 h 701178"/>
              <a:gd name="connsiteX3" fmla="*/ 3517556 w 4316627"/>
              <a:gd name="connsiteY3" fmla="*/ 683740 h 701178"/>
              <a:gd name="connsiteX4" fmla="*/ 4316627 w 4316627"/>
              <a:gd name="connsiteY4" fmla="*/ 683740 h 701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6627" h="701178">
                <a:moveTo>
                  <a:pt x="0" y="0"/>
                </a:moveTo>
                <a:cubicBezTo>
                  <a:pt x="129059" y="168189"/>
                  <a:pt x="258118" y="336378"/>
                  <a:pt x="461318" y="420129"/>
                </a:cubicBezTo>
                <a:cubicBezTo>
                  <a:pt x="664518" y="503880"/>
                  <a:pt x="1219200" y="502508"/>
                  <a:pt x="1219200" y="502508"/>
                </a:cubicBezTo>
                <a:lnTo>
                  <a:pt x="3517556" y="683740"/>
                </a:lnTo>
                <a:cubicBezTo>
                  <a:pt x="4033794" y="713945"/>
                  <a:pt x="4175210" y="698842"/>
                  <a:pt x="4316627" y="68374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3D09ADC5-9E4E-E7F3-07CF-B126E66A7552}"/>
              </a:ext>
            </a:extLst>
          </p:cNvPr>
          <p:cNvSpPr/>
          <p:nvPr/>
        </p:nvSpPr>
        <p:spPr>
          <a:xfrm>
            <a:off x="5968239" y="2914650"/>
            <a:ext cx="4556886" cy="609600"/>
          </a:xfrm>
          <a:custGeom>
            <a:avLst/>
            <a:gdLst>
              <a:gd name="connsiteX0" fmla="*/ 4556886 w 4556886"/>
              <a:gd name="connsiteY0" fmla="*/ 0 h 609600"/>
              <a:gd name="connsiteX1" fmla="*/ 4328286 w 4556886"/>
              <a:gd name="connsiteY1" fmla="*/ 276225 h 609600"/>
              <a:gd name="connsiteX2" fmla="*/ 3756786 w 4556886"/>
              <a:gd name="connsiteY2" fmla="*/ 381000 h 609600"/>
              <a:gd name="connsiteX3" fmla="*/ 575436 w 4556886"/>
              <a:gd name="connsiteY3" fmla="*/ 561975 h 609600"/>
              <a:gd name="connsiteX4" fmla="*/ 13461 w 4556886"/>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6886" h="609600">
                <a:moveTo>
                  <a:pt x="4556886" y="0"/>
                </a:moveTo>
                <a:cubicBezTo>
                  <a:pt x="4509261" y="106362"/>
                  <a:pt x="4461636" y="212725"/>
                  <a:pt x="4328286" y="276225"/>
                </a:cubicBezTo>
                <a:cubicBezTo>
                  <a:pt x="4194936" y="339725"/>
                  <a:pt x="4382261" y="333375"/>
                  <a:pt x="3756786" y="381000"/>
                </a:cubicBezTo>
                <a:cubicBezTo>
                  <a:pt x="3131311" y="428625"/>
                  <a:pt x="1199323" y="523875"/>
                  <a:pt x="575436" y="561975"/>
                </a:cubicBezTo>
                <a:cubicBezTo>
                  <a:pt x="-48451" y="600075"/>
                  <a:pt x="-17495" y="604837"/>
                  <a:pt x="13461" y="6096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29B5D33E-C4A1-D8BE-4196-DA820B1319DF}"/>
                  </a:ext>
                </a:extLst>
              </p:cNvPr>
              <p:cNvSpPr txBox="1"/>
              <p:nvPr/>
            </p:nvSpPr>
            <p:spPr>
              <a:xfrm>
                <a:off x="2042439" y="5315970"/>
                <a:ext cx="1153335" cy="461665"/>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𝑦</m:t>
                          </m:r>
                        </m:e>
                        <m:sub>
                          <m:r>
                            <a:rPr lang="en-US" altLang="ja-JP" sz="2400" i="1">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𝑦</m:t>
                          </m:r>
                          <m:r>
                            <a:rPr lang="en-US" altLang="ja-JP" sz="2400" b="0" i="1" smtClean="0">
                              <a:solidFill>
                                <a:srgbClr val="0000FF"/>
                              </a:solidFill>
                              <a:latin typeface="Cambria Math" panose="02040503050406030204" pitchFamily="18" charset="0"/>
                            </a:rPr>
                            <m:t>′</m:t>
                          </m:r>
                        </m:e>
                        <m:sub>
                          <m:r>
                            <a:rPr lang="en-US" altLang="ja-JP" sz="2400" i="1">
                              <a:solidFill>
                                <a:srgbClr val="0000FF"/>
                              </a:solidFill>
                              <a:latin typeface="Cambria Math" panose="02040503050406030204" pitchFamily="18" charset="0"/>
                            </a:rPr>
                            <m:t>𝐵</m:t>
                          </m:r>
                        </m:sub>
                      </m:sSub>
                    </m:oMath>
                  </m:oMathPara>
                </a14:m>
                <a:endParaRPr kumimoji="1" lang="ja-JP" altLang="en-US" sz="2400" dirty="0"/>
              </a:p>
            </p:txBody>
          </p:sp>
        </mc:Choice>
        <mc:Fallback xmlns="">
          <p:sp>
            <p:nvSpPr>
              <p:cNvPr id="27" name="テキスト ボックス 26">
                <a:extLst>
                  <a:ext uri="{FF2B5EF4-FFF2-40B4-BE49-F238E27FC236}">
                    <a16:creationId xmlns:a16="http://schemas.microsoft.com/office/drawing/2014/main" id="{29B5D33E-C4A1-D8BE-4196-DA820B1319DF}"/>
                  </a:ext>
                </a:extLst>
              </p:cNvPr>
              <p:cNvSpPr txBox="1">
                <a:spLocks noRot="1" noChangeAspect="1" noMove="1" noResize="1" noEditPoints="1" noAdjustHandles="1" noChangeArrowheads="1" noChangeShapeType="1" noTextEdit="1"/>
              </p:cNvSpPr>
              <p:nvPr/>
            </p:nvSpPr>
            <p:spPr>
              <a:xfrm>
                <a:off x="2042439" y="5315970"/>
                <a:ext cx="1153335" cy="461665"/>
              </a:xfrm>
              <a:prstGeom prst="rect">
                <a:avLst/>
              </a:prstGeom>
              <a:blipFill>
                <a:blip r:embed="rId20"/>
                <a:stretch>
                  <a:fillRect b="-105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07201A74-0B2D-2281-B3F5-F97457120B6A}"/>
                  </a:ext>
                </a:extLst>
              </p:cNvPr>
              <p:cNvSpPr txBox="1"/>
              <p:nvPr/>
            </p:nvSpPr>
            <p:spPr>
              <a:xfrm>
                <a:off x="2042439" y="6149953"/>
                <a:ext cx="1153335" cy="461665"/>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𝑥</m:t>
                          </m:r>
                        </m:e>
                        <m:sub>
                          <m:r>
                            <a:rPr lang="en-US" altLang="ja-JP" sz="2400" i="1">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𝑦</m:t>
                          </m:r>
                          <m:r>
                            <a:rPr lang="en-US" altLang="ja-JP" sz="2400" b="0" i="1" smtClean="0">
                              <a:solidFill>
                                <a:srgbClr val="0000FF"/>
                              </a:solidFill>
                              <a:latin typeface="Cambria Math" panose="02040503050406030204" pitchFamily="18" charset="0"/>
                            </a:rPr>
                            <m:t>′</m:t>
                          </m:r>
                        </m:e>
                        <m:sub>
                          <m:r>
                            <a:rPr lang="en-US" altLang="ja-JP" sz="2400" i="1">
                              <a:solidFill>
                                <a:srgbClr val="0000FF"/>
                              </a:solidFill>
                              <a:latin typeface="Cambria Math" panose="02040503050406030204" pitchFamily="18" charset="0"/>
                            </a:rPr>
                            <m:t>𝐵</m:t>
                          </m:r>
                        </m:sub>
                      </m:sSub>
                    </m:oMath>
                  </m:oMathPara>
                </a14:m>
                <a:endParaRPr kumimoji="1" lang="ja-JP" altLang="en-US" sz="2400" dirty="0"/>
              </a:p>
            </p:txBody>
          </p:sp>
        </mc:Choice>
        <mc:Fallback xmlns="">
          <p:sp>
            <p:nvSpPr>
              <p:cNvPr id="28" name="テキスト ボックス 27">
                <a:extLst>
                  <a:ext uri="{FF2B5EF4-FFF2-40B4-BE49-F238E27FC236}">
                    <a16:creationId xmlns:a16="http://schemas.microsoft.com/office/drawing/2014/main" id="{07201A74-0B2D-2281-B3F5-F97457120B6A}"/>
                  </a:ext>
                </a:extLst>
              </p:cNvPr>
              <p:cNvSpPr txBox="1">
                <a:spLocks noRot="1" noChangeAspect="1" noMove="1" noResize="1" noEditPoints="1" noAdjustHandles="1" noChangeArrowheads="1" noChangeShapeType="1" noTextEdit="1"/>
              </p:cNvSpPr>
              <p:nvPr/>
            </p:nvSpPr>
            <p:spPr>
              <a:xfrm>
                <a:off x="2042439" y="6149953"/>
                <a:ext cx="1153335" cy="461665"/>
              </a:xfrm>
              <a:prstGeom prst="rect">
                <a:avLst/>
              </a:prstGeom>
              <a:blipFill>
                <a:blip r:embed="rId21"/>
                <a:stretch>
                  <a:fillRect b="-92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6" name="テキスト ボックス 75">
                <a:extLst>
                  <a:ext uri="{FF2B5EF4-FFF2-40B4-BE49-F238E27FC236}">
                    <a16:creationId xmlns:a16="http://schemas.microsoft.com/office/drawing/2014/main" id="{923BEB8C-76BE-8DCD-0DB4-6C922D037DAD}"/>
                  </a:ext>
                </a:extLst>
              </p:cNvPr>
              <p:cNvSpPr txBox="1"/>
              <p:nvPr/>
            </p:nvSpPr>
            <p:spPr>
              <a:xfrm>
                <a:off x="1943583" y="3680954"/>
                <a:ext cx="1284248" cy="461665"/>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𝑦</m:t>
                          </m:r>
                        </m:e>
                        <m:sub>
                          <m:r>
                            <a:rPr lang="en-US" altLang="ja-JP" sz="2400" i="1">
                              <a:solidFill>
                                <a:srgbClr val="FF0000"/>
                              </a:solidFill>
                              <a:latin typeface="Cambria Math" panose="02040503050406030204" pitchFamily="18" charset="0"/>
                            </a:rPr>
                            <m:t>𝐴</m:t>
                          </m:r>
                        </m:sub>
                      </m:sSub>
                      <m:r>
                        <a:rPr lang="en-US" altLang="ja-JP" sz="2400" i="1">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𝑦</m:t>
                          </m:r>
                          <m:r>
                            <a:rPr lang="en-US" altLang="ja-JP" sz="2400" b="0" i="1" smtClean="0">
                              <a:solidFill>
                                <a:srgbClr val="0000FF"/>
                              </a:solidFill>
                              <a:latin typeface="Cambria Math" panose="02040503050406030204" pitchFamily="18" charset="0"/>
                            </a:rPr>
                            <m:t>′</m:t>
                          </m:r>
                        </m:e>
                        <m:sub>
                          <m:r>
                            <a:rPr lang="en-US" altLang="ja-JP" sz="2400" i="1">
                              <a:solidFill>
                                <a:srgbClr val="0000FF"/>
                              </a:solidFill>
                              <a:latin typeface="Cambria Math" panose="02040503050406030204" pitchFamily="18" charset="0"/>
                            </a:rPr>
                            <m:t>𝐵</m:t>
                          </m:r>
                        </m:sub>
                      </m:sSub>
                    </m:oMath>
                  </m:oMathPara>
                </a14:m>
                <a:endParaRPr kumimoji="1" lang="ja-JP" altLang="en-US" sz="2400" dirty="0"/>
              </a:p>
            </p:txBody>
          </p:sp>
        </mc:Choice>
        <mc:Fallback xmlns="">
          <p:sp>
            <p:nvSpPr>
              <p:cNvPr id="76" name="テキスト ボックス 75">
                <a:extLst>
                  <a:ext uri="{FF2B5EF4-FFF2-40B4-BE49-F238E27FC236}">
                    <a16:creationId xmlns:a16="http://schemas.microsoft.com/office/drawing/2014/main" id="{923BEB8C-76BE-8DCD-0DB4-6C922D037DAD}"/>
                  </a:ext>
                </a:extLst>
              </p:cNvPr>
              <p:cNvSpPr txBox="1">
                <a:spLocks noRot="1" noChangeAspect="1" noMove="1" noResize="1" noEditPoints="1" noAdjustHandles="1" noChangeArrowheads="1" noChangeShapeType="1" noTextEdit="1"/>
              </p:cNvSpPr>
              <p:nvPr/>
            </p:nvSpPr>
            <p:spPr>
              <a:xfrm>
                <a:off x="1943583" y="3680954"/>
                <a:ext cx="1284248" cy="461665"/>
              </a:xfrm>
              <a:prstGeom prst="rect">
                <a:avLst/>
              </a:prstGeom>
              <a:blipFill>
                <a:blip r:embed="rId22"/>
                <a:stretch>
                  <a:fillRect b="-9211"/>
                </a:stretch>
              </a:blipFill>
            </p:spPr>
            <p:txBody>
              <a:bodyPr/>
              <a:lstStyle/>
              <a:p>
                <a:r>
                  <a:rPr lang="ja-JP" altLang="en-US">
                    <a:noFill/>
                  </a:rPr>
                  <a:t> </a:t>
                </a:r>
              </a:p>
            </p:txBody>
          </p:sp>
        </mc:Fallback>
      </mc:AlternateContent>
      <p:sp>
        <p:nvSpPr>
          <p:cNvPr id="77" name="テキスト ボックス 76">
            <a:extLst>
              <a:ext uri="{FF2B5EF4-FFF2-40B4-BE49-F238E27FC236}">
                <a16:creationId xmlns:a16="http://schemas.microsoft.com/office/drawing/2014/main" id="{EE3BB392-C6DC-2557-0719-ABABF5551691}"/>
              </a:ext>
            </a:extLst>
          </p:cNvPr>
          <p:cNvSpPr txBox="1"/>
          <p:nvPr/>
        </p:nvSpPr>
        <p:spPr>
          <a:xfrm>
            <a:off x="2281886" y="4934033"/>
            <a:ext cx="453970" cy="461665"/>
          </a:xfrm>
          <a:prstGeom prst="rect">
            <a:avLst/>
          </a:prstGeom>
          <a:noFill/>
        </p:spPr>
        <p:txBody>
          <a:bodyPr wrap="none" rtlCol="0">
            <a:spAutoFit/>
          </a:bodyPr>
          <a:lstStyle/>
          <a:p>
            <a:pPr algn="l"/>
            <a:r>
              <a:rPr kumimoji="1" lang="en-US" altLang="ja-JP" sz="2400" dirty="0"/>
              <a:t>or</a:t>
            </a:r>
            <a:endParaRPr kumimoji="1" lang="ja-JP" altLang="en-US" sz="2400" dirty="0"/>
          </a:p>
        </p:txBody>
      </p:sp>
      <p:sp>
        <p:nvSpPr>
          <p:cNvPr id="78" name="テキスト ボックス 77">
            <a:extLst>
              <a:ext uri="{FF2B5EF4-FFF2-40B4-BE49-F238E27FC236}">
                <a16:creationId xmlns:a16="http://schemas.microsoft.com/office/drawing/2014/main" id="{A52B2FCA-453F-532D-4A21-935089660CD3}"/>
              </a:ext>
            </a:extLst>
          </p:cNvPr>
          <p:cNvSpPr txBox="1"/>
          <p:nvPr/>
        </p:nvSpPr>
        <p:spPr>
          <a:xfrm>
            <a:off x="2281886" y="5768017"/>
            <a:ext cx="453970" cy="461665"/>
          </a:xfrm>
          <a:prstGeom prst="rect">
            <a:avLst/>
          </a:prstGeom>
          <a:noFill/>
        </p:spPr>
        <p:txBody>
          <a:bodyPr wrap="none" rtlCol="0">
            <a:spAutoFit/>
          </a:bodyPr>
          <a:lstStyle/>
          <a:p>
            <a:pPr algn="l"/>
            <a:r>
              <a:rPr kumimoji="1" lang="en-US" altLang="ja-JP" sz="2400" dirty="0"/>
              <a:t>or</a:t>
            </a:r>
            <a:endParaRPr kumimoji="1" lang="ja-JP" altLang="en-US" sz="2400" dirty="0"/>
          </a:p>
        </p:txBody>
      </p:sp>
      <p:sp>
        <p:nvSpPr>
          <p:cNvPr id="79" name="テキスト ボックス 78">
            <a:extLst>
              <a:ext uri="{FF2B5EF4-FFF2-40B4-BE49-F238E27FC236}">
                <a16:creationId xmlns:a16="http://schemas.microsoft.com/office/drawing/2014/main" id="{BA962E16-433F-E3BA-B725-5A1D9F11D9BE}"/>
              </a:ext>
            </a:extLst>
          </p:cNvPr>
          <p:cNvSpPr txBox="1"/>
          <p:nvPr/>
        </p:nvSpPr>
        <p:spPr>
          <a:xfrm>
            <a:off x="2281886" y="4130828"/>
            <a:ext cx="453970" cy="461665"/>
          </a:xfrm>
          <a:prstGeom prst="rect">
            <a:avLst/>
          </a:prstGeom>
          <a:noFill/>
        </p:spPr>
        <p:txBody>
          <a:bodyPr wrap="none" rtlCol="0">
            <a:spAutoFit/>
          </a:bodyPr>
          <a:lstStyle/>
          <a:p>
            <a:pPr algn="l"/>
            <a:r>
              <a:rPr kumimoji="1" lang="en-US" altLang="ja-JP" sz="2400" dirty="0"/>
              <a:t>or</a:t>
            </a:r>
            <a:endParaRPr kumimoji="1" lang="ja-JP" altLang="en-US" sz="2400" dirty="0"/>
          </a:p>
        </p:txBody>
      </p:sp>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14FEEDC5-DA41-1774-5351-7E8D757EB1DB}"/>
                  </a:ext>
                </a:extLst>
              </p:cNvPr>
              <p:cNvSpPr txBox="1"/>
              <p:nvPr/>
            </p:nvSpPr>
            <p:spPr>
              <a:xfrm>
                <a:off x="4341430" y="3810491"/>
                <a:ext cx="5079943" cy="830997"/>
              </a:xfrm>
              <a:prstGeom prst="rect">
                <a:avLst/>
              </a:prstGeom>
              <a:noFill/>
            </p:spPr>
            <p:txBody>
              <a:bodyPr wrap="square">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𝑏</m:t>
                      </m:r>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𝑥</m:t>
                          </m:r>
                        </m:e>
                        <m:sub>
                          <m:r>
                            <a:rPr kumimoji="1" lang="en-US" altLang="ja-JP" sz="2400" b="0" i="1" smtClean="0">
                              <a:solidFill>
                                <a:srgbClr val="FF0000"/>
                              </a:solidFill>
                              <a:latin typeface="Cambria Math" panose="02040503050406030204" pitchFamily="18" charset="0"/>
                            </a:rPr>
                            <m:t>𝐴</m:t>
                          </m:r>
                        </m:sub>
                      </m:sSub>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𝑥</m:t>
                          </m:r>
                          <m:r>
                            <a:rPr kumimoji="1" lang="en-US" altLang="ja-JP" sz="2400" b="0" i="1" smtClean="0">
                              <a:solidFill>
                                <a:srgbClr val="0000FF"/>
                              </a:solidFill>
                              <a:latin typeface="Cambria Math" panose="02040503050406030204" pitchFamily="18" charset="0"/>
                            </a:rPr>
                            <m:t>′</m:t>
                          </m:r>
                        </m:e>
                        <m:sub>
                          <m:r>
                            <a:rPr kumimoji="1" lang="en-US" altLang="ja-JP" sz="2400" b="0" i="1" smtClean="0">
                              <a:solidFill>
                                <a:srgbClr val="0000FF"/>
                              </a:solidFill>
                              <a:latin typeface="Cambria Math" panose="02040503050406030204" pitchFamily="18" charset="0"/>
                            </a:rPr>
                            <m:t>𝐵</m:t>
                          </m:r>
                        </m:sub>
                      </m:sSub>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𝑥</m:t>
                          </m:r>
                        </m:e>
                        <m:sub>
                          <m:r>
                            <a:rPr kumimoji="1" lang="en-US" altLang="ja-JP" sz="2400" b="0" i="1" smtClean="0">
                              <a:solidFill>
                                <a:srgbClr val="FF0000"/>
                              </a:solidFill>
                              <a:latin typeface="Cambria Math" panose="02040503050406030204" pitchFamily="18" charset="0"/>
                            </a:rPr>
                            <m:t>𝐴</m:t>
                          </m:r>
                        </m:sub>
                      </m:sSub>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𝑦</m:t>
                          </m:r>
                          <m:r>
                            <a:rPr kumimoji="1" lang="en-US" altLang="ja-JP" sz="2400" b="0" i="1" smtClean="0">
                              <a:solidFill>
                                <a:srgbClr val="0000FF"/>
                              </a:solidFill>
                              <a:latin typeface="Cambria Math" panose="02040503050406030204" pitchFamily="18" charset="0"/>
                            </a:rPr>
                            <m:t>′</m:t>
                          </m:r>
                        </m:e>
                        <m:sub>
                          <m:r>
                            <a:rPr kumimoji="1" lang="en-US" altLang="ja-JP" sz="2400" b="0" i="1" smtClean="0">
                              <a:solidFill>
                                <a:srgbClr val="0000FF"/>
                              </a:solidFill>
                              <a:latin typeface="Cambria Math" panose="02040503050406030204" pitchFamily="18" charset="0"/>
                            </a:rPr>
                            <m:t>𝐵</m:t>
                          </m:r>
                        </m:sub>
                      </m:sSub>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𝑦</m:t>
                          </m:r>
                        </m:e>
                        <m:sub>
                          <m:r>
                            <a:rPr kumimoji="1" lang="en-US" altLang="ja-JP" sz="2400" b="0" i="1" smtClean="0">
                              <a:solidFill>
                                <a:srgbClr val="FF0000"/>
                              </a:solidFill>
                              <a:latin typeface="Cambria Math" panose="02040503050406030204" pitchFamily="18" charset="0"/>
                            </a:rPr>
                            <m:t>𝐴</m:t>
                          </m:r>
                        </m:sub>
                      </m:sSub>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𝑥</m:t>
                          </m:r>
                          <m:r>
                            <a:rPr kumimoji="1" lang="en-US" altLang="ja-JP" sz="2400" b="0" i="1" smtClean="0">
                              <a:solidFill>
                                <a:srgbClr val="0000FF"/>
                              </a:solidFill>
                              <a:latin typeface="Cambria Math" panose="02040503050406030204" pitchFamily="18" charset="0"/>
                            </a:rPr>
                            <m:t>′</m:t>
                          </m:r>
                        </m:e>
                        <m:sub>
                          <m:r>
                            <a:rPr kumimoji="1" lang="en-US" altLang="ja-JP" sz="2400" b="0" i="1" smtClean="0">
                              <a:solidFill>
                                <a:srgbClr val="0000FF"/>
                              </a:solidFill>
                              <a:latin typeface="Cambria Math" panose="02040503050406030204" pitchFamily="18" charset="0"/>
                            </a:rPr>
                            <m:t>𝐵</m:t>
                          </m:r>
                        </m:sub>
                      </m:sSub>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𝑦</m:t>
                          </m:r>
                        </m:e>
                        <m:sub>
                          <m:r>
                            <a:rPr kumimoji="1" lang="en-US" altLang="ja-JP" sz="2400" b="0" i="1" smtClean="0">
                              <a:solidFill>
                                <a:srgbClr val="FF0000"/>
                              </a:solidFill>
                              <a:latin typeface="Cambria Math" panose="02040503050406030204" pitchFamily="18" charset="0"/>
                            </a:rPr>
                            <m:t>𝐴</m:t>
                          </m:r>
                        </m:sub>
                      </m:sSub>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𝑦</m:t>
                          </m:r>
                          <m:r>
                            <a:rPr kumimoji="1" lang="en-US" altLang="ja-JP" sz="2400" b="0" i="1" smtClean="0">
                              <a:solidFill>
                                <a:srgbClr val="0000FF"/>
                              </a:solidFill>
                              <a:latin typeface="Cambria Math" panose="02040503050406030204" pitchFamily="18" charset="0"/>
                            </a:rPr>
                            <m:t>′</m:t>
                          </m:r>
                        </m:e>
                        <m:sub>
                          <m:r>
                            <a:rPr kumimoji="1" lang="en-US" altLang="ja-JP" sz="2400" b="0" i="1" smtClean="0">
                              <a:solidFill>
                                <a:srgbClr val="0000FF"/>
                              </a:solidFill>
                              <a:latin typeface="Cambria Math" panose="02040503050406030204" pitchFamily="18" charset="0"/>
                            </a:rPr>
                            <m:t>𝐵</m:t>
                          </m:r>
                        </m:sub>
                      </m:sSub>
                    </m:oMath>
                  </m:oMathPara>
                </a14:m>
                <a:endParaRPr kumimoji="1" lang="en-US" altLang="ja-JP" sz="2400" dirty="0"/>
              </a:p>
              <a:p>
                <a:pPr marL="444500" indent="-444500" algn="l"/>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𝑥</m:t>
                          </m:r>
                        </m:e>
                        <m:sub>
                          <m:r>
                            <a:rPr kumimoji="1" lang="en-US" altLang="ja-JP" sz="2400" b="0" i="1" smtClean="0">
                              <a:solidFill>
                                <a:srgbClr val="FF0000"/>
                              </a:solidFill>
                              <a:latin typeface="Cambria Math" panose="02040503050406030204" pitchFamily="18" charset="0"/>
                            </a:rPr>
                            <m:t>𝐴</m:t>
                          </m:r>
                        </m:sub>
                      </m:sSub>
                      <m:d>
                        <m:dPr>
                          <m:ctrlPr>
                            <a:rPr kumimoji="1" lang="en-US" altLang="ja-JP" sz="2400" b="0" i="1" smtClean="0">
                              <a:latin typeface="Cambria Math" panose="02040503050406030204" pitchFamily="18" charset="0"/>
                            </a:rPr>
                          </m:ctrlPr>
                        </m:dPr>
                        <m:e>
                          <m:sSubSup>
                            <m:sSubSupPr>
                              <m:ctrlPr>
                                <a:rPr kumimoji="1" lang="en-US" altLang="ja-JP" sz="2400" b="0" i="1" smtClean="0">
                                  <a:solidFill>
                                    <a:srgbClr val="0000FF"/>
                                  </a:solidFill>
                                  <a:latin typeface="Cambria Math" panose="02040503050406030204" pitchFamily="18" charset="0"/>
                                </a:rPr>
                              </m:ctrlPr>
                            </m:sSubSupPr>
                            <m:e>
                              <m:r>
                                <a:rPr kumimoji="1" lang="en-US" altLang="ja-JP" sz="2400" b="0" i="1" smtClean="0">
                                  <a:solidFill>
                                    <a:srgbClr val="0000FF"/>
                                  </a:solidFill>
                                  <a:latin typeface="Cambria Math" panose="02040503050406030204" pitchFamily="18" charset="0"/>
                                </a:rPr>
                                <m:t>𝑥</m:t>
                              </m:r>
                            </m:e>
                            <m:sub>
                              <m:r>
                                <a:rPr kumimoji="1" lang="en-US" altLang="ja-JP" sz="2400" b="0" i="1" smtClean="0">
                                  <a:solidFill>
                                    <a:srgbClr val="0000FF"/>
                                  </a:solidFill>
                                  <a:latin typeface="Cambria Math" panose="02040503050406030204" pitchFamily="18" charset="0"/>
                                </a:rPr>
                                <m:t>𝐵</m:t>
                              </m:r>
                            </m:sub>
                            <m:sup>
                              <m:r>
                                <a:rPr kumimoji="1" lang="en-US" altLang="ja-JP" sz="2400" b="0" i="1" smtClean="0">
                                  <a:solidFill>
                                    <a:srgbClr val="0000FF"/>
                                  </a:solidFill>
                                  <a:latin typeface="Cambria Math" panose="02040503050406030204" pitchFamily="18" charset="0"/>
                                </a:rPr>
                                <m:t>′</m:t>
                              </m:r>
                            </m:sup>
                          </m:sSubSup>
                          <m:r>
                            <a:rPr kumimoji="1" lang="en-US" altLang="ja-JP" sz="2400" b="0" i="1" smtClean="0">
                              <a:latin typeface="Cambria Math" panose="02040503050406030204" pitchFamily="18" charset="0"/>
                            </a:rPr>
                            <m:t>−</m:t>
                          </m:r>
                          <m:sSubSup>
                            <m:sSubSupPr>
                              <m:ctrlPr>
                                <a:rPr kumimoji="1" lang="en-US" altLang="ja-JP" sz="2400" b="0" i="1" smtClean="0">
                                  <a:solidFill>
                                    <a:srgbClr val="0000FF"/>
                                  </a:solidFill>
                                  <a:latin typeface="Cambria Math" panose="02040503050406030204" pitchFamily="18" charset="0"/>
                                </a:rPr>
                              </m:ctrlPr>
                            </m:sSubSupPr>
                            <m:e>
                              <m:r>
                                <a:rPr kumimoji="1" lang="en-US" altLang="ja-JP" sz="2400" b="0" i="1" smtClean="0">
                                  <a:solidFill>
                                    <a:srgbClr val="0000FF"/>
                                  </a:solidFill>
                                  <a:latin typeface="Cambria Math" panose="02040503050406030204" pitchFamily="18" charset="0"/>
                                </a:rPr>
                                <m:t>𝑦</m:t>
                              </m:r>
                            </m:e>
                            <m:sub>
                              <m:r>
                                <a:rPr kumimoji="1" lang="en-US" altLang="ja-JP" sz="2400" b="0" i="1" smtClean="0">
                                  <a:solidFill>
                                    <a:srgbClr val="0000FF"/>
                                  </a:solidFill>
                                  <a:latin typeface="Cambria Math" panose="02040503050406030204" pitchFamily="18" charset="0"/>
                                </a:rPr>
                                <m:t>𝐵</m:t>
                              </m:r>
                            </m:sub>
                            <m:sup>
                              <m:r>
                                <a:rPr kumimoji="1" lang="en-US" altLang="ja-JP" sz="2400" b="0" i="1" smtClean="0">
                                  <a:solidFill>
                                    <a:srgbClr val="0000FF"/>
                                  </a:solidFill>
                                  <a:latin typeface="Cambria Math" panose="02040503050406030204" pitchFamily="18" charset="0"/>
                                </a:rPr>
                                <m:t>′</m:t>
                              </m:r>
                            </m:sup>
                          </m:sSubSup>
                        </m:e>
                      </m:d>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𝑦</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Sup>
                        <m:sSubSupPr>
                          <m:ctrlPr>
                            <a:rPr kumimoji="1" lang="en-US" altLang="ja-JP" sz="2400" b="0" i="1" smtClean="0">
                              <a:solidFill>
                                <a:srgbClr val="0000FF"/>
                              </a:solidFill>
                              <a:latin typeface="Cambria Math" panose="02040503050406030204" pitchFamily="18" charset="0"/>
                            </a:rPr>
                          </m:ctrlPr>
                        </m:sSubSupPr>
                        <m:e>
                          <m:r>
                            <a:rPr kumimoji="1" lang="en-US" altLang="ja-JP" sz="2400" b="0" i="1" smtClean="0">
                              <a:solidFill>
                                <a:srgbClr val="0000FF"/>
                              </a:solidFill>
                              <a:latin typeface="Cambria Math" panose="02040503050406030204" pitchFamily="18" charset="0"/>
                            </a:rPr>
                            <m:t>𝑥</m:t>
                          </m:r>
                        </m:e>
                        <m:sub>
                          <m:r>
                            <a:rPr kumimoji="1" lang="en-US" altLang="ja-JP" sz="2400" b="0" i="1" smtClean="0">
                              <a:solidFill>
                                <a:srgbClr val="0000FF"/>
                              </a:solidFill>
                              <a:latin typeface="Cambria Math" panose="02040503050406030204" pitchFamily="18" charset="0"/>
                            </a:rPr>
                            <m:t>𝐵</m:t>
                          </m:r>
                        </m:sub>
                        <m:sup>
                          <m:r>
                            <a:rPr kumimoji="1" lang="en-US" altLang="ja-JP" sz="2400" b="0" i="1" smtClean="0">
                              <a:solidFill>
                                <a:srgbClr val="0000FF"/>
                              </a:solidFill>
                              <a:latin typeface="Cambria Math" panose="02040503050406030204" pitchFamily="18" charset="0"/>
                            </a:rPr>
                            <m:t>′</m:t>
                          </m:r>
                        </m:sup>
                      </m:sSubSup>
                      <m:r>
                        <a:rPr kumimoji="1" lang="en-US" altLang="ja-JP" sz="2400" b="0" i="1" smtClean="0">
                          <a:latin typeface="Cambria Math" panose="02040503050406030204" pitchFamily="18" charset="0"/>
                        </a:rPr>
                        <m:t>+</m:t>
                      </m:r>
                      <m:sSubSup>
                        <m:sSubSupPr>
                          <m:ctrlPr>
                            <a:rPr kumimoji="1" lang="en-US" altLang="ja-JP" sz="2400" b="0" i="1" smtClean="0">
                              <a:solidFill>
                                <a:srgbClr val="0000FF"/>
                              </a:solidFill>
                              <a:latin typeface="Cambria Math" panose="02040503050406030204" pitchFamily="18" charset="0"/>
                            </a:rPr>
                          </m:ctrlPr>
                        </m:sSubSupPr>
                        <m:e>
                          <m:r>
                            <a:rPr kumimoji="1" lang="en-US" altLang="ja-JP" sz="2400" b="0" i="1" smtClean="0">
                              <a:solidFill>
                                <a:srgbClr val="0000FF"/>
                              </a:solidFill>
                              <a:latin typeface="Cambria Math" panose="02040503050406030204" pitchFamily="18" charset="0"/>
                            </a:rPr>
                            <m:t>𝑦</m:t>
                          </m:r>
                        </m:e>
                        <m:sub>
                          <m:r>
                            <a:rPr kumimoji="1" lang="en-US" altLang="ja-JP" sz="2400" b="0" i="1" smtClean="0">
                              <a:solidFill>
                                <a:srgbClr val="0000FF"/>
                              </a:solidFill>
                              <a:latin typeface="Cambria Math" panose="02040503050406030204" pitchFamily="18" charset="0"/>
                            </a:rPr>
                            <m:t>𝐵</m:t>
                          </m:r>
                        </m:sub>
                        <m:sup>
                          <m:r>
                            <a:rPr kumimoji="1" lang="en-US" altLang="ja-JP" sz="2400" b="0" i="1" smtClean="0">
                              <a:solidFill>
                                <a:srgbClr val="0000FF"/>
                              </a:solidFill>
                              <a:latin typeface="Cambria Math" panose="02040503050406030204" pitchFamily="18" charset="0"/>
                            </a:rPr>
                            <m:t>′</m:t>
                          </m:r>
                        </m:sup>
                      </m:sSubSup>
                      <m:r>
                        <a:rPr kumimoji="1" lang="en-US" altLang="ja-JP" sz="2400" b="0" i="1" smtClean="0">
                          <a:latin typeface="Cambria Math" panose="02040503050406030204" pitchFamily="18" charset="0"/>
                        </a:rPr>
                        <m:t>)</m:t>
                      </m:r>
                    </m:oMath>
                  </m:oMathPara>
                </a14:m>
                <a:endParaRPr kumimoji="1" lang="ja-JP" altLang="en-US" sz="2400" dirty="0"/>
              </a:p>
            </p:txBody>
          </p:sp>
        </mc:Choice>
        <mc:Fallback xmlns="">
          <p:sp>
            <p:nvSpPr>
              <p:cNvPr id="81" name="テキスト ボックス 80">
                <a:extLst>
                  <a:ext uri="{FF2B5EF4-FFF2-40B4-BE49-F238E27FC236}">
                    <a16:creationId xmlns:a16="http://schemas.microsoft.com/office/drawing/2014/main" id="{14FEEDC5-DA41-1774-5351-7E8D757EB1DB}"/>
                  </a:ext>
                </a:extLst>
              </p:cNvPr>
              <p:cNvSpPr txBox="1">
                <a:spLocks noRot="1" noChangeAspect="1" noMove="1" noResize="1" noEditPoints="1" noAdjustHandles="1" noChangeArrowheads="1" noChangeShapeType="1" noTextEdit="1"/>
              </p:cNvSpPr>
              <p:nvPr/>
            </p:nvSpPr>
            <p:spPr>
              <a:xfrm>
                <a:off x="4341430" y="3810491"/>
                <a:ext cx="5079943" cy="830997"/>
              </a:xfrm>
              <a:prstGeom prst="rect">
                <a:avLst/>
              </a:prstGeom>
              <a:blipFill>
                <a:blip r:embed="rId23"/>
                <a:stretch>
                  <a:fillRect b="-95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2" name="テキスト ボックス 81">
                <a:extLst>
                  <a:ext uri="{FF2B5EF4-FFF2-40B4-BE49-F238E27FC236}">
                    <a16:creationId xmlns:a16="http://schemas.microsoft.com/office/drawing/2014/main" id="{F66D5661-E006-7F50-525B-7C929A53083E}"/>
                  </a:ext>
                </a:extLst>
              </p:cNvPr>
              <p:cNvSpPr txBox="1"/>
              <p:nvPr/>
            </p:nvSpPr>
            <p:spPr>
              <a:xfrm>
                <a:off x="3963109" y="4608411"/>
                <a:ext cx="5754204" cy="49840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−2≤</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𝑥</m:t>
                          </m:r>
                        </m:e>
                        <m:sub>
                          <m:r>
                            <a:rPr kumimoji="1" lang="en-US" altLang="ja-JP" sz="2400" b="0" i="1" smtClean="0">
                              <a:solidFill>
                                <a:srgbClr val="FF0000"/>
                              </a:solidFill>
                              <a:latin typeface="Cambria Math" panose="02040503050406030204" pitchFamily="18" charset="0"/>
                            </a:rPr>
                            <m:t>𝐴</m:t>
                          </m:r>
                        </m:sub>
                      </m:sSub>
                      <m:sSub>
                        <m:sSubPr>
                          <m:ctrlPr>
                            <a:rPr kumimoji="1" lang="en-US" altLang="ja-JP" sz="2400" b="0" i="1" smtClean="0">
                              <a:solidFill>
                                <a:srgbClr val="0000FF"/>
                              </a:solidFill>
                              <a:latin typeface="Cambria Math" panose="02040503050406030204" pitchFamily="18" charset="0"/>
                            </a:rPr>
                          </m:ctrlPr>
                        </m:sSubPr>
                        <m:e>
                          <m:sSup>
                            <m:sSupPr>
                              <m:ctrlPr>
                                <a:rPr kumimoji="1" lang="en-US" altLang="ja-JP" sz="2400" b="0" i="1" smtClean="0">
                                  <a:solidFill>
                                    <a:srgbClr val="0000FF"/>
                                  </a:solidFill>
                                  <a:latin typeface="Cambria Math" panose="02040503050406030204" pitchFamily="18" charset="0"/>
                                </a:rPr>
                              </m:ctrlPr>
                            </m:sSupPr>
                            <m:e>
                              <m:r>
                                <a:rPr kumimoji="1" lang="en-US" altLang="ja-JP" sz="2400" b="0" i="1" smtClean="0">
                                  <a:solidFill>
                                    <a:srgbClr val="0000FF"/>
                                  </a:solidFill>
                                  <a:latin typeface="Cambria Math" panose="02040503050406030204" pitchFamily="18" charset="0"/>
                                </a:rPr>
                                <m:t>𝑥</m:t>
                              </m:r>
                            </m:e>
                            <m:sup>
                              <m:r>
                                <a:rPr kumimoji="1" lang="en-US" altLang="ja-JP" sz="2400" b="0" i="1" smtClean="0">
                                  <a:solidFill>
                                    <a:srgbClr val="0000FF"/>
                                  </a:solidFill>
                                  <a:latin typeface="Cambria Math" panose="02040503050406030204" pitchFamily="18" charset="0"/>
                                </a:rPr>
                                <m:t>′</m:t>
                              </m:r>
                            </m:sup>
                          </m:sSup>
                        </m:e>
                        <m:sub>
                          <m:r>
                            <a:rPr kumimoji="1" lang="en-US" altLang="ja-JP" sz="2400" b="0" i="1" smtClean="0">
                              <a:solidFill>
                                <a:srgbClr val="0000FF"/>
                              </a:solidFill>
                              <a:latin typeface="Cambria Math" panose="02040503050406030204" pitchFamily="18" charset="0"/>
                            </a:rPr>
                            <m:t>𝐵</m:t>
                          </m:r>
                        </m:sub>
                      </m:sSub>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𝑥</m:t>
                          </m:r>
                        </m:e>
                        <m:sub>
                          <m:r>
                            <a:rPr kumimoji="1" lang="en-US" altLang="ja-JP" sz="2400" b="0" i="1" smtClean="0">
                              <a:solidFill>
                                <a:srgbClr val="FF0000"/>
                              </a:solidFill>
                              <a:latin typeface="Cambria Math" panose="02040503050406030204" pitchFamily="18" charset="0"/>
                            </a:rPr>
                            <m:t>𝐴</m:t>
                          </m:r>
                        </m:sub>
                      </m:sSub>
                      <m:sSub>
                        <m:sSubPr>
                          <m:ctrlPr>
                            <a:rPr kumimoji="1" lang="en-US" altLang="ja-JP" sz="2400" b="0" i="1" smtClean="0">
                              <a:solidFill>
                                <a:srgbClr val="0000FF"/>
                              </a:solidFill>
                              <a:latin typeface="Cambria Math" panose="02040503050406030204" pitchFamily="18" charset="0"/>
                            </a:rPr>
                          </m:ctrlPr>
                        </m:sSubPr>
                        <m:e>
                          <m:sSup>
                            <m:sSupPr>
                              <m:ctrlPr>
                                <a:rPr kumimoji="1" lang="en-US" altLang="ja-JP" sz="2400" b="0" i="1" smtClean="0">
                                  <a:solidFill>
                                    <a:srgbClr val="0000FF"/>
                                  </a:solidFill>
                                  <a:latin typeface="Cambria Math" panose="02040503050406030204" pitchFamily="18" charset="0"/>
                                </a:rPr>
                              </m:ctrlPr>
                            </m:sSupPr>
                            <m:e>
                              <m:r>
                                <a:rPr kumimoji="1" lang="en-US" altLang="ja-JP" sz="2400" b="0" i="1" smtClean="0">
                                  <a:solidFill>
                                    <a:srgbClr val="0000FF"/>
                                  </a:solidFill>
                                  <a:latin typeface="Cambria Math" panose="02040503050406030204" pitchFamily="18" charset="0"/>
                                </a:rPr>
                                <m:t>𝑦</m:t>
                              </m:r>
                            </m:e>
                            <m:sup>
                              <m:r>
                                <a:rPr kumimoji="1" lang="en-US" altLang="ja-JP" sz="2400" b="0" i="1" smtClean="0">
                                  <a:solidFill>
                                    <a:srgbClr val="0000FF"/>
                                  </a:solidFill>
                                  <a:latin typeface="Cambria Math" panose="02040503050406030204" pitchFamily="18" charset="0"/>
                                </a:rPr>
                                <m:t>′</m:t>
                              </m:r>
                            </m:sup>
                          </m:sSup>
                        </m:e>
                        <m:sub>
                          <m:r>
                            <a:rPr kumimoji="1" lang="en-US" altLang="ja-JP" sz="2400" b="0" i="1" smtClean="0">
                              <a:solidFill>
                                <a:srgbClr val="0000FF"/>
                              </a:solidFill>
                              <a:latin typeface="Cambria Math" panose="02040503050406030204" pitchFamily="18" charset="0"/>
                            </a:rPr>
                            <m:t>𝐵</m:t>
                          </m:r>
                        </m:sub>
                      </m:sSub>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𝑦</m:t>
                          </m:r>
                        </m:e>
                        <m:sub>
                          <m:r>
                            <a:rPr kumimoji="1" lang="en-US" altLang="ja-JP" sz="2400" b="0" i="1" smtClean="0">
                              <a:solidFill>
                                <a:srgbClr val="FF0000"/>
                              </a:solidFill>
                              <a:latin typeface="Cambria Math" panose="02040503050406030204" pitchFamily="18" charset="0"/>
                            </a:rPr>
                            <m:t>𝐴</m:t>
                          </m:r>
                        </m:sub>
                      </m:sSub>
                      <m:sSub>
                        <m:sSubPr>
                          <m:ctrlPr>
                            <a:rPr kumimoji="1" lang="en-US" altLang="ja-JP" sz="2400" b="0" i="1" smtClean="0">
                              <a:solidFill>
                                <a:srgbClr val="0000FF"/>
                              </a:solidFill>
                              <a:latin typeface="Cambria Math" panose="02040503050406030204" pitchFamily="18" charset="0"/>
                            </a:rPr>
                          </m:ctrlPr>
                        </m:sSubPr>
                        <m:e>
                          <m:sSup>
                            <m:sSupPr>
                              <m:ctrlPr>
                                <a:rPr kumimoji="1" lang="en-US" altLang="ja-JP" sz="2400" b="0" i="1" smtClean="0">
                                  <a:solidFill>
                                    <a:srgbClr val="0000FF"/>
                                  </a:solidFill>
                                  <a:latin typeface="Cambria Math" panose="02040503050406030204" pitchFamily="18" charset="0"/>
                                </a:rPr>
                              </m:ctrlPr>
                            </m:sSupPr>
                            <m:e>
                              <m:r>
                                <a:rPr kumimoji="1" lang="en-US" altLang="ja-JP" sz="2400" b="0" i="1" smtClean="0">
                                  <a:solidFill>
                                    <a:srgbClr val="0000FF"/>
                                  </a:solidFill>
                                  <a:latin typeface="Cambria Math" panose="02040503050406030204" pitchFamily="18" charset="0"/>
                                </a:rPr>
                                <m:t>𝑥</m:t>
                              </m:r>
                            </m:e>
                            <m:sup>
                              <m:r>
                                <a:rPr kumimoji="1" lang="en-US" altLang="ja-JP" sz="2400" b="0" i="1" smtClean="0">
                                  <a:solidFill>
                                    <a:srgbClr val="0000FF"/>
                                  </a:solidFill>
                                  <a:latin typeface="Cambria Math" panose="02040503050406030204" pitchFamily="18" charset="0"/>
                                </a:rPr>
                                <m:t>′</m:t>
                              </m:r>
                            </m:sup>
                          </m:sSup>
                        </m:e>
                        <m:sub>
                          <m:r>
                            <a:rPr kumimoji="1" lang="en-US" altLang="ja-JP" sz="2400" b="0" i="1" smtClean="0">
                              <a:solidFill>
                                <a:srgbClr val="0000FF"/>
                              </a:solidFill>
                              <a:latin typeface="Cambria Math" panose="02040503050406030204" pitchFamily="18" charset="0"/>
                            </a:rPr>
                            <m:t>𝐵</m:t>
                          </m:r>
                        </m:sub>
                      </m:sSub>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𝑦</m:t>
                          </m:r>
                        </m:e>
                        <m:sub>
                          <m:r>
                            <a:rPr kumimoji="1" lang="en-US" altLang="ja-JP" sz="2400" b="0" i="1" smtClean="0">
                              <a:solidFill>
                                <a:srgbClr val="FF0000"/>
                              </a:solidFill>
                              <a:latin typeface="Cambria Math" panose="02040503050406030204" pitchFamily="18" charset="0"/>
                            </a:rPr>
                            <m:t>𝐴</m:t>
                          </m:r>
                        </m:sub>
                      </m:sSub>
                      <m:sSub>
                        <m:sSubPr>
                          <m:ctrlPr>
                            <a:rPr kumimoji="1" lang="en-US" altLang="ja-JP" sz="2400" b="0" i="1" smtClean="0">
                              <a:solidFill>
                                <a:srgbClr val="0000FF"/>
                              </a:solidFill>
                              <a:latin typeface="Cambria Math" panose="02040503050406030204" pitchFamily="18" charset="0"/>
                            </a:rPr>
                          </m:ctrlPr>
                        </m:sSubPr>
                        <m:e>
                          <m:sSup>
                            <m:sSupPr>
                              <m:ctrlPr>
                                <a:rPr kumimoji="1" lang="en-US" altLang="ja-JP" sz="2400" b="0" i="1" smtClean="0">
                                  <a:solidFill>
                                    <a:srgbClr val="0000FF"/>
                                  </a:solidFill>
                                  <a:latin typeface="Cambria Math" panose="02040503050406030204" pitchFamily="18" charset="0"/>
                                </a:rPr>
                              </m:ctrlPr>
                            </m:sSupPr>
                            <m:e>
                              <m:r>
                                <a:rPr kumimoji="1" lang="en-US" altLang="ja-JP" sz="2400" b="0" i="1" smtClean="0">
                                  <a:solidFill>
                                    <a:srgbClr val="0000FF"/>
                                  </a:solidFill>
                                  <a:latin typeface="Cambria Math" panose="02040503050406030204" pitchFamily="18" charset="0"/>
                                </a:rPr>
                                <m:t>𝑦</m:t>
                              </m:r>
                            </m:e>
                            <m:sup>
                              <m:r>
                                <a:rPr kumimoji="1" lang="en-US" altLang="ja-JP" sz="2400" b="0" i="1" smtClean="0">
                                  <a:solidFill>
                                    <a:srgbClr val="0000FF"/>
                                  </a:solidFill>
                                  <a:latin typeface="Cambria Math" panose="02040503050406030204" pitchFamily="18" charset="0"/>
                                </a:rPr>
                                <m:t>′</m:t>
                              </m:r>
                            </m:sup>
                          </m:sSup>
                        </m:e>
                        <m:sub>
                          <m:r>
                            <a:rPr kumimoji="1" lang="en-US" altLang="ja-JP" sz="2400" b="0" i="1" smtClean="0">
                              <a:solidFill>
                                <a:srgbClr val="0000FF"/>
                              </a:solidFill>
                              <a:latin typeface="Cambria Math" panose="02040503050406030204" pitchFamily="18" charset="0"/>
                            </a:rPr>
                            <m:t>𝐵</m:t>
                          </m:r>
                        </m:sub>
                      </m:sSub>
                      <m:r>
                        <a:rPr kumimoji="1" lang="en-US" altLang="ja-JP" sz="2400" b="0" i="0" smtClean="0">
                          <a:solidFill>
                            <a:schemeClr val="tx1"/>
                          </a:solidFill>
                          <a:latin typeface="Cambria Math" panose="02040503050406030204" pitchFamily="18" charset="0"/>
                        </a:rPr>
                        <m:t>≤2</m:t>
                      </m:r>
                    </m:oMath>
                  </m:oMathPara>
                </a14:m>
                <a:endParaRPr kumimoji="1" lang="ja-JP" altLang="en-US" sz="2400" dirty="0"/>
              </a:p>
            </p:txBody>
          </p:sp>
        </mc:Choice>
        <mc:Fallback xmlns="">
          <p:sp>
            <p:nvSpPr>
              <p:cNvPr id="82" name="テキスト ボックス 81">
                <a:extLst>
                  <a:ext uri="{FF2B5EF4-FFF2-40B4-BE49-F238E27FC236}">
                    <a16:creationId xmlns:a16="http://schemas.microsoft.com/office/drawing/2014/main" id="{F66D5661-E006-7F50-525B-7C929A53083E}"/>
                  </a:ext>
                </a:extLst>
              </p:cNvPr>
              <p:cNvSpPr txBox="1">
                <a:spLocks noRot="1" noChangeAspect="1" noMove="1" noResize="1" noEditPoints="1" noAdjustHandles="1" noChangeArrowheads="1" noChangeShapeType="1" noTextEdit="1"/>
              </p:cNvSpPr>
              <p:nvPr/>
            </p:nvSpPr>
            <p:spPr>
              <a:xfrm>
                <a:off x="3963109" y="4608411"/>
                <a:ext cx="5754204" cy="498406"/>
              </a:xfrm>
              <a:prstGeom prst="rect">
                <a:avLst/>
              </a:prstGeom>
              <a:blipFill>
                <a:blip r:embed="rId24"/>
                <a:stretch>
                  <a:fillRect b="-487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4" name="テキスト ボックス 83">
                <a:extLst>
                  <a:ext uri="{FF2B5EF4-FFF2-40B4-BE49-F238E27FC236}">
                    <a16:creationId xmlns:a16="http://schemas.microsoft.com/office/drawing/2014/main" id="{2A482D74-6C67-DE6B-85AD-85667DDCBEF6}"/>
                  </a:ext>
                </a:extLst>
              </p:cNvPr>
              <p:cNvSpPr txBox="1"/>
              <p:nvPr/>
            </p:nvSpPr>
            <p:spPr>
              <a:xfrm>
                <a:off x="4169390" y="5634094"/>
                <a:ext cx="6032485" cy="4397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2000" b="0" i="1" smtClean="0">
                              <a:latin typeface="Cambria Math" panose="02040503050406030204" pitchFamily="18" charset="0"/>
                            </a:rPr>
                          </m:ctrlPr>
                        </m:dPr>
                        <m:e>
                          <m:d>
                            <m:dPr>
                              <m:begChr m:val="⟨"/>
                              <m:endChr m:val="⟩"/>
                              <m:ctrlPr>
                                <a:rPr lang="en-US" altLang="ja-JP" sz="2000" i="1" smtClean="0">
                                  <a:latin typeface="Cambria Math" panose="02040503050406030204" pitchFamily="18" charset="0"/>
                                </a:rPr>
                              </m:ctrlPr>
                            </m:dPr>
                            <m:e>
                              <m:acc>
                                <m:accPr>
                                  <m:chr m:val="̂"/>
                                  <m:ctrlPr>
                                    <a:rPr lang="en-US" altLang="ja-JP" sz="2000" i="1">
                                      <a:latin typeface="Cambria Math" panose="02040503050406030204" pitchFamily="18" charset="0"/>
                                    </a:rPr>
                                  </m:ctrlPr>
                                </m:accPr>
                                <m:e>
                                  <m:r>
                                    <a:rPr lang="en-US" altLang="ja-JP" sz="2000" i="1">
                                      <a:latin typeface="Cambria Math" panose="02040503050406030204" pitchFamily="18" charset="0"/>
                                    </a:rPr>
                                    <m:t>𝐵</m:t>
                                  </m:r>
                                </m:e>
                              </m:acc>
                            </m:e>
                          </m:d>
                        </m:e>
                      </m:d>
                      <m:r>
                        <a:rPr lang="en-US" altLang="ja-JP" sz="2000" b="0" i="1" smtClean="0">
                          <a:latin typeface="Cambria Math" panose="02040503050406030204" pitchFamily="18" charset="0"/>
                        </a:rPr>
                        <m:t>≔</m:t>
                      </m:r>
                      <m:d>
                        <m:dPr>
                          <m:begChr m:val="|"/>
                          <m:endChr m:val="|"/>
                          <m:ctrlPr>
                            <a:rPr lang="en-US" altLang="ja-JP" sz="2000" b="0" i="1" smtClean="0">
                              <a:latin typeface="Cambria Math" panose="02040503050406030204" pitchFamily="18" charset="0"/>
                            </a:rPr>
                          </m:ctrlPr>
                        </m:dPr>
                        <m:e>
                          <m:d>
                            <m:dPr>
                              <m:begChr m:val="⟨"/>
                              <m:endChr m:val="⟩"/>
                              <m:ctrlPr>
                                <a:rPr lang="en-US" altLang="ja-JP" sz="2000" b="0" i="1" smtClean="0">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acc>
                                    <m:accPr>
                                      <m:chr m:val="̂"/>
                                      <m:ctrlPr>
                                        <a:rPr lang="en-US" altLang="ja-JP" sz="2000" i="1">
                                          <a:solidFill>
                                            <a:srgbClr val="FF0000"/>
                                          </a:solidFill>
                                          <a:latin typeface="Cambria Math" panose="02040503050406030204" pitchFamily="18" charset="0"/>
                                        </a:rPr>
                                      </m:ctrlPr>
                                    </m:accPr>
                                    <m:e>
                                      <m:r>
                                        <a:rPr lang="en-US" altLang="ja-JP" sz="2000" i="1">
                                          <a:solidFill>
                                            <a:srgbClr val="FF0000"/>
                                          </a:solidFill>
                                          <a:latin typeface="Cambria Math" panose="02040503050406030204" pitchFamily="18" charset="0"/>
                                        </a:rPr>
                                        <m:t>𝑋</m:t>
                                      </m:r>
                                    </m:e>
                                  </m:acc>
                                </m:e>
                                <m:sub>
                                  <m:r>
                                    <a:rPr lang="en-US" altLang="ja-JP" sz="2000" i="1">
                                      <a:solidFill>
                                        <a:srgbClr val="FF0000"/>
                                      </a:solidFill>
                                      <a:latin typeface="Cambria Math" panose="02040503050406030204" pitchFamily="18" charset="0"/>
                                    </a:rPr>
                                    <m:t>𝐴</m:t>
                                  </m:r>
                                </m:sub>
                              </m:sSub>
                              <m:sSub>
                                <m:sSubPr>
                                  <m:ctrlPr>
                                    <a:rPr lang="en-US" altLang="ja-JP" sz="2000" i="1">
                                      <a:solidFill>
                                        <a:srgbClr val="0000FF"/>
                                      </a:solidFill>
                                      <a:latin typeface="Cambria Math" panose="02040503050406030204" pitchFamily="18" charset="0"/>
                                    </a:rPr>
                                  </m:ctrlPr>
                                </m:sSubPr>
                                <m:e>
                                  <m:acc>
                                    <m:accPr>
                                      <m:chr m:val="̂"/>
                                      <m:ctrlPr>
                                        <a:rPr lang="en-US" altLang="ja-JP" sz="2000" i="1">
                                          <a:solidFill>
                                            <a:srgbClr val="0000FF"/>
                                          </a:solidFill>
                                          <a:latin typeface="Cambria Math" panose="02040503050406030204" pitchFamily="18" charset="0"/>
                                        </a:rPr>
                                      </m:ctrlPr>
                                    </m:accPr>
                                    <m:e>
                                      <m:sSup>
                                        <m:sSupPr>
                                          <m:ctrlPr>
                                            <a:rPr lang="en-US" altLang="ja-JP" sz="2000" b="0" i="1" smtClean="0">
                                              <a:solidFill>
                                                <a:srgbClr val="0000FF"/>
                                              </a:solidFill>
                                              <a:latin typeface="Cambria Math" panose="02040503050406030204" pitchFamily="18" charset="0"/>
                                            </a:rPr>
                                          </m:ctrlPr>
                                        </m:sSupPr>
                                        <m:e>
                                          <m:r>
                                            <a:rPr lang="en-US" altLang="ja-JP" sz="2000" i="1">
                                              <a:solidFill>
                                                <a:srgbClr val="0000FF"/>
                                              </a:solidFill>
                                              <a:latin typeface="Cambria Math" panose="02040503050406030204" pitchFamily="18" charset="0"/>
                                            </a:rPr>
                                            <m:t>𝑋</m:t>
                                          </m:r>
                                        </m:e>
                                        <m:sup>
                                          <m:r>
                                            <a:rPr lang="en-US" altLang="ja-JP" sz="2000" b="0" i="1" smtClean="0">
                                              <a:solidFill>
                                                <a:srgbClr val="0000FF"/>
                                              </a:solidFill>
                                              <a:latin typeface="Cambria Math" panose="02040503050406030204" pitchFamily="18" charset="0"/>
                                            </a:rPr>
                                            <m:t>′</m:t>
                                          </m:r>
                                        </m:sup>
                                      </m:sSup>
                                    </m:e>
                                  </m:acc>
                                </m:e>
                                <m:sub>
                                  <m:r>
                                    <a:rPr lang="en-US" altLang="ja-JP" sz="2000" i="1">
                                      <a:solidFill>
                                        <a:srgbClr val="0000FF"/>
                                      </a:solidFill>
                                      <a:latin typeface="Cambria Math" panose="02040503050406030204" pitchFamily="18" charset="0"/>
                                    </a:rPr>
                                    <m:t>𝐵</m:t>
                                  </m:r>
                                </m:sub>
                              </m:sSub>
                            </m:e>
                          </m:d>
                          <m:r>
                            <a:rPr lang="en-US" altLang="ja-JP" sz="2000" i="1">
                              <a:latin typeface="Cambria Math" panose="02040503050406030204" pitchFamily="18" charset="0"/>
                            </a:rPr>
                            <m:t>−</m:t>
                          </m:r>
                          <m:d>
                            <m:dPr>
                              <m:begChr m:val="⟨"/>
                              <m:endChr m:val="⟩"/>
                              <m:ctrlPr>
                                <a:rPr lang="en-US" altLang="ja-JP" sz="2000" i="1" smtClean="0">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acc>
                                    <m:accPr>
                                      <m:chr m:val="̂"/>
                                      <m:ctrlPr>
                                        <a:rPr lang="en-US" altLang="ja-JP" sz="2000" i="1">
                                          <a:solidFill>
                                            <a:srgbClr val="FF0000"/>
                                          </a:solidFill>
                                          <a:latin typeface="Cambria Math" panose="02040503050406030204" pitchFamily="18" charset="0"/>
                                        </a:rPr>
                                      </m:ctrlPr>
                                    </m:accPr>
                                    <m:e>
                                      <m:r>
                                        <a:rPr lang="en-US" altLang="ja-JP" sz="2000" i="1">
                                          <a:solidFill>
                                            <a:srgbClr val="FF0000"/>
                                          </a:solidFill>
                                          <a:latin typeface="Cambria Math" panose="02040503050406030204" pitchFamily="18" charset="0"/>
                                        </a:rPr>
                                        <m:t>𝑋</m:t>
                                      </m:r>
                                    </m:e>
                                  </m:acc>
                                </m:e>
                                <m:sub>
                                  <m:r>
                                    <a:rPr lang="en-US" altLang="ja-JP" sz="2000" i="1">
                                      <a:solidFill>
                                        <a:srgbClr val="FF0000"/>
                                      </a:solidFill>
                                      <a:latin typeface="Cambria Math" panose="02040503050406030204" pitchFamily="18" charset="0"/>
                                    </a:rPr>
                                    <m:t>𝐴</m:t>
                                  </m:r>
                                </m:sub>
                              </m:sSub>
                              <m:sSub>
                                <m:sSubPr>
                                  <m:ctrlPr>
                                    <a:rPr lang="en-US" altLang="ja-JP" sz="2000" i="1">
                                      <a:solidFill>
                                        <a:srgbClr val="0000FF"/>
                                      </a:solidFill>
                                      <a:latin typeface="Cambria Math" panose="02040503050406030204" pitchFamily="18" charset="0"/>
                                    </a:rPr>
                                  </m:ctrlPr>
                                </m:sSubPr>
                                <m:e>
                                  <m:acc>
                                    <m:accPr>
                                      <m:chr m:val="̂"/>
                                      <m:ctrlPr>
                                        <a:rPr lang="en-US" altLang="ja-JP" sz="2000" i="1">
                                          <a:solidFill>
                                            <a:srgbClr val="0000FF"/>
                                          </a:solidFill>
                                          <a:latin typeface="Cambria Math" panose="02040503050406030204" pitchFamily="18" charset="0"/>
                                        </a:rPr>
                                      </m:ctrlPr>
                                    </m:accPr>
                                    <m:e>
                                      <m:sSup>
                                        <m:sSupPr>
                                          <m:ctrlPr>
                                            <a:rPr lang="en-US" altLang="ja-JP" sz="2000" b="0" i="1" smtClean="0">
                                              <a:solidFill>
                                                <a:srgbClr val="0000FF"/>
                                              </a:solidFill>
                                              <a:latin typeface="Cambria Math" panose="02040503050406030204" pitchFamily="18" charset="0"/>
                                            </a:rPr>
                                          </m:ctrlPr>
                                        </m:sSupPr>
                                        <m:e>
                                          <m:r>
                                            <a:rPr lang="en-US" altLang="ja-JP" sz="2000" i="1">
                                              <a:solidFill>
                                                <a:srgbClr val="0000FF"/>
                                              </a:solidFill>
                                              <a:latin typeface="Cambria Math" panose="02040503050406030204" pitchFamily="18" charset="0"/>
                                            </a:rPr>
                                            <m:t>𝑌</m:t>
                                          </m:r>
                                        </m:e>
                                        <m:sup>
                                          <m:r>
                                            <a:rPr lang="en-US" altLang="ja-JP" sz="2000" b="0" i="1" smtClean="0">
                                              <a:solidFill>
                                                <a:srgbClr val="0000FF"/>
                                              </a:solidFill>
                                              <a:latin typeface="Cambria Math" panose="02040503050406030204" pitchFamily="18" charset="0"/>
                                            </a:rPr>
                                            <m:t>′</m:t>
                                          </m:r>
                                        </m:sup>
                                      </m:sSup>
                                    </m:e>
                                  </m:acc>
                                </m:e>
                                <m:sub>
                                  <m:r>
                                    <a:rPr lang="en-US" altLang="ja-JP" sz="2000" i="1">
                                      <a:solidFill>
                                        <a:srgbClr val="0000FF"/>
                                      </a:solidFill>
                                      <a:latin typeface="Cambria Math" panose="02040503050406030204" pitchFamily="18" charset="0"/>
                                    </a:rPr>
                                    <m:t>𝐵</m:t>
                                  </m:r>
                                </m:sub>
                              </m:sSub>
                            </m:e>
                          </m:d>
                          <m:r>
                            <a:rPr lang="en-US" altLang="ja-JP" sz="2000" i="1">
                              <a:latin typeface="Cambria Math" panose="02040503050406030204" pitchFamily="18" charset="0"/>
                            </a:rPr>
                            <m:t>+</m:t>
                          </m:r>
                          <m:d>
                            <m:dPr>
                              <m:begChr m:val="⟨"/>
                              <m:endChr m:val="⟩"/>
                              <m:ctrlPr>
                                <a:rPr lang="en-US" altLang="ja-JP" sz="2000" i="1" smtClean="0">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acc>
                                    <m:accPr>
                                      <m:chr m:val="̂"/>
                                      <m:ctrlPr>
                                        <a:rPr lang="en-US" altLang="ja-JP" sz="2000" i="1">
                                          <a:solidFill>
                                            <a:srgbClr val="FF0000"/>
                                          </a:solidFill>
                                          <a:latin typeface="Cambria Math" panose="02040503050406030204" pitchFamily="18" charset="0"/>
                                        </a:rPr>
                                      </m:ctrlPr>
                                    </m:accPr>
                                    <m:e>
                                      <m:r>
                                        <a:rPr lang="en-US" altLang="ja-JP" sz="2000" i="1">
                                          <a:solidFill>
                                            <a:srgbClr val="FF0000"/>
                                          </a:solidFill>
                                          <a:latin typeface="Cambria Math" panose="02040503050406030204" pitchFamily="18" charset="0"/>
                                        </a:rPr>
                                        <m:t>𝑌</m:t>
                                      </m:r>
                                    </m:e>
                                  </m:acc>
                                </m:e>
                                <m:sub>
                                  <m:r>
                                    <a:rPr lang="en-US" altLang="ja-JP" sz="2000" i="1">
                                      <a:solidFill>
                                        <a:srgbClr val="FF0000"/>
                                      </a:solidFill>
                                      <a:latin typeface="Cambria Math" panose="02040503050406030204" pitchFamily="18" charset="0"/>
                                    </a:rPr>
                                    <m:t>𝐴</m:t>
                                  </m:r>
                                </m:sub>
                              </m:sSub>
                              <m:sSub>
                                <m:sSubPr>
                                  <m:ctrlPr>
                                    <a:rPr lang="en-US" altLang="ja-JP" sz="2000" i="1">
                                      <a:solidFill>
                                        <a:srgbClr val="0000FF"/>
                                      </a:solidFill>
                                      <a:latin typeface="Cambria Math" panose="02040503050406030204" pitchFamily="18" charset="0"/>
                                    </a:rPr>
                                  </m:ctrlPr>
                                </m:sSubPr>
                                <m:e>
                                  <m:acc>
                                    <m:accPr>
                                      <m:chr m:val="̂"/>
                                      <m:ctrlPr>
                                        <a:rPr lang="en-US" altLang="ja-JP" sz="2000" i="1">
                                          <a:solidFill>
                                            <a:srgbClr val="0000FF"/>
                                          </a:solidFill>
                                          <a:latin typeface="Cambria Math" panose="02040503050406030204" pitchFamily="18" charset="0"/>
                                        </a:rPr>
                                      </m:ctrlPr>
                                    </m:accPr>
                                    <m:e>
                                      <m:sSup>
                                        <m:sSupPr>
                                          <m:ctrlPr>
                                            <a:rPr lang="en-US" altLang="ja-JP" sz="2000" b="0" i="1" smtClean="0">
                                              <a:solidFill>
                                                <a:srgbClr val="0000FF"/>
                                              </a:solidFill>
                                              <a:latin typeface="Cambria Math" panose="02040503050406030204" pitchFamily="18" charset="0"/>
                                            </a:rPr>
                                          </m:ctrlPr>
                                        </m:sSupPr>
                                        <m:e>
                                          <m:r>
                                            <a:rPr lang="en-US" altLang="ja-JP" sz="2000" i="1">
                                              <a:solidFill>
                                                <a:srgbClr val="0000FF"/>
                                              </a:solidFill>
                                              <a:latin typeface="Cambria Math" panose="02040503050406030204" pitchFamily="18" charset="0"/>
                                            </a:rPr>
                                            <m:t>𝑋</m:t>
                                          </m:r>
                                        </m:e>
                                        <m:sup>
                                          <m:r>
                                            <a:rPr lang="en-US" altLang="ja-JP" sz="2000" b="0" i="1" smtClean="0">
                                              <a:solidFill>
                                                <a:srgbClr val="0000FF"/>
                                              </a:solidFill>
                                              <a:latin typeface="Cambria Math" panose="02040503050406030204" pitchFamily="18" charset="0"/>
                                            </a:rPr>
                                            <m:t>′</m:t>
                                          </m:r>
                                        </m:sup>
                                      </m:sSup>
                                    </m:e>
                                  </m:acc>
                                </m:e>
                                <m:sub>
                                  <m:r>
                                    <a:rPr lang="en-US" altLang="ja-JP" sz="2000" i="1">
                                      <a:solidFill>
                                        <a:srgbClr val="0000FF"/>
                                      </a:solidFill>
                                      <a:latin typeface="Cambria Math" panose="02040503050406030204" pitchFamily="18" charset="0"/>
                                    </a:rPr>
                                    <m:t>𝐵</m:t>
                                  </m:r>
                                </m:sub>
                              </m:sSub>
                            </m:e>
                          </m:d>
                          <m:r>
                            <a:rPr lang="en-US" altLang="ja-JP" sz="2000" i="1">
                              <a:latin typeface="Cambria Math" panose="02040503050406030204" pitchFamily="18" charset="0"/>
                            </a:rPr>
                            <m:t>+</m:t>
                          </m:r>
                          <m:d>
                            <m:dPr>
                              <m:begChr m:val="⟨"/>
                              <m:endChr m:val="⟩"/>
                              <m:ctrlPr>
                                <a:rPr lang="en-US" altLang="ja-JP" sz="2000" i="1" smtClean="0">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acc>
                                    <m:accPr>
                                      <m:chr m:val="̂"/>
                                      <m:ctrlPr>
                                        <a:rPr lang="en-US" altLang="ja-JP" sz="2000" i="1">
                                          <a:solidFill>
                                            <a:srgbClr val="FF0000"/>
                                          </a:solidFill>
                                          <a:latin typeface="Cambria Math" panose="02040503050406030204" pitchFamily="18" charset="0"/>
                                        </a:rPr>
                                      </m:ctrlPr>
                                    </m:accPr>
                                    <m:e>
                                      <m:r>
                                        <a:rPr lang="en-US" altLang="ja-JP" sz="2000" i="1">
                                          <a:solidFill>
                                            <a:srgbClr val="FF0000"/>
                                          </a:solidFill>
                                          <a:latin typeface="Cambria Math" panose="02040503050406030204" pitchFamily="18" charset="0"/>
                                        </a:rPr>
                                        <m:t>𝑌</m:t>
                                      </m:r>
                                    </m:e>
                                  </m:acc>
                                </m:e>
                                <m:sub>
                                  <m:r>
                                    <a:rPr lang="en-US" altLang="ja-JP" sz="2000" i="1">
                                      <a:solidFill>
                                        <a:srgbClr val="FF0000"/>
                                      </a:solidFill>
                                      <a:latin typeface="Cambria Math" panose="02040503050406030204" pitchFamily="18" charset="0"/>
                                    </a:rPr>
                                    <m:t>𝐴</m:t>
                                  </m:r>
                                </m:sub>
                              </m:sSub>
                              <m:sSub>
                                <m:sSubPr>
                                  <m:ctrlPr>
                                    <a:rPr lang="en-US" altLang="ja-JP" sz="2000" i="1">
                                      <a:solidFill>
                                        <a:srgbClr val="0000FF"/>
                                      </a:solidFill>
                                      <a:latin typeface="Cambria Math" panose="02040503050406030204" pitchFamily="18" charset="0"/>
                                    </a:rPr>
                                  </m:ctrlPr>
                                </m:sSubPr>
                                <m:e>
                                  <m:acc>
                                    <m:accPr>
                                      <m:chr m:val="̂"/>
                                      <m:ctrlPr>
                                        <a:rPr lang="en-US" altLang="ja-JP" sz="2000" i="1">
                                          <a:solidFill>
                                            <a:srgbClr val="0000FF"/>
                                          </a:solidFill>
                                          <a:latin typeface="Cambria Math" panose="02040503050406030204" pitchFamily="18" charset="0"/>
                                        </a:rPr>
                                      </m:ctrlPr>
                                    </m:accPr>
                                    <m:e>
                                      <m:sSup>
                                        <m:sSupPr>
                                          <m:ctrlPr>
                                            <a:rPr lang="en-US" altLang="ja-JP" sz="2000" i="1">
                                              <a:solidFill>
                                                <a:srgbClr val="0000FF"/>
                                              </a:solidFill>
                                              <a:latin typeface="Cambria Math" panose="02040503050406030204" pitchFamily="18" charset="0"/>
                                            </a:rPr>
                                          </m:ctrlPr>
                                        </m:sSupPr>
                                        <m:e>
                                          <m:r>
                                            <a:rPr lang="en-US" altLang="ja-JP" sz="2000" i="1">
                                              <a:solidFill>
                                                <a:srgbClr val="0000FF"/>
                                              </a:solidFill>
                                              <a:latin typeface="Cambria Math" panose="02040503050406030204" pitchFamily="18" charset="0"/>
                                            </a:rPr>
                                            <m:t>𝑌</m:t>
                                          </m:r>
                                        </m:e>
                                        <m:sup>
                                          <m:r>
                                            <a:rPr lang="en-US" altLang="ja-JP" sz="2000" i="1">
                                              <a:solidFill>
                                                <a:srgbClr val="0000FF"/>
                                              </a:solidFill>
                                              <a:latin typeface="Cambria Math" panose="02040503050406030204" pitchFamily="18" charset="0"/>
                                            </a:rPr>
                                            <m:t>′</m:t>
                                          </m:r>
                                        </m:sup>
                                      </m:sSup>
                                    </m:e>
                                  </m:acc>
                                </m:e>
                                <m:sub>
                                  <m:r>
                                    <a:rPr lang="en-US" altLang="ja-JP" sz="2000" i="1">
                                      <a:solidFill>
                                        <a:srgbClr val="0000FF"/>
                                      </a:solidFill>
                                      <a:latin typeface="Cambria Math" panose="02040503050406030204" pitchFamily="18" charset="0"/>
                                    </a:rPr>
                                    <m:t>𝐵</m:t>
                                  </m:r>
                                </m:sub>
                              </m:sSub>
                            </m:e>
                          </m:d>
                        </m:e>
                      </m:d>
                      <m:r>
                        <a:rPr lang="en-US" altLang="ja-JP" sz="2000" b="0" i="1" smtClean="0">
                          <a:latin typeface="Cambria Math" panose="02040503050406030204" pitchFamily="18" charset="0"/>
                        </a:rPr>
                        <m:t>≤2</m:t>
                      </m:r>
                    </m:oMath>
                  </m:oMathPara>
                </a14:m>
                <a:endParaRPr kumimoji="1" lang="ja-JP" altLang="en-US" sz="2000" dirty="0"/>
              </a:p>
            </p:txBody>
          </p:sp>
        </mc:Choice>
        <mc:Fallback xmlns="">
          <p:sp>
            <p:nvSpPr>
              <p:cNvPr id="84" name="テキスト ボックス 83">
                <a:extLst>
                  <a:ext uri="{FF2B5EF4-FFF2-40B4-BE49-F238E27FC236}">
                    <a16:creationId xmlns:a16="http://schemas.microsoft.com/office/drawing/2014/main" id="{2A482D74-6C67-DE6B-85AD-85667DDCBEF6}"/>
                  </a:ext>
                </a:extLst>
              </p:cNvPr>
              <p:cNvSpPr txBox="1">
                <a:spLocks noRot="1" noChangeAspect="1" noMove="1" noResize="1" noEditPoints="1" noAdjustHandles="1" noChangeArrowheads="1" noChangeShapeType="1" noTextEdit="1"/>
              </p:cNvSpPr>
              <p:nvPr/>
            </p:nvSpPr>
            <p:spPr>
              <a:xfrm>
                <a:off x="4169390" y="5634094"/>
                <a:ext cx="6032485" cy="439736"/>
              </a:xfrm>
              <a:prstGeom prst="rect">
                <a:avLst/>
              </a:prstGeom>
              <a:blipFill>
                <a:blip r:embed="rId25"/>
                <a:stretch>
                  <a:fillRect t="-6944"/>
                </a:stretch>
              </a:blipFill>
            </p:spPr>
            <p:txBody>
              <a:bodyPr/>
              <a:lstStyle/>
              <a:p>
                <a:r>
                  <a:rPr lang="ja-JP" altLang="en-US">
                    <a:noFill/>
                  </a:rPr>
                  <a:t> </a:t>
                </a:r>
              </a:p>
            </p:txBody>
          </p:sp>
        </mc:Fallback>
      </mc:AlternateContent>
      <p:sp>
        <p:nvSpPr>
          <p:cNvPr id="85" name="テキスト ボックス 84">
            <a:extLst>
              <a:ext uri="{FF2B5EF4-FFF2-40B4-BE49-F238E27FC236}">
                <a16:creationId xmlns:a16="http://schemas.microsoft.com/office/drawing/2014/main" id="{98667874-CCF0-A4CE-B3C3-34E3294AA5B0}"/>
              </a:ext>
            </a:extLst>
          </p:cNvPr>
          <p:cNvSpPr txBox="1"/>
          <p:nvPr/>
        </p:nvSpPr>
        <p:spPr>
          <a:xfrm>
            <a:off x="4401261" y="5156120"/>
            <a:ext cx="1877437" cy="461665"/>
          </a:xfrm>
          <a:prstGeom prst="rect">
            <a:avLst/>
          </a:prstGeom>
          <a:noFill/>
        </p:spPr>
        <p:txBody>
          <a:bodyPr wrap="none" rtlCol="0">
            <a:spAutoFit/>
          </a:bodyPr>
          <a:lstStyle/>
          <a:p>
            <a:pPr algn="l"/>
            <a:r>
              <a:rPr kumimoji="1" lang="en-US" altLang="ja-JP" sz="2400" dirty="0">
                <a:solidFill>
                  <a:srgbClr val="FF0000"/>
                </a:solidFill>
              </a:rPr>
              <a:t>Bell</a:t>
            </a:r>
            <a:r>
              <a:rPr kumimoji="1" lang="ja-JP" altLang="en-US" sz="2400" dirty="0">
                <a:solidFill>
                  <a:srgbClr val="FF0000"/>
                </a:solidFill>
              </a:rPr>
              <a:t>の不等式</a:t>
            </a:r>
          </a:p>
        </p:txBody>
      </p:sp>
      <p:sp>
        <p:nvSpPr>
          <p:cNvPr id="86" name="テキスト ボックス 85">
            <a:extLst>
              <a:ext uri="{FF2B5EF4-FFF2-40B4-BE49-F238E27FC236}">
                <a16:creationId xmlns:a16="http://schemas.microsoft.com/office/drawing/2014/main" id="{A17BEF48-B231-A818-1496-B1F51A0CBE4D}"/>
              </a:ext>
            </a:extLst>
          </p:cNvPr>
          <p:cNvSpPr txBox="1"/>
          <p:nvPr/>
        </p:nvSpPr>
        <p:spPr>
          <a:xfrm>
            <a:off x="4185092" y="6076565"/>
            <a:ext cx="6261212" cy="369332"/>
          </a:xfrm>
          <a:prstGeom prst="rect">
            <a:avLst/>
          </a:prstGeom>
          <a:noFill/>
        </p:spPr>
        <p:txBody>
          <a:bodyPr wrap="square" rtlCol="0">
            <a:spAutoFit/>
          </a:bodyPr>
          <a:lstStyle/>
          <a:p>
            <a:pPr algn="l"/>
            <a:r>
              <a:rPr kumimoji="1" lang="en-US" altLang="ja-JP" u="sng" dirty="0">
                <a:solidFill>
                  <a:schemeClr val="accent1"/>
                </a:solidFill>
              </a:rPr>
              <a:t>Freedman, S. J. &amp; </a:t>
            </a:r>
            <a:r>
              <a:rPr kumimoji="1" lang="en-US" altLang="ja-JP" u="sng" dirty="0" err="1">
                <a:solidFill>
                  <a:schemeClr val="accent1"/>
                </a:solidFill>
              </a:rPr>
              <a:t>Clauser</a:t>
            </a:r>
            <a:r>
              <a:rPr kumimoji="1" lang="en-US" altLang="ja-JP" u="sng" dirty="0">
                <a:solidFill>
                  <a:schemeClr val="accent1"/>
                </a:solidFill>
              </a:rPr>
              <a:t>, J. </a:t>
            </a:r>
            <a:r>
              <a:rPr kumimoji="1" lang="en-US" altLang="ja-JP" u="sng" dirty="0" err="1">
                <a:solidFill>
                  <a:schemeClr val="accent1"/>
                </a:solidFill>
              </a:rPr>
              <a:t>F.,Phys</a:t>
            </a:r>
            <a:r>
              <a:rPr kumimoji="1" lang="en-US" altLang="ja-JP" u="sng" dirty="0">
                <a:solidFill>
                  <a:schemeClr val="accent1"/>
                </a:solidFill>
              </a:rPr>
              <a:t>. Rev. Lett. 28, 938–941 (1972)</a:t>
            </a:r>
            <a:endParaRPr kumimoji="1" lang="ja-JP" altLang="en-US" u="sng" dirty="0">
              <a:solidFill>
                <a:schemeClr val="accent1"/>
              </a:solidFill>
            </a:endParaRPr>
          </a:p>
        </p:txBody>
      </p:sp>
      <p:sp>
        <p:nvSpPr>
          <p:cNvPr id="87" name="テキスト ボックス 86">
            <a:extLst>
              <a:ext uri="{FF2B5EF4-FFF2-40B4-BE49-F238E27FC236}">
                <a16:creationId xmlns:a16="http://schemas.microsoft.com/office/drawing/2014/main" id="{9C023198-4594-B166-827F-AABB10225F38}"/>
              </a:ext>
            </a:extLst>
          </p:cNvPr>
          <p:cNvSpPr txBox="1"/>
          <p:nvPr/>
        </p:nvSpPr>
        <p:spPr>
          <a:xfrm>
            <a:off x="4185092" y="6427308"/>
            <a:ext cx="6741110" cy="369332"/>
          </a:xfrm>
          <a:prstGeom prst="rect">
            <a:avLst/>
          </a:prstGeom>
          <a:noFill/>
        </p:spPr>
        <p:txBody>
          <a:bodyPr wrap="square" rtlCol="0">
            <a:spAutoFit/>
          </a:bodyPr>
          <a:lstStyle/>
          <a:p>
            <a:pPr algn="l"/>
            <a:r>
              <a:rPr kumimoji="1" lang="en-US" altLang="ja-JP" u="sng" dirty="0">
                <a:solidFill>
                  <a:schemeClr val="accent1"/>
                </a:solidFill>
              </a:rPr>
              <a:t>Aspect, A., </a:t>
            </a:r>
            <a:r>
              <a:rPr kumimoji="1" lang="en-US" altLang="ja-JP" u="sng" dirty="0" err="1">
                <a:solidFill>
                  <a:schemeClr val="accent1"/>
                </a:solidFill>
              </a:rPr>
              <a:t>Grangier</a:t>
            </a:r>
            <a:r>
              <a:rPr kumimoji="1" lang="en-US" altLang="ja-JP" u="sng" dirty="0">
                <a:solidFill>
                  <a:schemeClr val="accent1"/>
                </a:solidFill>
              </a:rPr>
              <a:t>, P. &amp; Roger, G., Phys. Rev. Lett. 47, 460–463 (1981)</a:t>
            </a:r>
            <a:endParaRPr kumimoji="1" lang="ja-JP" altLang="en-US" u="sng" dirty="0">
              <a:solidFill>
                <a:schemeClr val="accent1"/>
              </a:solidFill>
            </a:endParaRPr>
          </a:p>
        </p:txBody>
      </p:sp>
    </p:spTree>
    <p:extLst>
      <p:ext uri="{BB962C8B-B14F-4D97-AF65-F5344CB8AC3E}">
        <p14:creationId xmlns:p14="http://schemas.microsoft.com/office/powerpoint/2010/main" val="417714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23</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7" name="テキスト ボックス 2">
              <a:extLst>
                <a:ext uri="{FF2B5EF4-FFF2-40B4-BE49-F238E27FC236}">
                  <a16:creationId xmlns:a16="http://schemas.microsoft.com/office/drawing/2014/main" id="{2B7AB524-076C-6C20-A516-B10368848BBF}"/>
                </a:ext>
              </a:extLst>
            </p:cNvPr>
            <p:cNvSpPr txBox="1">
              <a:spLocks noChangeArrowheads="1"/>
            </p:cNvSpPr>
            <p:nvPr/>
          </p:nvSpPr>
          <p:spPr bwMode="auto">
            <a:xfrm>
              <a:off x="5203195" y="1447842"/>
              <a:ext cx="2206008" cy="60431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grpSp>
        <p:nvGrpSpPr>
          <p:cNvPr id="110" name="グループ化 109">
            <a:extLst>
              <a:ext uri="{FF2B5EF4-FFF2-40B4-BE49-F238E27FC236}">
                <a16:creationId xmlns:a16="http://schemas.microsoft.com/office/drawing/2014/main" id="{0B1A96E1-E867-199D-A8E4-50716C3C295C}"/>
              </a:ext>
            </a:extLst>
          </p:cNvPr>
          <p:cNvGrpSpPr/>
          <p:nvPr/>
        </p:nvGrpSpPr>
        <p:grpSpPr>
          <a:xfrm>
            <a:off x="8911526" y="2769066"/>
            <a:ext cx="1066020" cy="1048990"/>
            <a:chOff x="9234110" y="3235096"/>
            <a:chExt cx="334519" cy="348357"/>
          </a:xfrm>
        </p:grpSpPr>
        <p:sp>
          <p:nvSpPr>
            <p:cNvPr id="111" name="正方形/長方形 110">
              <a:extLst>
                <a:ext uri="{FF2B5EF4-FFF2-40B4-BE49-F238E27FC236}">
                  <a16:creationId xmlns:a16="http://schemas.microsoft.com/office/drawing/2014/main" id="{1F27F508-CD2C-A81A-4A82-AA17E1801F20}"/>
                </a:ext>
              </a:extLst>
            </p:cNvPr>
            <p:cNvSpPr/>
            <p:nvPr/>
          </p:nvSpPr>
          <p:spPr>
            <a:xfrm>
              <a:off x="9234110" y="3235096"/>
              <a:ext cx="334519" cy="348357"/>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コネクタ 111">
              <a:extLst>
                <a:ext uri="{FF2B5EF4-FFF2-40B4-BE49-F238E27FC236}">
                  <a16:creationId xmlns:a16="http://schemas.microsoft.com/office/drawing/2014/main" id="{6A6B5469-F3BB-F01C-C86A-25EBF89F764C}"/>
                </a:ext>
              </a:extLst>
            </p:cNvPr>
            <p:cNvCxnSpPr>
              <a:cxnSpLocks/>
            </p:cNvCxnSpPr>
            <p:nvPr/>
          </p:nvCxnSpPr>
          <p:spPr>
            <a:xfrm flipH="1">
              <a:off x="9234110" y="3245394"/>
              <a:ext cx="330132" cy="3380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3" name="テキスト ボックス 112">
                <a:extLst>
                  <a:ext uri="{FF2B5EF4-FFF2-40B4-BE49-F238E27FC236}">
                    <a16:creationId xmlns:a16="http://schemas.microsoft.com/office/drawing/2014/main" id="{53E13FFD-C7CB-EDFE-E9F6-DE14D918AB89}"/>
                  </a:ext>
                </a:extLst>
              </p:cNvPr>
              <p:cNvSpPr txBox="1"/>
              <p:nvPr/>
            </p:nvSpPr>
            <p:spPr>
              <a:xfrm>
                <a:off x="7422836" y="3062962"/>
                <a:ext cx="929742"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𝜓</m:t>
                              </m:r>
                            </m:e>
                            <m:sub>
                              <m:r>
                                <a:rPr kumimoji="1" lang="en-US" altLang="ja-JP" sz="2800" b="0" i="1" smtClean="0">
                                  <a:latin typeface="Cambria Math" panose="02040503050406030204" pitchFamily="18" charset="0"/>
                                </a:rPr>
                                <m:t>0</m:t>
                              </m:r>
                            </m:sub>
                          </m:sSub>
                        </m:e>
                      </m:d>
                    </m:oMath>
                  </m:oMathPara>
                </a14:m>
                <a:endParaRPr kumimoji="1" lang="ja-JP" altLang="en-US" sz="2800" dirty="0"/>
              </a:p>
            </p:txBody>
          </p:sp>
        </mc:Choice>
        <mc:Fallback xmlns="">
          <p:sp>
            <p:nvSpPr>
              <p:cNvPr id="113" name="テキスト ボックス 112">
                <a:extLst>
                  <a:ext uri="{FF2B5EF4-FFF2-40B4-BE49-F238E27FC236}">
                    <a16:creationId xmlns:a16="http://schemas.microsoft.com/office/drawing/2014/main" id="{53E13FFD-C7CB-EDFE-E9F6-DE14D918AB89}"/>
                  </a:ext>
                </a:extLst>
              </p:cNvPr>
              <p:cNvSpPr txBox="1">
                <a:spLocks noRot="1" noChangeAspect="1" noMove="1" noResize="1" noEditPoints="1" noAdjustHandles="1" noChangeArrowheads="1" noChangeShapeType="1" noTextEdit="1"/>
              </p:cNvSpPr>
              <p:nvPr/>
            </p:nvSpPr>
            <p:spPr>
              <a:xfrm>
                <a:off x="7422836" y="3062962"/>
                <a:ext cx="929742" cy="523220"/>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3B467A10-1E08-6362-9656-2425663D9CD5}"/>
                  </a:ext>
                </a:extLst>
              </p:cNvPr>
              <p:cNvSpPr txBox="1"/>
              <p:nvPr/>
            </p:nvSpPr>
            <p:spPr>
              <a:xfrm>
                <a:off x="10563681" y="3031952"/>
                <a:ext cx="781111"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𝐻</m:t>
                          </m:r>
                        </m:e>
                      </m:d>
                    </m:oMath>
                  </m:oMathPara>
                </a14:m>
                <a:endParaRPr kumimoji="1" lang="ja-JP" altLang="en-US" sz="2800" dirty="0"/>
              </a:p>
            </p:txBody>
          </p:sp>
        </mc:Choice>
        <mc:Fallback xmlns="">
          <p:sp>
            <p:nvSpPr>
              <p:cNvPr id="114" name="テキスト ボックス 113">
                <a:extLst>
                  <a:ext uri="{FF2B5EF4-FFF2-40B4-BE49-F238E27FC236}">
                    <a16:creationId xmlns:a16="http://schemas.microsoft.com/office/drawing/2014/main" id="{3B467A10-1E08-6362-9656-2425663D9CD5}"/>
                  </a:ext>
                </a:extLst>
              </p:cNvPr>
              <p:cNvSpPr txBox="1">
                <a:spLocks noRot="1" noChangeAspect="1" noMove="1" noResize="1" noEditPoints="1" noAdjustHandles="1" noChangeArrowheads="1" noChangeShapeType="1" noTextEdit="1"/>
              </p:cNvSpPr>
              <p:nvPr/>
            </p:nvSpPr>
            <p:spPr>
              <a:xfrm>
                <a:off x="10563681" y="3031952"/>
                <a:ext cx="781111" cy="523220"/>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8" name="テキスト ボックス 117">
                <a:extLst>
                  <a:ext uri="{FF2B5EF4-FFF2-40B4-BE49-F238E27FC236}">
                    <a16:creationId xmlns:a16="http://schemas.microsoft.com/office/drawing/2014/main" id="{5FE11C14-8FB1-2316-9071-9CBF22060DCE}"/>
                  </a:ext>
                </a:extLst>
              </p:cNvPr>
              <p:cNvSpPr txBox="1"/>
              <p:nvPr/>
            </p:nvSpPr>
            <p:spPr>
              <a:xfrm>
                <a:off x="9039995" y="1583215"/>
                <a:ext cx="745140"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𝑉</m:t>
                          </m:r>
                        </m:e>
                      </m:d>
                    </m:oMath>
                  </m:oMathPara>
                </a14:m>
                <a:endParaRPr kumimoji="1" lang="ja-JP" altLang="en-US" sz="2800" dirty="0"/>
              </a:p>
            </p:txBody>
          </p:sp>
        </mc:Choice>
        <mc:Fallback xmlns="">
          <p:sp>
            <p:nvSpPr>
              <p:cNvPr id="118" name="テキスト ボックス 117">
                <a:extLst>
                  <a:ext uri="{FF2B5EF4-FFF2-40B4-BE49-F238E27FC236}">
                    <a16:creationId xmlns:a16="http://schemas.microsoft.com/office/drawing/2014/main" id="{5FE11C14-8FB1-2316-9071-9CBF22060DCE}"/>
                  </a:ext>
                </a:extLst>
              </p:cNvPr>
              <p:cNvSpPr txBox="1">
                <a:spLocks noRot="1" noChangeAspect="1" noMove="1" noResize="1" noEditPoints="1" noAdjustHandles="1" noChangeArrowheads="1" noChangeShapeType="1" noTextEdit="1"/>
              </p:cNvSpPr>
              <p:nvPr/>
            </p:nvSpPr>
            <p:spPr>
              <a:xfrm>
                <a:off x="9039995" y="1583215"/>
                <a:ext cx="745140" cy="523220"/>
              </a:xfrm>
              <a:prstGeom prst="rect">
                <a:avLst/>
              </a:prstGeom>
              <a:blipFill>
                <a:blip r:embed="rId7"/>
                <a:stretch>
                  <a:fillRect/>
                </a:stretch>
              </a:blipFill>
            </p:spPr>
            <p:txBody>
              <a:bodyPr/>
              <a:lstStyle/>
              <a:p>
                <a:r>
                  <a:rPr lang="ja-JP" altLang="en-US">
                    <a:noFill/>
                  </a:rPr>
                  <a:t> </a:t>
                </a:r>
              </a:p>
            </p:txBody>
          </p:sp>
        </mc:Fallback>
      </mc:AlternateContent>
      <p:sp>
        <p:nvSpPr>
          <p:cNvPr id="119" name="テキスト ボックス 118">
            <a:extLst>
              <a:ext uri="{FF2B5EF4-FFF2-40B4-BE49-F238E27FC236}">
                <a16:creationId xmlns:a16="http://schemas.microsoft.com/office/drawing/2014/main" id="{DA2E33B0-38E5-AF55-64B9-0ACC1C28C777}"/>
              </a:ext>
            </a:extLst>
          </p:cNvPr>
          <p:cNvSpPr txBox="1"/>
          <p:nvPr/>
        </p:nvSpPr>
        <p:spPr>
          <a:xfrm>
            <a:off x="7829654" y="3922201"/>
            <a:ext cx="3262432" cy="830997"/>
          </a:xfrm>
          <a:prstGeom prst="rect">
            <a:avLst/>
          </a:prstGeom>
          <a:noFill/>
        </p:spPr>
        <p:txBody>
          <a:bodyPr wrap="none" rtlCol="0">
            <a:spAutoFit/>
          </a:bodyPr>
          <a:lstStyle/>
          <a:p>
            <a:pPr algn="ctr"/>
            <a:r>
              <a:rPr kumimoji="1" lang="ja-JP" altLang="en-US" sz="2400" dirty="0"/>
              <a:t>偏光ビームスプリッタ</a:t>
            </a:r>
            <a:endParaRPr kumimoji="1" lang="en-US" altLang="ja-JP" sz="2400" dirty="0"/>
          </a:p>
          <a:p>
            <a:pPr algn="ctr"/>
            <a:r>
              <a:rPr kumimoji="1" lang="en-US" altLang="ja-JP" sz="2400" dirty="0"/>
              <a:t>(PBS)</a:t>
            </a:r>
            <a:endParaRPr kumimoji="1" lang="ja-JP" altLang="en-US" sz="2400" dirty="0"/>
          </a:p>
        </p:txBody>
      </p:sp>
      <p:cxnSp>
        <p:nvCxnSpPr>
          <p:cNvPr id="120" name="直線矢印コネクタ 119">
            <a:extLst>
              <a:ext uri="{FF2B5EF4-FFF2-40B4-BE49-F238E27FC236}">
                <a16:creationId xmlns:a16="http://schemas.microsoft.com/office/drawing/2014/main" id="{7B9EE085-90C5-6507-8698-727BDB169E9A}"/>
              </a:ext>
            </a:extLst>
          </p:cNvPr>
          <p:cNvCxnSpPr>
            <a:cxnSpLocks/>
          </p:cNvCxnSpPr>
          <p:nvPr/>
        </p:nvCxnSpPr>
        <p:spPr>
          <a:xfrm>
            <a:off x="8283344" y="3323823"/>
            <a:ext cx="554496" cy="0"/>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id="{9A1C45CC-933E-088F-478C-90B0131EB5E4}"/>
              </a:ext>
            </a:extLst>
          </p:cNvPr>
          <p:cNvCxnSpPr>
            <a:cxnSpLocks/>
          </p:cNvCxnSpPr>
          <p:nvPr/>
        </p:nvCxnSpPr>
        <p:spPr>
          <a:xfrm>
            <a:off x="10037760" y="3323823"/>
            <a:ext cx="554496" cy="0"/>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矢印コネクタ 121">
            <a:extLst>
              <a:ext uri="{FF2B5EF4-FFF2-40B4-BE49-F238E27FC236}">
                <a16:creationId xmlns:a16="http://schemas.microsoft.com/office/drawing/2014/main" id="{220C70D6-9623-5D4B-841C-F90E9B5028B4}"/>
              </a:ext>
            </a:extLst>
          </p:cNvPr>
          <p:cNvCxnSpPr>
            <a:cxnSpLocks/>
          </p:cNvCxnSpPr>
          <p:nvPr/>
        </p:nvCxnSpPr>
        <p:spPr>
          <a:xfrm flipV="1">
            <a:off x="9437916" y="2114427"/>
            <a:ext cx="0" cy="570993"/>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913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テキスト ボックス 2">
            <a:extLst>
              <a:ext uri="{FF2B5EF4-FFF2-40B4-BE49-F238E27FC236}">
                <a16:creationId xmlns:a16="http://schemas.microsoft.com/office/drawing/2014/main" id="{2E3CBBC1-2577-5661-2D8D-C20942683F7E}"/>
              </a:ext>
            </a:extLst>
          </p:cNvPr>
          <p:cNvSpPr txBox="1">
            <a:spLocks noChangeArrowheads="1"/>
          </p:cNvSpPr>
          <p:nvPr/>
        </p:nvSpPr>
        <p:spPr bwMode="auto">
          <a:xfrm>
            <a:off x="3612026" y="1956372"/>
            <a:ext cx="2049864" cy="5847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24</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sp>
        <p:nvSpPr>
          <p:cNvPr id="3" name="正方形/長方形 2">
            <a:extLst>
              <a:ext uri="{FF2B5EF4-FFF2-40B4-BE49-F238E27FC236}">
                <a16:creationId xmlns:a16="http://schemas.microsoft.com/office/drawing/2014/main" id="{C4A92829-800A-78DC-B5DA-6B97F3DEFE83}"/>
              </a:ext>
            </a:extLst>
          </p:cNvPr>
          <p:cNvSpPr/>
          <p:nvPr/>
        </p:nvSpPr>
        <p:spPr>
          <a:xfrm>
            <a:off x="9273759" y="2230537"/>
            <a:ext cx="441545" cy="1640489"/>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108" name="直線矢印コネクタ 107">
            <a:extLst>
              <a:ext uri="{FF2B5EF4-FFF2-40B4-BE49-F238E27FC236}">
                <a16:creationId xmlns:a16="http://schemas.microsoft.com/office/drawing/2014/main" id="{A0D5DDBB-1174-282D-A015-E4FBEF3628EC}"/>
              </a:ext>
            </a:extLst>
          </p:cNvPr>
          <p:cNvCxnSpPr>
            <a:cxnSpLocks/>
          </p:cNvCxnSpPr>
          <p:nvPr/>
        </p:nvCxnSpPr>
        <p:spPr>
          <a:xfrm>
            <a:off x="8517848" y="3131196"/>
            <a:ext cx="554496" cy="0"/>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テキスト ボックス 108">
                <a:extLst>
                  <a:ext uri="{FF2B5EF4-FFF2-40B4-BE49-F238E27FC236}">
                    <a16:creationId xmlns:a16="http://schemas.microsoft.com/office/drawing/2014/main" id="{6B50E700-069C-0F5A-4BF1-7F48F3855046}"/>
                  </a:ext>
                </a:extLst>
              </p:cNvPr>
              <p:cNvSpPr txBox="1"/>
              <p:nvPr/>
            </p:nvSpPr>
            <p:spPr>
              <a:xfrm>
                <a:off x="7739102" y="2869586"/>
                <a:ext cx="781111" cy="523220"/>
              </a:xfrm>
              <a:prstGeom prst="rect">
                <a:avLst/>
              </a:prstGeom>
              <a:solidFill>
                <a:schemeClr val="bg1"/>
              </a:solid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latin typeface="Cambria Math" panose="02040503050406030204" pitchFamily="18" charset="0"/>
                            </a:rPr>
                          </m:ctrlPr>
                        </m:dPr>
                        <m:e>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𝐻</m:t>
                          </m:r>
                        </m:e>
                      </m:d>
                    </m:oMath>
                  </m:oMathPara>
                </a14:m>
                <a:endParaRPr kumimoji="1" lang="ja-JP" altLang="en-US" sz="2800" dirty="0"/>
              </a:p>
            </p:txBody>
          </p:sp>
        </mc:Choice>
        <mc:Fallback xmlns="">
          <p:sp>
            <p:nvSpPr>
              <p:cNvPr id="109" name="テキスト ボックス 108">
                <a:extLst>
                  <a:ext uri="{FF2B5EF4-FFF2-40B4-BE49-F238E27FC236}">
                    <a16:creationId xmlns:a16="http://schemas.microsoft.com/office/drawing/2014/main" id="{6B50E700-069C-0F5A-4BF1-7F48F3855046}"/>
                  </a:ext>
                </a:extLst>
              </p:cNvPr>
              <p:cNvSpPr txBox="1">
                <a:spLocks noRot="1" noChangeAspect="1" noMove="1" noResize="1" noEditPoints="1" noAdjustHandles="1" noChangeArrowheads="1" noChangeShapeType="1" noTextEdit="1"/>
              </p:cNvSpPr>
              <p:nvPr/>
            </p:nvSpPr>
            <p:spPr>
              <a:xfrm>
                <a:off x="7739102" y="2869586"/>
                <a:ext cx="781111" cy="523220"/>
              </a:xfrm>
              <a:prstGeom prst="rect">
                <a:avLst/>
              </a:prstGeom>
              <a:blipFill>
                <a:blip r:embed="rId5"/>
                <a:stretch>
                  <a:fillRect/>
                </a:stretch>
              </a:blipFill>
            </p:spPr>
            <p:txBody>
              <a:bodyPr/>
              <a:lstStyle/>
              <a:p>
                <a:r>
                  <a:rPr lang="ja-JP" altLang="en-US">
                    <a:noFill/>
                  </a:rPr>
                  <a:t> </a:t>
                </a:r>
              </a:p>
            </p:txBody>
          </p:sp>
        </mc:Fallback>
      </mc:AlternateContent>
      <p:sp>
        <p:nvSpPr>
          <p:cNvPr id="120" name="テキスト ボックス 119">
            <a:extLst>
              <a:ext uri="{FF2B5EF4-FFF2-40B4-BE49-F238E27FC236}">
                <a16:creationId xmlns:a16="http://schemas.microsoft.com/office/drawing/2014/main" id="{AEF7489A-6965-EF22-EB01-2B2BFF779001}"/>
              </a:ext>
            </a:extLst>
          </p:cNvPr>
          <p:cNvSpPr txBox="1"/>
          <p:nvPr/>
        </p:nvSpPr>
        <p:spPr>
          <a:xfrm>
            <a:off x="8298330" y="3965140"/>
            <a:ext cx="2343586" cy="830997"/>
          </a:xfrm>
          <a:prstGeom prst="rect">
            <a:avLst/>
          </a:prstGeom>
          <a:noFill/>
        </p:spPr>
        <p:txBody>
          <a:bodyPr wrap="square" rtlCol="0">
            <a:spAutoFit/>
          </a:bodyPr>
          <a:lstStyle/>
          <a:p>
            <a:pPr algn="ctr"/>
            <a:r>
              <a:rPr lang="ja-JP" altLang="en-US" sz="2400" dirty="0"/>
              <a:t>半波長板</a:t>
            </a:r>
            <a:endParaRPr kumimoji="1" lang="en-US" altLang="ja-JP" sz="2400" dirty="0"/>
          </a:p>
          <a:p>
            <a:pPr algn="ctr"/>
            <a:r>
              <a:rPr lang="en-US" altLang="ja-JP" sz="2400" dirty="0"/>
              <a:t>(HWP)</a:t>
            </a:r>
            <a:endParaRPr kumimoji="1" lang="ja-JP" altLang="en-US" sz="2400" dirty="0"/>
          </a:p>
        </p:txBody>
      </p:sp>
      <mc:AlternateContent xmlns:mc="http://schemas.openxmlformats.org/markup-compatibility/2006" xmlns:a14="http://schemas.microsoft.com/office/drawing/2010/main">
        <mc:Choice Requires="a14">
          <p:sp>
            <p:nvSpPr>
              <p:cNvPr id="121" name="テキスト ボックス 120">
                <a:extLst>
                  <a:ext uri="{FF2B5EF4-FFF2-40B4-BE49-F238E27FC236}">
                    <a16:creationId xmlns:a16="http://schemas.microsoft.com/office/drawing/2014/main" id="{A06D69FF-8A13-E9F2-1BC0-F095CA7310D3}"/>
                  </a:ext>
                </a:extLst>
              </p:cNvPr>
              <p:cNvSpPr txBox="1"/>
              <p:nvPr/>
            </p:nvSpPr>
            <p:spPr>
              <a:xfrm>
                <a:off x="10507614" y="2857240"/>
                <a:ext cx="740908"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800" i="1" smtClean="0">
                              <a:solidFill>
                                <a:schemeClr val="tx1"/>
                              </a:solidFill>
                              <a:latin typeface="Cambria Math" panose="02040503050406030204" pitchFamily="18" charset="0"/>
                            </a:rPr>
                          </m:ctrlPr>
                        </m:dPr>
                        <m:e>
                          <m:r>
                            <a:rPr kumimoji="1" lang="en-US" altLang="ja-JP" sz="2800" b="0" i="1" smtClean="0">
                              <a:solidFill>
                                <a:schemeClr val="tx1"/>
                              </a:solidFill>
                              <a:latin typeface="Cambria Math" panose="02040503050406030204" pitchFamily="18" charset="0"/>
                            </a:rPr>
                            <m:t>|</m:t>
                          </m:r>
                          <m:r>
                            <a:rPr kumimoji="1" lang="en-US" altLang="ja-JP" sz="2800" b="0" i="1" smtClean="0">
                              <a:solidFill>
                                <a:schemeClr val="tx1"/>
                              </a:solidFill>
                              <a:latin typeface="Cambria Math" panose="02040503050406030204" pitchFamily="18" charset="0"/>
                            </a:rPr>
                            <m:t>𝑃</m:t>
                          </m:r>
                        </m:e>
                      </m:d>
                    </m:oMath>
                  </m:oMathPara>
                </a14:m>
                <a:endParaRPr kumimoji="1" lang="ja-JP" altLang="en-US" sz="2800" dirty="0">
                  <a:solidFill>
                    <a:schemeClr val="tx1"/>
                  </a:solidFill>
                </a:endParaRPr>
              </a:p>
            </p:txBody>
          </p:sp>
        </mc:Choice>
        <mc:Fallback xmlns="">
          <p:sp>
            <p:nvSpPr>
              <p:cNvPr id="121" name="テキスト ボックス 120">
                <a:extLst>
                  <a:ext uri="{FF2B5EF4-FFF2-40B4-BE49-F238E27FC236}">
                    <a16:creationId xmlns:a16="http://schemas.microsoft.com/office/drawing/2014/main" id="{A06D69FF-8A13-E9F2-1BC0-F095CA7310D3}"/>
                  </a:ext>
                </a:extLst>
              </p:cNvPr>
              <p:cNvSpPr txBox="1">
                <a:spLocks noRot="1" noChangeAspect="1" noMove="1" noResize="1" noEditPoints="1" noAdjustHandles="1" noChangeArrowheads="1" noChangeShapeType="1" noTextEdit="1"/>
              </p:cNvSpPr>
              <p:nvPr/>
            </p:nvSpPr>
            <p:spPr>
              <a:xfrm>
                <a:off x="10507614" y="2857240"/>
                <a:ext cx="740908" cy="523220"/>
              </a:xfrm>
              <a:prstGeom prst="rect">
                <a:avLst/>
              </a:prstGeom>
              <a:blipFill>
                <a:blip r:embed="rId6"/>
                <a:stretch>
                  <a:fillRect/>
                </a:stretch>
              </a:blipFill>
            </p:spPr>
            <p:txBody>
              <a:bodyPr/>
              <a:lstStyle/>
              <a:p>
                <a:r>
                  <a:rPr lang="ja-JP" altLang="en-US">
                    <a:noFill/>
                  </a:rPr>
                  <a:t> </a:t>
                </a:r>
              </a:p>
            </p:txBody>
          </p:sp>
        </mc:Fallback>
      </mc:AlternateContent>
      <p:cxnSp>
        <p:nvCxnSpPr>
          <p:cNvPr id="123" name="直線矢印コネクタ 122">
            <a:extLst>
              <a:ext uri="{FF2B5EF4-FFF2-40B4-BE49-F238E27FC236}">
                <a16:creationId xmlns:a16="http://schemas.microsoft.com/office/drawing/2014/main" id="{4CE9B1A4-676E-1D2E-FEE7-C4C278F43E18}"/>
              </a:ext>
            </a:extLst>
          </p:cNvPr>
          <p:cNvCxnSpPr>
            <a:cxnSpLocks/>
          </p:cNvCxnSpPr>
          <p:nvPr/>
        </p:nvCxnSpPr>
        <p:spPr>
          <a:xfrm>
            <a:off x="9860873" y="3130919"/>
            <a:ext cx="554496" cy="0"/>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932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テキスト ボックス 2">
            <a:extLst>
              <a:ext uri="{FF2B5EF4-FFF2-40B4-BE49-F238E27FC236}">
                <a16:creationId xmlns:a16="http://schemas.microsoft.com/office/drawing/2014/main" id="{9C8F4765-FB96-67BA-DC99-0CD8C24A7E76}"/>
              </a:ext>
            </a:extLst>
          </p:cNvPr>
          <p:cNvSpPr txBox="1">
            <a:spLocks noChangeArrowheads="1"/>
          </p:cNvSpPr>
          <p:nvPr/>
        </p:nvSpPr>
        <p:spPr bwMode="auto">
          <a:xfrm>
            <a:off x="3612026" y="1956372"/>
            <a:ext cx="2049864" cy="5847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25</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cxnSp>
        <p:nvCxnSpPr>
          <p:cNvPr id="3" name="直線矢印コネクタ 2">
            <a:extLst>
              <a:ext uri="{FF2B5EF4-FFF2-40B4-BE49-F238E27FC236}">
                <a16:creationId xmlns:a16="http://schemas.microsoft.com/office/drawing/2014/main" id="{6B70BBE4-381B-8EE1-D2E9-972A0628F8F9}"/>
              </a:ext>
            </a:extLst>
          </p:cNvPr>
          <p:cNvCxnSpPr>
            <a:cxnSpLocks/>
          </p:cNvCxnSpPr>
          <p:nvPr/>
        </p:nvCxnSpPr>
        <p:spPr>
          <a:xfrm flipV="1">
            <a:off x="8638475" y="3479280"/>
            <a:ext cx="0" cy="76999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F62ABEBD-6B5F-6571-1078-60FAD94F19A1}"/>
              </a:ext>
            </a:extLst>
          </p:cNvPr>
          <p:cNvCxnSpPr>
            <a:cxnSpLocks/>
          </p:cNvCxnSpPr>
          <p:nvPr/>
        </p:nvCxnSpPr>
        <p:spPr>
          <a:xfrm flipV="1">
            <a:off x="7608395" y="4249271"/>
            <a:ext cx="1942683" cy="575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09" name="グループ化 108">
            <a:extLst>
              <a:ext uri="{FF2B5EF4-FFF2-40B4-BE49-F238E27FC236}">
                <a16:creationId xmlns:a16="http://schemas.microsoft.com/office/drawing/2014/main" id="{5377187C-270A-6B35-790B-2F2AAEA15A0F}"/>
              </a:ext>
            </a:extLst>
          </p:cNvPr>
          <p:cNvGrpSpPr/>
          <p:nvPr/>
        </p:nvGrpSpPr>
        <p:grpSpPr>
          <a:xfrm>
            <a:off x="8376390" y="3966623"/>
            <a:ext cx="540000" cy="540000"/>
            <a:chOff x="3110845" y="2692228"/>
            <a:chExt cx="914400" cy="914400"/>
          </a:xfrm>
          <a:solidFill>
            <a:schemeClr val="accent5">
              <a:alpha val="70000"/>
            </a:schemeClr>
          </a:solidFill>
        </p:grpSpPr>
        <p:sp>
          <p:nvSpPr>
            <p:cNvPr id="110" name="正方形/長方形 109">
              <a:extLst>
                <a:ext uri="{FF2B5EF4-FFF2-40B4-BE49-F238E27FC236}">
                  <a16:creationId xmlns:a16="http://schemas.microsoft.com/office/drawing/2014/main" id="{DF19EBFD-74F9-E369-D2E9-59A73C7F615C}"/>
                </a:ext>
              </a:extLst>
            </p:cNvPr>
            <p:cNvSpPr/>
            <p:nvPr/>
          </p:nvSpPr>
          <p:spPr>
            <a:xfrm>
              <a:off x="3110845" y="2692228"/>
              <a:ext cx="914400" cy="9144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9E432117-837B-0F37-C16C-21A60165C7A6}"/>
                </a:ext>
              </a:extLst>
            </p:cNvPr>
            <p:cNvCxnSpPr>
              <a:cxnSpLocks/>
            </p:cNvCxnSpPr>
            <p:nvPr/>
          </p:nvCxnSpPr>
          <p:spPr>
            <a:xfrm flipH="1">
              <a:off x="3110845" y="2692228"/>
              <a:ext cx="914400" cy="9144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直線コネクタ 111">
            <a:extLst>
              <a:ext uri="{FF2B5EF4-FFF2-40B4-BE49-F238E27FC236}">
                <a16:creationId xmlns:a16="http://schemas.microsoft.com/office/drawing/2014/main" id="{C6DCD5D7-E8F1-8634-4CA4-AC0824D63D09}"/>
              </a:ext>
            </a:extLst>
          </p:cNvPr>
          <p:cNvCxnSpPr>
            <a:cxnSpLocks/>
          </p:cNvCxnSpPr>
          <p:nvPr/>
        </p:nvCxnSpPr>
        <p:spPr>
          <a:xfrm flipV="1">
            <a:off x="8269317" y="2238024"/>
            <a:ext cx="738317" cy="246029"/>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BDFA450E-5607-E0B5-AA84-CE72897A9DF4}"/>
              </a:ext>
            </a:extLst>
          </p:cNvPr>
          <p:cNvCxnSpPr>
            <a:cxnSpLocks/>
          </p:cNvCxnSpPr>
          <p:nvPr/>
        </p:nvCxnSpPr>
        <p:spPr>
          <a:xfrm flipV="1">
            <a:off x="10511557" y="3939218"/>
            <a:ext cx="292467" cy="68903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1022D8E9-2A67-6B06-BDEB-4039A8CAC5B2}"/>
              </a:ext>
            </a:extLst>
          </p:cNvPr>
          <p:cNvSpPr/>
          <p:nvPr/>
        </p:nvSpPr>
        <p:spPr>
          <a:xfrm rot="16200000">
            <a:off x="8561549" y="3019112"/>
            <a:ext cx="169682" cy="684779"/>
          </a:xfrm>
          <a:prstGeom prst="rect">
            <a:avLst/>
          </a:pr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C64F9393-5E46-15CE-63D1-CD9F33A3BCA2}"/>
              </a:ext>
            </a:extLst>
          </p:cNvPr>
          <p:cNvSpPr txBox="1"/>
          <p:nvPr/>
        </p:nvSpPr>
        <p:spPr>
          <a:xfrm>
            <a:off x="7472581" y="3161446"/>
            <a:ext cx="862737" cy="400110"/>
          </a:xfrm>
          <a:prstGeom prst="rect">
            <a:avLst/>
          </a:prstGeom>
          <a:noFill/>
        </p:spPr>
        <p:txBody>
          <a:bodyPr wrap="none" rtlCol="0">
            <a:spAutoFit/>
          </a:bodyPr>
          <a:lstStyle/>
          <a:p>
            <a:pPr algn="l"/>
            <a:r>
              <a:rPr kumimoji="1" lang="en-US" altLang="ja-JP" sz="2000" dirty="0"/>
              <a:t>DHWP</a:t>
            </a:r>
            <a:endParaRPr kumimoji="1" lang="ja-JP" altLang="en-US" sz="2000" dirty="0"/>
          </a:p>
        </p:txBody>
      </p:sp>
      <p:sp>
        <p:nvSpPr>
          <p:cNvPr id="116" name="テキスト ボックス 115">
            <a:extLst>
              <a:ext uri="{FF2B5EF4-FFF2-40B4-BE49-F238E27FC236}">
                <a16:creationId xmlns:a16="http://schemas.microsoft.com/office/drawing/2014/main" id="{EA9D6A54-59D0-6BFD-E220-0C9A3B5DFA0C}"/>
              </a:ext>
            </a:extLst>
          </p:cNvPr>
          <p:cNvSpPr txBox="1"/>
          <p:nvPr/>
        </p:nvSpPr>
        <p:spPr>
          <a:xfrm>
            <a:off x="8304000" y="4542633"/>
            <a:ext cx="732893" cy="400110"/>
          </a:xfrm>
          <a:prstGeom prst="rect">
            <a:avLst/>
          </a:prstGeom>
          <a:noFill/>
        </p:spPr>
        <p:txBody>
          <a:bodyPr wrap="none" rtlCol="0">
            <a:spAutoFit/>
          </a:bodyPr>
          <a:lstStyle/>
          <a:p>
            <a:pPr algn="l"/>
            <a:r>
              <a:rPr kumimoji="1" lang="en-US" altLang="ja-JP" sz="2000" dirty="0"/>
              <a:t>DPBS</a:t>
            </a:r>
            <a:endParaRPr kumimoji="1" lang="ja-JP" altLang="en-US" sz="2000" dirty="0"/>
          </a:p>
        </p:txBody>
      </p:sp>
      <p:sp>
        <p:nvSpPr>
          <p:cNvPr id="117" name="テキスト ボックス 116">
            <a:extLst>
              <a:ext uri="{FF2B5EF4-FFF2-40B4-BE49-F238E27FC236}">
                <a16:creationId xmlns:a16="http://schemas.microsoft.com/office/drawing/2014/main" id="{77CC5DD4-3BE5-D30A-6586-36C6FDA36C09}"/>
              </a:ext>
            </a:extLst>
          </p:cNvPr>
          <p:cNvSpPr txBox="1"/>
          <p:nvPr/>
        </p:nvSpPr>
        <p:spPr>
          <a:xfrm>
            <a:off x="9713973" y="2805535"/>
            <a:ext cx="863441" cy="400110"/>
          </a:xfrm>
          <a:prstGeom prst="rect">
            <a:avLst/>
          </a:prstGeom>
          <a:noFill/>
        </p:spPr>
        <p:txBody>
          <a:bodyPr wrap="square" rtlCol="0">
            <a:spAutoFit/>
          </a:bodyPr>
          <a:lstStyle/>
          <a:p>
            <a:pPr algn="l"/>
            <a:r>
              <a:rPr kumimoji="1" lang="en-US" altLang="ja-JP" sz="2000" dirty="0"/>
              <a:t>PPKTP</a:t>
            </a:r>
            <a:endParaRPr kumimoji="1" lang="ja-JP" altLang="en-US" sz="2000" dirty="0"/>
          </a:p>
        </p:txBody>
      </p:sp>
      <p:sp>
        <p:nvSpPr>
          <p:cNvPr id="118" name="テキスト ボックス 117">
            <a:extLst>
              <a:ext uri="{FF2B5EF4-FFF2-40B4-BE49-F238E27FC236}">
                <a16:creationId xmlns:a16="http://schemas.microsoft.com/office/drawing/2014/main" id="{EB1C4EB9-1CE6-450A-BCF6-4A4D59CFE25F}"/>
              </a:ext>
            </a:extLst>
          </p:cNvPr>
          <p:cNvSpPr txBox="1"/>
          <p:nvPr/>
        </p:nvSpPr>
        <p:spPr>
          <a:xfrm>
            <a:off x="8017561" y="1816744"/>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
        <p:nvSpPr>
          <p:cNvPr id="120" name="正方形/長方形 119">
            <a:extLst>
              <a:ext uri="{FF2B5EF4-FFF2-40B4-BE49-F238E27FC236}">
                <a16:creationId xmlns:a16="http://schemas.microsoft.com/office/drawing/2014/main" id="{8A32DA2E-E37B-175F-2F83-CDBC93095B08}"/>
              </a:ext>
            </a:extLst>
          </p:cNvPr>
          <p:cNvSpPr/>
          <p:nvPr/>
        </p:nvSpPr>
        <p:spPr>
          <a:xfrm rot="2695109">
            <a:off x="9401121" y="3206520"/>
            <a:ext cx="386498" cy="188536"/>
          </a:xfrm>
          <a:prstGeom prst="rect">
            <a:avLst/>
          </a:pr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1" name="テキスト ボックス 120">
                <a:extLst>
                  <a:ext uri="{FF2B5EF4-FFF2-40B4-BE49-F238E27FC236}">
                    <a16:creationId xmlns:a16="http://schemas.microsoft.com/office/drawing/2014/main" id="{C60DBAF5-E85D-8096-DF37-15FDFD9F6604}"/>
                  </a:ext>
                </a:extLst>
              </p:cNvPr>
              <p:cNvSpPr txBox="1"/>
              <p:nvPr/>
            </p:nvSpPr>
            <p:spPr>
              <a:xfrm>
                <a:off x="9104191" y="4318155"/>
                <a:ext cx="695447"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𝐻</m:t>
                          </m:r>
                        </m:e>
                      </m:d>
                    </m:oMath>
                  </m:oMathPara>
                </a14:m>
                <a:endParaRPr kumimoji="1" lang="ja-JP" altLang="en-US" sz="2400" dirty="0"/>
              </a:p>
            </p:txBody>
          </p:sp>
        </mc:Choice>
        <mc:Fallback xmlns="">
          <p:sp>
            <p:nvSpPr>
              <p:cNvPr id="121" name="テキスト ボックス 120">
                <a:extLst>
                  <a:ext uri="{FF2B5EF4-FFF2-40B4-BE49-F238E27FC236}">
                    <a16:creationId xmlns:a16="http://schemas.microsoft.com/office/drawing/2014/main" id="{C60DBAF5-E85D-8096-DF37-15FDFD9F6604}"/>
                  </a:ext>
                </a:extLst>
              </p:cNvPr>
              <p:cNvSpPr txBox="1">
                <a:spLocks noRot="1" noChangeAspect="1" noMove="1" noResize="1" noEditPoints="1" noAdjustHandles="1" noChangeArrowheads="1" noChangeShapeType="1" noTextEdit="1"/>
              </p:cNvSpPr>
              <p:nvPr/>
            </p:nvSpPr>
            <p:spPr>
              <a:xfrm>
                <a:off x="9104191" y="4318155"/>
                <a:ext cx="695447" cy="461665"/>
              </a:xfrm>
              <a:prstGeom prst="rect">
                <a:avLst/>
              </a:prstGeom>
              <a:blipFill>
                <a:blip r:embed="rId5"/>
                <a:stretch>
                  <a:fillRect l="-15652" t="-130263" r="-86957" b="-194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2" name="テキスト ボックス 121">
                <a:extLst>
                  <a:ext uri="{FF2B5EF4-FFF2-40B4-BE49-F238E27FC236}">
                    <a16:creationId xmlns:a16="http://schemas.microsoft.com/office/drawing/2014/main" id="{68812549-3254-9A35-2CF2-9805FD3DF555}"/>
                  </a:ext>
                </a:extLst>
              </p:cNvPr>
              <p:cNvSpPr txBox="1"/>
              <p:nvPr/>
            </p:nvSpPr>
            <p:spPr>
              <a:xfrm>
                <a:off x="8646390" y="3507782"/>
                <a:ext cx="664093"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𝑉</m:t>
                          </m:r>
                        </m:e>
                      </m:d>
                    </m:oMath>
                  </m:oMathPara>
                </a14:m>
                <a:endParaRPr kumimoji="1" lang="ja-JP" altLang="en-US" sz="2400" dirty="0"/>
              </a:p>
            </p:txBody>
          </p:sp>
        </mc:Choice>
        <mc:Fallback xmlns="">
          <p:sp>
            <p:nvSpPr>
              <p:cNvPr id="122" name="テキスト ボックス 121">
                <a:extLst>
                  <a:ext uri="{FF2B5EF4-FFF2-40B4-BE49-F238E27FC236}">
                    <a16:creationId xmlns:a16="http://schemas.microsoft.com/office/drawing/2014/main" id="{68812549-3254-9A35-2CF2-9805FD3DF555}"/>
                  </a:ext>
                </a:extLst>
              </p:cNvPr>
              <p:cNvSpPr txBox="1">
                <a:spLocks noRot="1" noChangeAspect="1" noMove="1" noResize="1" noEditPoints="1" noAdjustHandles="1" noChangeArrowheads="1" noChangeShapeType="1" noTextEdit="1"/>
              </p:cNvSpPr>
              <p:nvPr/>
            </p:nvSpPr>
            <p:spPr>
              <a:xfrm>
                <a:off x="8646390" y="3507782"/>
                <a:ext cx="664093" cy="461665"/>
              </a:xfrm>
              <a:prstGeom prst="rect">
                <a:avLst/>
              </a:prstGeom>
              <a:blipFill>
                <a:blip r:embed="rId6"/>
                <a:stretch>
                  <a:fillRect l="-20183" t="-130263" r="-93578" b="-194737"/>
                </a:stretch>
              </a:blipFill>
            </p:spPr>
            <p:txBody>
              <a:bodyPr/>
              <a:lstStyle/>
              <a:p>
                <a:r>
                  <a:rPr lang="ja-JP" altLang="en-US">
                    <a:noFill/>
                  </a:rPr>
                  <a:t> </a:t>
                </a:r>
              </a:p>
            </p:txBody>
          </p:sp>
        </mc:Fallback>
      </mc:AlternateContent>
      <p:sp>
        <p:nvSpPr>
          <p:cNvPr id="123" name="テキスト ボックス 122">
            <a:extLst>
              <a:ext uri="{FF2B5EF4-FFF2-40B4-BE49-F238E27FC236}">
                <a16:creationId xmlns:a16="http://schemas.microsoft.com/office/drawing/2014/main" id="{3F8F91BC-5407-86C6-5219-D72CAB2B732C}"/>
              </a:ext>
            </a:extLst>
          </p:cNvPr>
          <p:cNvSpPr txBox="1"/>
          <p:nvPr/>
        </p:nvSpPr>
        <p:spPr>
          <a:xfrm>
            <a:off x="10723510" y="4342578"/>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F44121B-2B02-179A-A64F-2E23F22108EB}"/>
                  </a:ext>
                </a:extLst>
              </p:cNvPr>
              <p:cNvSpPr txBox="1"/>
              <p:nvPr/>
            </p:nvSpPr>
            <p:spPr>
              <a:xfrm>
                <a:off x="7411579" y="4272870"/>
                <a:ext cx="660245"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solidFill>
                                <a:schemeClr val="tx1"/>
                              </a:solidFill>
                              <a:latin typeface="Cambria Math" panose="02040503050406030204" pitchFamily="18" charset="0"/>
                            </a:rPr>
                          </m:ctrlPr>
                        </m:dPr>
                        <m:e>
                          <m:r>
                            <a:rPr kumimoji="1" lang="en-US" altLang="ja-JP" sz="2400" b="0" i="1" smtClean="0">
                              <a:solidFill>
                                <a:schemeClr val="tx1"/>
                              </a:solidFill>
                              <a:latin typeface="Cambria Math" panose="02040503050406030204" pitchFamily="18" charset="0"/>
                            </a:rPr>
                            <m:t>|</m:t>
                          </m:r>
                          <m:r>
                            <a:rPr kumimoji="1" lang="en-US" altLang="ja-JP" sz="2400" b="0" i="1" smtClean="0">
                              <a:solidFill>
                                <a:schemeClr val="tx1"/>
                              </a:solidFill>
                              <a:latin typeface="Cambria Math" panose="02040503050406030204" pitchFamily="18" charset="0"/>
                            </a:rPr>
                            <m:t>𝑃</m:t>
                          </m:r>
                        </m:e>
                      </m:d>
                    </m:oMath>
                  </m:oMathPara>
                </a14:m>
                <a:endParaRPr kumimoji="1" lang="ja-JP" altLang="en-US" sz="2400" dirty="0">
                  <a:solidFill>
                    <a:schemeClr val="tx1"/>
                  </a:solidFill>
                </a:endParaRPr>
              </a:p>
            </p:txBody>
          </p:sp>
        </mc:Choice>
        <mc:Fallback xmlns="">
          <p:sp>
            <p:nvSpPr>
              <p:cNvPr id="7" name="テキスト ボックス 6">
                <a:extLst>
                  <a:ext uri="{FF2B5EF4-FFF2-40B4-BE49-F238E27FC236}">
                    <a16:creationId xmlns:a16="http://schemas.microsoft.com/office/drawing/2014/main" id="{EF44121B-2B02-179A-A64F-2E23F22108EB}"/>
                  </a:ext>
                </a:extLst>
              </p:cNvPr>
              <p:cNvSpPr txBox="1">
                <a:spLocks noRot="1" noChangeAspect="1" noMove="1" noResize="1" noEditPoints="1" noAdjustHandles="1" noChangeArrowheads="1" noChangeShapeType="1" noTextEdit="1"/>
              </p:cNvSpPr>
              <p:nvPr/>
            </p:nvSpPr>
            <p:spPr>
              <a:xfrm>
                <a:off x="7411579" y="4272870"/>
                <a:ext cx="660245" cy="461665"/>
              </a:xfrm>
              <a:prstGeom prst="rect">
                <a:avLst/>
              </a:prstGeom>
              <a:blipFill>
                <a:blip r:embed="rId7"/>
                <a:stretch>
                  <a:fillRect l="-22222" t="-130263" r="-93519" b="-19473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495975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テキスト ボックス 2">
            <a:extLst>
              <a:ext uri="{FF2B5EF4-FFF2-40B4-BE49-F238E27FC236}">
                <a16:creationId xmlns:a16="http://schemas.microsoft.com/office/drawing/2014/main" id="{2A426F18-93EB-C0DE-6550-938EAC49CC5C}"/>
              </a:ext>
            </a:extLst>
          </p:cNvPr>
          <p:cNvSpPr txBox="1">
            <a:spLocks noChangeArrowheads="1"/>
          </p:cNvSpPr>
          <p:nvPr/>
        </p:nvSpPr>
        <p:spPr bwMode="auto">
          <a:xfrm>
            <a:off x="3612026" y="1956372"/>
            <a:ext cx="2049864" cy="5847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26</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cxnSp>
        <p:nvCxnSpPr>
          <p:cNvPr id="3" name="直線矢印コネクタ 2">
            <a:extLst>
              <a:ext uri="{FF2B5EF4-FFF2-40B4-BE49-F238E27FC236}">
                <a16:creationId xmlns:a16="http://schemas.microsoft.com/office/drawing/2014/main" id="{AC5FC7BC-ED66-7B49-3445-A707E72D691E}"/>
              </a:ext>
            </a:extLst>
          </p:cNvPr>
          <p:cNvCxnSpPr>
            <a:cxnSpLocks/>
          </p:cNvCxnSpPr>
          <p:nvPr/>
        </p:nvCxnSpPr>
        <p:spPr>
          <a:xfrm flipV="1">
            <a:off x="8638475" y="2733028"/>
            <a:ext cx="0" cy="150049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A6BCE509-50AD-BAE5-369C-4753E7664DA1}"/>
              </a:ext>
            </a:extLst>
          </p:cNvPr>
          <p:cNvCxnSpPr>
            <a:cxnSpLocks/>
          </p:cNvCxnSpPr>
          <p:nvPr/>
        </p:nvCxnSpPr>
        <p:spPr>
          <a:xfrm flipV="1">
            <a:off x="7608395" y="4249271"/>
            <a:ext cx="1942683" cy="575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09" name="グループ化 108">
            <a:extLst>
              <a:ext uri="{FF2B5EF4-FFF2-40B4-BE49-F238E27FC236}">
                <a16:creationId xmlns:a16="http://schemas.microsoft.com/office/drawing/2014/main" id="{D288FFEA-2C68-1A85-3E59-727506989125}"/>
              </a:ext>
            </a:extLst>
          </p:cNvPr>
          <p:cNvGrpSpPr/>
          <p:nvPr/>
        </p:nvGrpSpPr>
        <p:grpSpPr>
          <a:xfrm>
            <a:off x="8376390" y="3966623"/>
            <a:ext cx="540000" cy="540000"/>
            <a:chOff x="3110845" y="2692228"/>
            <a:chExt cx="914400" cy="914400"/>
          </a:xfrm>
          <a:solidFill>
            <a:schemeClr val="accent5">
              <a:alpha val="70000"/>
            </a:schemeClr>
          </a:solidFill>
        </p:grpSpPr>
        <p:sp>
          <p:nvSpPr>
            <p:cNvPr id="110" name="正方形/長方形 109">
              <a:extLst>
                <a:ext uri="{FF2B5EF4-FFF2-40B4-BE49-F238E27FC236}">
                  <a16:creationId xmlns:a16="http://schemas.microsoft.com/office/drawing/2014/main" id="{70B65AB1-0474-3897-0252-7B49E0B60DDA}"/>
                </a:ext>
              </a:extLst>
            </p:cNvPr>
            <p:cNvSpPr/>
            <p:nvPr/>
          </p:nvSpPr>
          <p:spPr>
            <a:xfrm>
              <a:off x="3110845" y="2692228"/>
              <a:ext cx="914400" cy="9144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3C76147C-8519-85C0-3ACE-60B17BF2A8D7}"/>
                </a:ext>
              </a:extLst>
            </p:cNvPr>
            <p:cNvCxnSpPr>
              <a:cxnSpLocks/>
            </p:cNvCxnSpPr>
            <p:nvPr/>
          </p:nvCxnSpPr>
          <p:spPr>
            <a:xfrm flipH="1">
              <a:off x="3110845" y="2692228"/>
              <a:ext cx="914400" cy="9144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直線コネクタ 111">
            <a:extLst>
              <a:ext uri="{FF2B5EF4-FFF2-40B4-BE49-F238E27FC236}">
                <a16:creationId xmlns:a16="http://schemas.microsoft.com/office/drawing/2014/main" id="{F703D7D8-07A3-B9AA-B8A5-7007C42F0CC0}"/>
              </a:ext>
            </a:extLst>
          </p:cNvPr>
          <p:cNvCxnSpPr>
            <a:cxnSpLocks/>
          </p:cNvCxnSpPr>
          <p:nvPr/>
        </p:nvCxnSpPr>
        <p:spPr>
          <a:xfrm flipV="1">
            <a:off x="8269317" y="2238024"/>
            <a:ext cx="738317" cy="246029"/>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C50AA2AE-F711-7D2C-8D7E-5E98BA30BE6F}"/>
              </a:ext>
            </a:extLst>
          </p:cNvPr>
          <p:cNvCxnSpPr>
            <a:cxnSpLocks/>
          </p:cNvCxnSpPr>
          <p:nvPr/>
        </p:nvCxnSpPr>
        <p:spPr>
          <a:xfrm flipV="1">
            <a:off x="10511557" y="3939218"/>
            <a:ext cx="292467" cy="68903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CFB49E1C-CEE9-0B03-2081-2B9FCE090524}"/>
              </a:ext>
            </a:extLst>
          </p:cNvPr>
          <p:cNvSpPr/>
          <p:nvPr/>
        </p:nvSpPr>
        <p:spPr>
          <a:xfrm rot="16200000">
            <a:off x="8561549" y="3019112"/>
            <a:ext cx="169682" cy="684779"/>
          </a:xfrm>
          <a:prstGeom prst="rect">
            <a:avLst/>
          </a:pr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207EDEC2-CB14-8A10-3B3F-CB979AD5636A}"/>
              </a:ext>
            </a:extLst>
          </p:cNvPr>
          <p:cNvSpPr txBox="1"/>
          <p:nvPr/>
        </p:nvSpPr>
        <p:spPr>
          <a:xfrm>
            <a:off x="7472581" y="3161446"/>
            <a:ext cx="862737" cy="400110"/>
          </a:xfrm>
          <a:prstGeom prst="rect">
            <a:avLst/>
          </a:prstGeom>
          <a:noFill/>
        </p:spPr>
        <p:txBody>
          <a:bodyPr wrap="none" rtlCol="0">
            <a:spAutoFit/>
          </a:bodyPr>
          <a:lstStyle/>
          <a:p>
            <a:pPr algn="l"/>
            <a:r>
              <a:rPr kumimoji="1" lang="en-US" altLang="ja-JP" sz="2000" dirty="0"/>
              <a:t>DHWP</a:t>
            </a:r>
            <a:endParaRPr kumimoji="1" lang="ja-JP" altLang="en-US" sz="2000" dirty="0"/>
          </a:p>
        </p:txBody>
      </p:sp>
      <p:sp>
        <p:nvSpPr>
          <p:cNvPr id="116" name="テキスト ボックス 115">
            <a:extLst>
              <a:ext uri="{FF2B5EF4-FFF2-40B4-BE49-F238E27FC236}">
                <a16:creationId xmlns:a16="http://schemas.microsoft.com/office/drawing/2014/main" id="{63B0C405-6DE9-2E3B-3221-78F6F487DFE4}"/>
              </a:ext>
            </a:extLst>
          </p:cNvPr>
          <p:cNvSpPr txBox="1"/>
          <p:nvPr/>
        </p:nvSpPr>
        <p:spPr>
          <a:xfrm>
            <a:off x="8304000" y="4542633"/>
            <a:ext cx="732893" cy="400110"/>
          </a:xfrm>
          <a:prstGeom prst="rect">
            <a:avLst/>
          </a:prstGeom>
          <a:noFill/>
        </p:spPr>
        <p:txBody>
          <a:bodyPr wrap="none" rtlCol="0">
            <a:spAutoFit/>
          </a:bodyPr>
          <a:lstStyle/>
          <a:p>
            <a:pPr algn="l"/>
            <a:r>
              <a:rPr kumimoji="1" lang="en-US" altLang="ja-JP" sz="2000" dirty="0"/>
              <a:t>DPBS</a:t>
            </a:r>
            <a:endParaRPr kumimoji="1" lang="ja-JP" altLang="en-US" sz="2000" dirty="0"/>
          </a:p>
        </p:txBody>
      </p:sp>
      <p:sp>
        <p:nvSpPr>
          <p:cNvPr id="117" name="テキスト ボックス 116">
            <a:extLst>
              <a:ext uri="{FF2B5EF4-FFF2-40B4-BE49-F238E27FC236}">
                <a16:creationId xmlns:a16="http://schemas.microsoft.com/office/drawing/2014/main" id="{B283A4B0-303C-FDDA-BA97-9B47A350134F}"/>
              </a:ext>
            </a:extLst>
          </p:cNvPr>
          <p:cNvSpPr txBox="1"/>
          <p:nvPr/>
        </p:nvSpPr>
        <p:spPr>
          <a:xfrm>
            <a:off x="9713973" y="2805535"/>
            <a:ext cx="863441" cy="400110"/>
          </a:xfrm>
          <a:prstGeom prst="rect">
            <a:avLst/>
          </a:prstGeom>
          <a:noFill/>
        </p:spPr>
        <p:txBody>
          <a:bodyPr wrap="square" rtlCol="0">
            <a:spAutoFit/>
          </a:bodyPr>
          <a:lstStyle/>
          <a:p>
            <a:pPr algn="l"/>
            <a:r>
              <a:rPr kumimoji="1" lang="en-US" altLang="ja-JP" sz="2000" dirty="0"/>
              <a:t>PPKTP</a:t>
            </a:r>
            <a:endParaRPr kumimoji="1" lang="ja-JP" altLang="en-US" sz="2000" dirty="0"/>
          </a:p>
        </p:txBody>
      </p:sp>
      <p:sp>
        <p:nvSpPr>
          <p:cNvPr id="120" name="正方形/長方形 119">
            <a:extLst>
              <a:ext uri="{FF2B5EF4-FFF2-40B4-BE49-F238E27FC236}">
                <a16:creationId xmlns:a16="http://schemas.microsoft.com/office/drawing/2014/main" id="{5E285DCC-6210-E5E0-6550-E4A54E4CBCCA}"/>
              </a:ext>
            </a:extLst>
          </p:cNvPr>
          <p:cNvSpPr/>
          <p:nvPr/>
        </p:nvSpPr>
        <p:spPr>
          <a:xfrm rot="2695109">
            <a:off x="9401121" y="3206520"/>
            <a:ext cx="386498" cy="188536"/>
          </a:xfrm>
          <a:prstGeom prst="rect">
            <a:avLst/>
          </a:pr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1" name="テキスト ボックス 120">
                <a:extLst>
                  <a:ext uri="{FF2B5EF4-FFF2-40B4-BE49-F238E27FC236}">
                    <a16:creationId xmlns:a16="http://schemas.microsoft.com/office/drawing/2014/main" id="{6084A9C7-89AB-42C6-FFD0-6ED9F7B609DA}"/>
                  </a:ext>
                </a:extLst>
              </p:cNvPr>
              <p:cNvSpPr txBox="1"/>
              <p:nvPr/>
            </p:nvSpPr>
            <p:spPr>
              <a:xfrm>
                <a:off x="9104191" y="4318155"/>
                <a:ext cx="695447"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𝐻</m:t>
                          </m:r>
                        </m:e>
                      </m:d>
                    </m:oMath>
                  </m:oMathPara>
                </a14:m>
                <a:endParaRPr kumimoji="1" lang="ja-JP" altLang="en-US" sz="2400" dirty="0"/>
              </a:p>
            </p:txBody>
          </p:sp>
        </mc:Choice>
        <mc:Fallback xmlns="">
          <p:sp>
            <p:nvSpPr>
              <p:cNvPr id="121" name="テキスト ボックス 120">
                <a:extLst>
                  <a:ext uri="{FF2B5EF4-FFF2-40B4-BE49-F238E27FC236}">
                    <a16:creationId xmlns:a16="http://schemas.microsoft.com/office/drawing/2014/main" id="{6084A9C7-89AB-42C6-FFD0-6ED9F7B609DA}"/>
                  </a:ext>
                </a:extLst>
              </p:cNvPr>
              <p:cNvSpPr txBox="1">
                <a:spLocks noRot="1" noChangeAspect="1" noMove="1" noResize="1" noEditPoints="1" noAdjustHandles="1" noChangeArrowheads="1" noChangeShapeType="1" noTextEdit="1"/>
              </p:cNvSpPr>
              <p:nvPr/>
            </p:nvSpPr>
            <p:spPr>
              <a:xfrm>
                <a:off x="9104191" y="4318155"/>
                <a:ext cx="695447" cy="461665"/>
              </a:xfrm>
              <a:prstGeom prst="rect">
                <a:avLst/>
              </a:prstGeom>
              <a:blipFill>
                <a:blip r:embed="rId5"/>
                <a:stretch>
                  <a:fillRect l="-15652" t="-130263" r="-86957" b="-194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3" name="テキスト ボックス 122">
                <a:extLst>
                  <a:ext uri="{FF2B5EF4-FFF2-40B4-BE49-F238E27FC236}">
                    <a16:creationId xmlns:a16="http://schemas.microsoft.com/office/drawing/2014/main" id="{E25D869E-C434-169D-D800-2ABCF884B992}"/>
                  </a:ext>
                </a:extLst>
              </p:cNvPr>
              <p:cNvSpPr txBox="1"/>
              <p:nvPr/>
            </p:nvSpPr>
            <p:spPr>
              <a:xfrm>
                <a:off x="7969954" y="2685706"/>
                <a:ext cx="695447"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𝐻</m:t>
                          </m:r>
                        </m:e>
                      </m:d>
                    </m:oMath>
                  </m:oMathPara>
                </a14:m>
                <a:endParaRPr kumimoji="1" lang="ja-JP" altLang="en-US" sz="2400" dirty="0"/>
              </a:p>
            </p:txBody>
          </p:sp>
        </mc:Choice>
        <mc:Fallback xmlns="">
          <p:sp>
            <p:nvSpPr>
              <p:cNvPr id="123" name="テキスト ボックス 122">
                <a:extLst>
                  <a:ext uri="{FF2B5EF4-FFF2-40B4-BE49-F238E27FC236}">
                    <a16:creationId xmlns:a16="http://schemas.microsoft.com/office/drawing/2014/main" id="{E25D869E-C434-169D-D800-2ABCF884B992}"/>
                  </a:ext>
                </a:extLst>
              </p:cNvPr>
              <p:cNvSpPr txBox="1">
                <a:spLocks noRot="1" noChangeAspect="1" noMove="1" noResize="1" noEditPoints="1" noAdjustHandles="1" noChangeArrowheads="1" noChangeShapeType="1" noTextEdit="1"/>
              </p:cNvSpPr>
              <p:nvPr/>
            </p:nvSpPr>
            <p:spPr>
              <a:xfrm>
                <a:off x="7969954" y="2685706"/>
                <a:ext cx="695447" cy="461665"/>
              </a:xfrm>
              <a:prstGeom prst="rect">
                <a:avLst/>
              </a:prstGeom>
              <a:blipFill>
                <a:blip r:embed="rId6"/>
                <a:stretch>
                  <a:fillRect l="-15789" t="-132000" r="-88596" b="-198667"/>
                </a:stretch>
              </a:blipFill>
            </p:spPr>
            <p:txBody>
              <a:bodyPr/>
              <a:lstStyle/>
              <a:p>
                <a:r>
                  <a:rPr lang="ja-JP" altLang="en-US">
                    <a:noFill/>
                  </a:rPr>
                  <a:t> </a:t>
                </a:r>
              </a:p>
            </p:txBody>
          </p:sp>
        </mc:Fallback>
      </mc:AlternateContent>
      <p:sp>
        <p:nvSpPr>
          <p:cNvPr id="124" name="テキスト ボックス 123">
            <a:extLst>
              <a:ext uri="{FF2B5EF4-FFF2-40B4-BE49-F238E27FC236}">
                <a16:creationId xmlns:a16="http://schemas.microsoft.com/office/drawing/2014/main" id="{4EDE6B54-8E23-1982-762A-CE6811605487}"/>
              </a:ext>
            </a:extLst>
          </p:cNvPr>
          <p:cNvSpPr txBox="1"/>
          <p:nvPr/>
        </p:nvSpPr>
        <p:spPr>
          <a:xfrm>
            <a:off x="8017561" y="1816744"/>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
        <p:nvSpPr>
          <p:cNvPr id="125" name="テキスト ボックス 124">
            <a:extLst>
              <a:ext uri="{FF2B5EF4-FFF2-40B4-BE49-F238E27FC236}">
                <a16:creationId xmlns:a16="http://schemas.microsoft.com/office/drawing/2014/main" id="{151E4FC9-D0B9-91A9-621C-F59D4050D979}"/>
              </a:ext>
            </a:extLst>
          </p:cNvPr>
          <p:cNvSpPr txBox="1"/>
          <p:nvPr/>
        </p:nvSpPr>
        <p:spPr>
          <a:xfrm>
            <a:off x="10723510" y="4342578"/>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Tree>
    <p:extLst>
      <p:ext uri="{BB962C8B-B14F-4D97-AF65-F5344CB8AC3E}">
        <p14:creationId xmlns:p14="http://schemas.microsoft.com/office/powerpoint/2010/main" val="3768214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テキスト ボックス 2">
            <a:extLst>
              <a:ext uri="{FF2B5EF4-FFF2-40B4-BE49-F238E27FC236}">
                <a16:creationId xmlns:a16="http://schemas.microsoft.com/office/drawing/2014/main" id="{02000A4C-C3FE-E977-2D22-A592C9ED75BD}"/>
              </a:ext>
            </a:extLst>
          </p:cNvPr>
          <p:cNvSpPr txBox="1">
            <a:spLocks noChangeArrowheads="1"/>
          </p:cNvSpPr>
          <p:nvPr/>
        </p:nvSpPr>
        <p:spPr bwMode="auto">
          <a:xfrm>
            <a:off x="3612026" y="1956372"/>
            <a:ext cx="2049864" cy="5847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27</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cxnSp>
        <p:nvCxnSpPr>
          <p:cNvPr id="3" name="直線矢印コネクタ 2">
            <a:extLst>
              <a:ext uri="{FF2B5EF4-FFF2-40B4-BE49-F238E27FC236}">
                <a16:creationId xmlns:a16="http://schemas.microsoft.com/office/drawing/2014/main" id="{EDA7F59E-3D9E-C6F5-6975-467231F1CBA6}"/>
              </a:ext>
            </a:extLst>
          </p:cNvPr>
          <p:cNvCxnSpPr>
            <a:cxnSpLocks/>
          </p:cNvCxnSpPr>
          <p:nvPr/>
        </p:nvCxnSpPr>
        <p:spPr>
          <a:xfrm flipV="1">
            <a:off x="8638475" y="2404828"/>
            <a:ext cx="0" cy="185209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E43F29E3-A80F-EA31-D8F6-B9B577E9550F}"/>
              </a:ext>
            </a:extLst>
          </p:cNvPr>
          <p:cNvCxnSpPr>
            <a:cxnSpLocks/>
          </p:cNvCxnSpPr>
          <p:nvPr/>
        </p:nvCxnSpPr>
        <p:spPr>
          <a:xfrm flipV="1">
            <a:off x="7613839" y="4248631"/>
            <a:ext cx="3036695" cy="703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09" name="グループ化 108">
            <a:extLst>
              <a:ext uri="{FF2B5EF4-FFF2-40B4-BE49-F238E27FC236}">
                <a16:creationId xmlns:a16="http://schemas.microsoft.com/office/drawing/2014/main" id="{F07A9B94-A6B2-AC34-067B-DE6D04D14818}"/>
              </a:ext>
            </a:extLst>
          </p:cNvPr>
          <p:cNvGrpSpPr/>
          <p:nvPr/>
        </p:nvGrpSpPr>
        <p:grpSpPr>
          <a:xfrm>
            <a:off x="8376390" y="3966623"/>
            <a:ext cx="540000" cy="540000"/>
            <a:chOff x="3110845" y="2692228"/>
            <a:chExt cx="914400" cy="914400"/>
          </a:xfrm>
          <a:solidFill>
            <a:schemeClr val="accent5">
              <a:alpha val="70000"/>
            </a:schemeClr>
          </a:solidFill>
        </p:grpSpPr>
        <p:sp>
          <p:nvSpPr>
            <p:cNvPr id="110" name="正方形/長方形 109">
              <a:extLst>
                <a:ext uri="{FF2B5EF4-FFF2-40B4-BE49-F238E27FC236}">
                  <a16:creationId xmlns:a16="http://schemas.microsoft.com/office/drawing/2014/main" id="{4FCC9935-99A4-37AF-F362-F0EB84D9FFB4}"/>
                </a:ext>
              </a:extLst>
            </p:cNvPr>
            <p:cNvSpPr/>
            <p:nvPr/>
          </p:nvSpPr>
          <p:spPr>
            <a:xfrm>
              <a:off x="3110845" y="2692228"/>
              <a:ext cx="914400" cy="9144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44CE4F92-C237-2FEA-9F9F-80243EE22484}"/>
                </a:ext>
              </a:extLst>
            </p:cNvPr>
            <p:cNvCxnSpPr>
              <a:cxnSpLocks/>
            </p:cNvCxnSpPr>
            <p:nvPr/>
          </p:nvCxnSpPr>
          <p:spPr>
            <a:xfrm flipH="1">
              <a:off x="3110845" y="2692228"/>
              <a:ext cx="914400" cy="9144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直線コネクタ 111">
            <a:extLst>
              <a:ext uri="{FF2B5EF4-FFF2-40B4-BE49-F238E27FC236}">
                <a16:creationId xmlns:a16="http://schemas.microsoft.com/office/drawing/2014/main" id="{522EB98B-DDAA-4619-DE8D-A0A84D0D2F33}"/>
              </a:ext>
            </a:extLst>
          </p:cNvPr>
          <p:cNvCxnSpPr>
            <a:cxnSpLocks/>
          </p:cNvCxnSpPr>
          <p:nvPr/>
        </p:nvCxnSpPr>
        <p:spPr>
          <a:xfrm flipV="1">
            <a:off x="8269317" y="2238024"/>
            <a:ext cx="738317" cy="246029"/>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012F9A42-9328-41A9-2F53-14CD7B2A55D6}"/>
              </a:ext>
            </a:extLst>
          </p:cNvPr>
          <p:cNvCxnSpPr>
            <a:cxnSpLocks/>
          </p:cNvCxnSpPr>
          <p:nvPr/>
        </p:nvCxnSpPr>
        <p:spPr>
          <a:xfrm flipV="1">
            <a:off x="10511557" y="3939218"/>
            <a:ext cx="292467" cy="68903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BE19FFE6-D6A9-F685-94CD-EAD155EAC0C6}"/>
              </a:ext>
            </a:extLst>
          </p:cNvPr>
          <p:cNvSpPr/>
          <p:nvPr/>
        </p:nvSpPr>
        <p:spPr>
          <a:xfrm rot="16200000">
            <a:off x="8561549" y="3019112"/>
            <a:ext cx="169682" cy="684779"/>
          </a:xfrm>
          <a:prstGeom prst="rect">
            <a:avLst/>
          </a:pr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7437EA2C-8E00-1B1B-5821-A66062BE6137}"/>
              </a:ext>
            </a:extLst>
          </p:cNvPr>
          <p:cNvSpPr txBox="1"/>
          <p:nvPr/>
        </p:nvSpPr>
        <p:spPr>
          <a:xfrm>
            <a:off x="8304000" y="4542633"/>
            <a:ext cx="732893" cy="400110"/>
          </a:xfrm>
          <a:prstGeom prst="rect">
            <a:avLst/>
          </a:prstGeom>
          <a:noFill/>
        </p:spPr>
        <p:txBody>
          <a:bodyPr wrap="none" rtlCol="0">
            <a:spAutoFit/>
          </a:bodyPr>
          <a:lstStyle/>
          <a:p>
            <a:pPr algn="l"/>
            <a:r>
              <a:rPr kumimoji="1" lang="en-US" altLang="ja-JP" sz="2000" dirty="0"/>
              <a:t>DPBS</a:t>
            </a:r>
            <a:endParaRPr kumimoji="1" lang="ja-JP" altLang="en-US" sz="2000" dirty="0"/>
          </a:p>
        </p:txBody>
      </p:sp>
      <p:sp>
        <p:nvSpPr>
          <p:cNvPr id="116" name="テキスト ボックス 115">
            <a:extLst>
              <a:ext uri="{FF2B5EF4-FFF2-40B4-BE49-F238E27FC236}">
                <a16:creationId xmlns:a16="http://schemas.microsoft.com/office/drawing/2014/main" id="{EC877468-5A74-349F-C4B3-65E0284D874C}"/>
              </a:ext>
            </a:extLst>
          </p:cNvPr>
          <p:cNvSpPr txBox="1"/>
          <p:nvPr/>
        </p:nvSpPr>
        <p:spPr>
          <a:xfrm>
            <a:off x="9713973" y="2805535"/>
            <a:ext cx="863441" cy="400110"/>
          </a:xfrm>
          <a:prstGeom prst="rect">
            <a:avLst/>
          </a:prstGeom>
          <a:noFill/>
        </p:spPr>
        <p:txBody>
          <a:bodyPr wrap="square" rtlCol="0">
            <a:spAutoFit/>
          </a:bodyPr>
          <a:lstStyle/>
          <a:p>
            <a:pPr algn="l"/>
            <a:r>
              <a:rPr kumimoji="1" lang="en-US" altLang="ja-JP" sz="2000" dirty="0"/>
              <a:t>PPKTP</a:t>
            </a:r>
            <a:endParaRPr kumimoji="1" lang="ja-JP" altLang="en-US" sz="2000" dirty="0"/>
          </a:p>
        </p:txBody>
      </p:sp>
      <p:sp>
        <p:nvSpPr>
          <p:cNvPr id="119" name="正方形/長方形 118">
            <a:extLst>
              <a:ext uri="{FF2B5EF4-FFF2-40B4-BE49-F238E27FC236}">
                <a16:creationId xmlns:a16="http://schemas.microsoft.com/office/drawing/2014/main" id="{A21EEE2A-110F-0CD8-03F2-52F7E68CF6CD}"/>
              </a:ext>
            </a:extLst>
          </p:cNvPr>
          <p:cNvSpPr/>
          <p:nvPr/>
        </p:nvSpPr>
        <p:spPr>
          <a:xfrm rot="2695109">
            <a:off x="9401121" y="3206520"/>
            <a:ext cx="386498" cy="188536"/>
          </a:xfrm>
          <a:prstGeom prst="rect">
            <a:avLst/>
          </a:pr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0" name="テキスト ボックス 119">
                <a:extLst>
                  <a:ext uri="{FF2B5EF4-FFF2-40B4-BE49-F238E27FC236}">
                    <a16:creationId xmlns:a16="http://schemas.microsoft.com/office/drawing/2014/main" id="{3AF9751A-BB9A-D637-6F62-4F6EBB40B216}"/>
                  </a:ext>
                </a:extLst>
              </p:cNvPr>
              <p:cNvSpPr txBox="1"/>
              <p:nvPr/>
            </p:nvSpPr>
            <p:spPr>
              <a:xfrm>
                <a:off x="9104191" y="4318155"/>
                <a:ext cx="695447"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𝐻</m:t>
                          </m:r>
                        </m:e>
                      </m:d>
                    </m:oMath>
                  </m:oMathPara>
                </a14:m>
                <a:endParaRPr kumimoji="1" lang="ja-JP" altLang="en-US" sz="2400" dirty="0"/>
              </a:p>
            </p:txBody>
          </p:sp>
        </mc:Choice>
        <mc:Fallback xmlns="">
          <p:sp>
            <p:nvSpPr>
              <p:cNvPr id="120" name="テキスト ボックス 119">
                <a:extLst>
                  <a:ext uri="{FF2B5EF4-FFF2-40B4-BE49-F238E27FC236}">
                    <a16:creationId xmlns:a16="http://schemas.microsoft.com/office/drawing/2014/main" id="{3AF9751A-BB9A-D637-6F62-4F6EBB40B216}"/>
                  </a:ext>
                </a:extLst>
              </p:cNvPr>
              <p:cNvSpPr txBox="1">
                <a:spLocks noRot="1" noChangeAspect="1" noMove="1" noResize="1" noEditPoints="1" noAdjustHandles="1" noChangeArrowheads="1" noChangeShapeType="1" noTextEdit="1"/>
              </p:cNvSpPr>
              <p:nvPr/>
            </p:nvSpPr>
            <p:spPr>
              <a:xfrm>
                <a:off x="9104191" y="4318155"/>
                <a:ext cx="695447" cy="461665"/>
              </a:xfrm>
              <a:prstGeom prst="rect">
                <a:avLst/>
              </a:prstGeom>
              <a:blipFill>
                <a:blip r:embed="rId5"/>
                <a:stretch>
                  <a:fillRect l="-15652" t="-130263" r="-86957" b="-194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1" name="テキスト ボックス 120">
                <a:extLst>
                  <a:ext uri="{FF2B5EF4-FFF2-40B4-BE49-F238E27FC236}">
                    <a16:creationId xmlns:a16="http://schemas.microsoft.com/office/drawing/2014/main" id="{0484D6DD-3C7C-DEC2-04E4-E01CC815AD57}"/>
                  </a:ext>
                </a:extLst>
              </p:cNvPr>
              <p:cNvSpPr txBox="1"/>
              <p:nvPr/>
            </p:nvSpPr>
            <p:spPr>
              <a:xfrm>
                <a:off x="7969954" y="2685706"/>
                <a:ext cx="695447"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𝐻</m:t>
                          </m:r>
                        </m:e>
                      </m:d>
                    </m:oMath>
                  </m:oMathPara>
                </a14:m>
                <a:endParaRPr kumimoji="1" lang="ja-JP" altLang="en-US" sz="2400" dirty="0"/>
              </a:p>
            </p:txBody>
          </p:sp>
        </mc:Choice>
        <mc:Fallback xmlns="">
          <p:sp>
            <p:nvSpPr>
              <p:cNvPr id="121" name="テキスト ボックス 120">
                <a:extLst>
                  <a:ext uri="{FF2B5EF4-FFF2-40B4-BE49-F238E27FC236}">
                    <a16:creationId xmlns:a16="http://schemas.microsoft.com/office/drawing/2014/main" id="{0484D6DD-3C7C-DEC2-04E4-E01CC815AD57}"/>
                  </a:ext>
                </a:extLst>
              </p:cNvPr>
              <p:cNvSpPr txBox="1">
                <a:spLocks noRot="1" noChangeAspect="1" noMove="1" noResize="1" noEditPoints="1" noAdjustHandles="1" noChangeArrowheads="1" noChangeShapeType="1" noTextEdit="1"/>
              </p:cNvSpPr>
              <p:nvPr/>
            </p:nvSpPr>
            <p:spPr>
              <a:xfrm>
                <a:off x="7969954" y="2685706"/>
                <a:ext cx="695447" cy="461665"/>
              </a:xfrm>
              <a:prstGeom prst="rect">
                <a:avLst/>
              </a:prstGeom>
              <a:blipFill>
                <a:blip r:embed="rId6"/>
                <a:stretch>
                  <a:fillRect l="-15789" t="-132000" r="-88596" b="-198667"/>
                </a:stretch>
              </a:blipFill>
            </p:spPr>
            <p:txBody>
              <a:bodyPr/>
              <a:lstStyle/>
              <a:p>
                <a:r>
                  <a:rPr lang="ja-JP" altLang="en-US">
                    <a:noFill/>
                  </a:rPr>
                  <a:t> </a:t>
                </a:r>
              </a:p>
            </p:txBody>
          </p:sp>
        </mc:Fallback>
      </mc:AlternateContent>
      <p:cxnSp>
        <p:nvCxnSpPr>
          <p:cNvPr id="123" name="直線矢印コネクタ 122">
            <a:extLst>
              <a:ext uri="{FF2B5EF4-FFF2-40B4-BE49-F238E27FC236}">
                <a16:creationId xmlns:a16="http://schemas.microsoft.com/office/drawing/2014/main" id="{F3C0BE19-52A5-BD72-D51A-A8A90A5BC3BD}"/>
              </a:ext>
            </a:extLst>
          </p:cNvPr>
          <p:cNvCxnSpPr>
            <a:cxnSpLocks/>
            <a:endCxn id="119" idx="1"/>
          </p:cNvCxnSpPr>
          <p:nvPr/>
        </p:nvCxnSpPr>
        <p:spPr>
          <a:xfrm>
            <a:off x="8638475" y="2404828"/>
            <a:ext cx="819053" cy="75950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91BFE9BF-DC71-7172-C9D8-49FD9EE8F356}"/>
              </a:ext>
            </a:extLst>
          </p:cNvPr>
          <p:cNvCxnSpPr>
            <a:cxnSpLocks/>
            <a:endCxn id="119" idx="3"/>
          </p:cNvCxnSpPr>
          <p:nvPr/>
        </p:nvCxnSpPr>
        <p:spPr>
          <a:xfrm flipH="1" flipV="1">
            <a:off x="9731212" y="3437241"/>
            <a:ext cx="926578" cy="78502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8" name="テキスト ボックス 127">
            <a:extLst>
              <a:ext uri="{FF2B5EF4-FFF2-40B4-BE49-F238E27FC236}">
                <a16:creationId xmlns:a16="http://schemas.microsoft.com/office/drawing/2014/main" id="{7D9C37EE-E23D-479B-3BF5-0539E49A1E77}"/>
              </a:ext>
            </a:extLst>
          </p:cNvPr>
          <p:cNvSpPr txBox="1"/>
          <p:nvPr/>
        </p:nvSpPr>
        <p:spPr>
          <a:xfrm>
            <a:off x="8017561" y="1816744"/>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
        <p:nvSpPr>
          <p:cNvPr id="129" name="テキスト ボックス 128">
            <a:extLst>
              <a:ext uri="{FF2B5EF4-FFF2-40B4-BE49-F238E27FC236}">
                <a16:creationId xmlns:a16="http://schemas.microsoft.com/office/drawing/2014/main" id="{4DB14B05-FDC0-F8CD-A2DB-398E1E5EC170}"/>
              </a:ext>
            </a:extLst>
          </p:cNvPr>
          <p:cNvSpPr txBox="1"/>
          <p:nvPr/>
        </p:nvSpPr>
        <p:spPr>
          <a:xfrm>
            <a:off x="10723510" y="4342578"/>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Tree>
    <p:extLst>
      <p:ext uri="{BB962C8B-B14F-4D97-AF65-F5344CB8AC3E}">
        <p14:creationId xmlns:p14="http://schemas.microsoft.com/office/powerpoint/2010/main" val="1642184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CBD0A8A-07F4-DEF6-0E96-1278CEDBEE0A}"/>
              </a:ext>
            </a:extLst>
          </p:cNvPr>
          <p:cNvSpPr txBox="1">
            <a:spLocks noChangeArrowheads="1"/>
          </p:cNvSpPr>
          <p:nvPr/>
        </p:nvSpPr>
        <p:spPr bwMode="auto">
          <a:xfrm>
            <a:off x="3612026" y="1956372"/>
            <a:ext cx="2049864" cy="5847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28</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grpSp>
        <p:nvGrpSpPr>
          <p:cNvPr id="109" name="グループ化 108">
            <a:extLst>
              <a:ext uri="{FF2B5EF4-FFF2-40B4-BE49-F238E27FC236}">
                <a16:creationId xmlns:a16="http://schemas.microsoft.com/office/drawing/2014/main" id="{18FA0069-D772-2B44-C8D6-F1FBB1937664}"/>
              </a:ext>
            </a:extLst>
          </p:cNvPr>
          <p:cNvGrpSpPr/>
          <p:nvPr/>
        </p:nvGrpSpPr>
        <p:grpSpPr>
          <a:xfrm>
            <a:off x="8376390" y="3966623"/>
            <a:ext cx="540000" cy="540000"/>
            <a:chOff x="3110845" y="2692228"/>
            <a:chExt cx="914400" cy="914400"/>
          </a:xfrm>
          <a:solidFill>
            <a:schemeClr val="accent5">
              <a:alpha val="70000"/>
            </a:schemeClr>
          </a:solidFill>
        </p:grpSpPr>
        <p:sp>
          <p:nvSpPr>
            <p:cNvPr id="110" name="正方形/長方形 109">
              <a:extLst>
                <a:ext uri="{FF2B5EF4-FFF2-40B4-BE49-F238E27FC236}">
                  <a16:creationId xmlns:a16="http://schemas.microsoft.com/office/drawing/2014/main" id="{1DD14A32-A9C0-35D9-13B7-9FF71BB221CB}"/>
                </a:ext>
              </a:extLst>
            </p:cNvPr>
            <p:cNvSpPr/>
            <p:nvPr/>
          </p:nvSpPr>
          <p:spPr>
            <a:xfrm>
              <a:off x="3110845" y="2692228"/>
              <a:ext cx="914400" cy="9144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FB365937-26A4-F8C1-A2FF-707FE43384A4}"/>
                </a:ext>
              </a:extLst>
            </p:cNvPr>
            <p:cNvCxnSpPr>
              <a:cxnSpLocks/>
            </p:cNvCxnSpPr>
            <p:nvPr/>
          </p:nvCxnSpPr>
          <p:spPr>
            <a:xfrm flipH="1">
              <a:off x="3110845" y="2692228"/>
              <a:ext cx="914400" cy="9144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直線コネクタ 111">
            <a:extLst>
              <a:ext uri="{FF2B5EF4-FFF2-40B4-BE49-F238E27FC236}">
                <a16:creationId xmlns:a16="http://schemas.microsoft.com/office/drawing/2014/main" id="{0AEDA4EA-D483-02CA-51E8-5D8995BC5280}"/>
              </a:ext>
            </a:extLst>
          </p:cNvPr>
          <p:cNvCxnSpPr>
            <a:cxnSpLocks/>
          </p:cNvCxnSpPr>
          <p:nvPr/>
        </p:nvCxnSpPr>
        <p:spPr>
          <a:xfrm flipV="1">
            <a:off x="8269317" y="2238024"/>
            <a:ext cx="738317" cy="246029"/>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75C2754D-D977-D953-988E-882663A9AB30}"/>
              </a:ext>
            </a:extLst>
          </p:cNvPr>
          <p:cNvCxnSpPr>
            <a:cxnSpLocks/>
          </p:cNvCxnSpPr>
          <p:nvPr/>
        </p:nvCxnSpPr>
        <p:spPr>
          <a:xfrm flipV="1">
            <a:off x="10511557" y="3939218"/>
            <a:ext cx="292467" cy="68903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CD4F9DEB-6875-39D4-E809-3035282EF388}"/>
              </a:ext>
            </a:extLst>
          </p:cNvPr>
          <p:cNvSpPr/>
          <p:nvPr/>
        </p:nvSpPr>
        <p:spPr>
          <a:xfrm rot="16200000">
            <a:off x="8561549" y="3019112"/>
            <a:ext cx="169682" cy="684779"/>
          </a:xfrm>
          <a:prstGeom prst="rect">
            <a:avLst/>
          </a:pr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AB023DCF-8821-E883-DC39-5F63B46A7CDC}"/>
              </a:ext>
            </a:extLst>
          </p:cNvPr>
          <p:cNvSpPr txBox="1"/>
          <p:nvPr/>
        </p:nvSpPr>
        <p:spPr>
          <a:xfrm>
            <a:off x="8304000" y="4542633"/>
            <a:ext cx="732893" cy="400110"/>
          </a:xfrm>
          <a:prstGeom prst="rect">
            <a:avLst/>
          </a:prstGeom>
          <a:noFill/>
        </p:spPr>
        <p:txBody>
          <a:bodyPr wrap="none" rtlCol="0">
            <a:spAutoFit/>
          </a:bodyPr>
          <a:lstStyle/>
          <a:p>
            <a:pPr algn="l"/>
            <a:r>
              <a:rPr kumimoji="1" lang="en-US" altLang="ja-JP" sz="2000" dirty="0"/>
              <a:t>DPBS</a:t>
            </a:r>
            <a:endParaRPr kumimoji="1" lang="ja-JP" altLang="en-US" sz="2000" dirty="0"/>
          </a:p>
        </p:txBody>
      </p:sp>
      <p:sp>
        <p:nvSpPr>
          <p:cNvPr id="116" name="テキスト ボックス 115">
            <a:extLst>
              <a:ext uri="{FF2B5EF4-FFF2-40B4-BE49-F238E27FC236}">
                <a16:creationId xmlns:a16="http://schemas.microsoft.com/office/drawing/2014/main" id="{43354BC5-97C5-C8A8-0DDE-AB1171BDA1A9}"/>
              </a:ext>
            </a:extLst>
          </p:cNvPr>
          <p:cNvSpPr txBox="1"/>
          <p:nvPr/>
        </p:nvSpPr>
        <p:spPr>
          <a:xfrm>
            <a:off x="9713973" y="2805535"/>
            <a:ext cx="863441" cy="400110"/>
          </a:xfrm>
          <a:prstGeom prst="rect">
            <a:avLst/>
          </a:prstGeom>
          <a:noFill/>
        </p:spPr>
        <p:txBody>
          <a:bodyPr wrap="square" rtlCol="0">
            <a:spAutoFit/>
          </a:bodyPr>
          <a:lstStyle/>
          <a:p>
            <a:pPr algn="l"/>
            <a:r>
              <a:rPr kumimoji="1" lang="en-US" altLang="ja-JP" sz="2000" dirty="0"/>
              <a:t>PPKTP</a:t>
            </a:r>
            <a:endParaRPr kumimoji="1" lang="ja-JP" altLang="en-US" sz="2000" dirty="0"/>
          </a:p>
        </p:txBody>
      </p:sp>
      <p:sp>
        <p:nvSpPr>
          <p:cNvPr id="117" name="正方形/長方形 116">
            <a:extLst>
              <a:ext uri="{FF2B5EF4-FFF2-40B4-BE49-F238E27FC236}">
                <a16:creationId xmlns:a16="http://schemas.microsoft.com/office/drawing/2014/main" id="{A2DD9F95-3920-E22F-165B-F49EB25F08C5}"/>
              </a:ext>
            </a:extLst>
          </p:cNvPr>
          <p:cNvSpPr/>
          <p:nvPr/>
        </p:nvSpPr>
        <p:spPr>
          <a:xfrm rot="2695109">
            <a:off x="9401121" y="3206520"/>
            <a:ext cx="386498" cy="188536"/>
          </a:xfrm>
          <a:prstGeom prst="rect">
            <a:avLst/>
          </a:pr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1BA9219A-FD4F-DE51-8CF5-58740B0F517B}"/>
              </a:ext>
            </a:extLst>
          </p:cNvPr>
          <p:cNvSpPr txBox="1"/>
          <p:nvPr/>
        </p:nvSpPr>
        <p:spPr>
          <a:xfrm>
            <a:off x="8017561" y="1816744"/>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
        <p:nvSpPr>
          <p:cNvPr id="123" name="テキスト ボックス 122">
            <a:extLst>
              <a:ext uri="{FF2B5EF4-FFF2-40B4-BE49-F238E27FC236}">
                <a16:creationId xmlns:a16="http://schemas.microsoft.com/office/drawing/2014/main" id="{FC3D6C86-A207-5616-5536-F713213F022F}"/>
              </a:ext>
            </a:extLst>
          </p:cNvPr>
          <p:cNvSpPr txBox="1"/>
          <p:nvPr/>
        </p:nvSpPr>
        <p:spPr>
          <a:xfrm>
            <a:off x="10723510" y="4342578"/>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grpSp>
        <p:nvGrpSpPr>
          <p:cNvPr id="152" name="グループ化 151">
            <a:extLst>
              <a:ext uri="{FF2B5EF4-FFF2-40B4-BE49-F238E27FC236}">
                <a16:creationId xmlns:a16="http://schemas.microsoft.com/office/drawing/2014/main" id="{EE8D8603-D6C4-6C62-4E68-3A90A2C31725}"/>
              </a:ext>
            </a:extLst>
          </p:cNvPr>
          <p:cNvGrpSpPr/>
          <p:nvPr/>
        </p:nvGrpSpPr>
        <p:grpSpPr>
          <a:xfrm>
            <a:off x="9794461" y="3400866"/>
            <a:ext cx="360000" cy="180000"/>
            <a:chOff x="9718195" y="1478280"/>
            <a:chExt cx="360000" cy="180000"/>
          </a:xfrm>
        </p:grpSpPr>
        <p:sp>
          <p:nvSpPr>
            <p:cNvPr id="147" name="楕円 146">
              <a:extLst>
                <a:ext uri="{FF2B5EF4-FFF2-40B4-BE49-F238E27FC236}">
                  <a16:creationId xmlns:a16="http://schemas.microsoft.com/office/drawing/2014/main" id="{C0834068-F164-5464-D725-8A639932913F}"/>
                </a:ext>
              </a:extLst>
            </p:cNvPr>
            <p:cNvSpPr/>
            <p:nvPr/>
          </p:nvSpPr>
          <p:spPr>
            <a:xfrm>
              <a:off x="9808195" y="1478280"/>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 name="直線矢印コネクタ 149">
              <a:extLst>
                <a:ext uri="{FF2B5EF4-FFF2-40B4-BE49-F238E27FC236}">
                  <a16:creationId xmlns:a16="http://schemas.microsoft.com/office/drawing/2014/main" id="{3D2239FB-FC60-9F0E-A3F7-F82A001D4FA2}"/>
                </a:ext>
              </a:extLst>
            </p:cNvPr>
            <p:cNvCxnSpPr>
              <a:cxnSpLocks/>
            </p:cNvCxnSpPr>
            <p:nvPr/>
          </p:nvCxnSpPr>
          <p:spPr>
            <a:xfrm>
              <a:off x="9718195" y="1568280"/>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53" name="グループ化 152">
            <a:extLst>
              <a:ext uri="{FF2B5EF4-FFF2-40B4-BE49-F238E27FC236}">
                <a16:creationId xmlns:a16="http://schemas.microsoft.com/office/drawing/2014/main" id="{7E46CC0D-8415-BD4E-82F3-B7D389064ED7}"/>
              </a:ext>
            </a:extLst>
          </p:cNvPr>
          <p:cNvGrpSpPr/>
          <p:nvPr/>
        </p:nvGrpSpPr>
        <p:grpSpPr>
          <a:xfrm>
            <a:off x="9691719" y="3480095"/>
            <a:ext cx="180000" cy="360000"/>
            <a:chOff x="9181522" y="2917582"/>
            <a:chExt cx="180000" cy="360000"/>
          </a:xfrm>
        </p:grpSpPr>
        <p:sp>
          <p:nvSpPr>
            <p:cNvPr id="148" name="楕円 147">
              <a:extLst>
                <a:ext uri="{FF2B5EF4-FFF2-40B4-BE49-F238E27FC236}">
                  <a16:creationId xmlns:a16="http://schemas.microsoft.com/office/drawing/2014/main" id="{8ABB8E92-FB8D-C6EC-9B4F-F1D3B75194ED}"/>
                </a:ext>
              </a:extLst>
            </p:cNvPr>
            <p:cNvSpPr/>
            <p:nvPr/>
          </p:nvSpPr>
          <p:spPr>
            <a:xfrm>
              <a:off x="9181522" y="3007582"/>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 name="直線矢印コネクタ 150">
              <a:extLst>
                <a:ext uri="{FF2B5EF4-FFF2-40B4-BE49-F238E27FC236}">
                  <a16:creationId xmlns:a16="http://schemas.microsoft.com/office/drawing/2014/main" id="{EAC5CC9E-FBBA-A00D-2FA0-C6B95D7E5C3A}"/>
                </a:ext>
              </a:extLst>
            </p:cNvPr>
            <p:cNvCxnSpPr>
              <a:cxnSpLocks/>
            </p:cNvCxnSpPr>
            <p:nvPr/>
          </p:nvCxnSpPr>
          <p:spPr>
            <a:xfrm rot="5400000">
              <a:off x="9091522" y="3097582"/>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08" name="直線矢印コネクタ 107">
            <a:extLst>
              <a:ext uri="{FF2B5EF4-FFF2-40B4-BE49-F238E27FC236}">
                <a16:creationId xmlns:a16="http://schemas.microsoft.com/office/drawing/2014/main" id="{D1C99870-B35E-C996-D88C-6A64E719BB0F}"/>
              </a:ext>
            </a:extLst>
          </p:cNvPr>
          <p:cNvCxnSpPr/>
          <p:nvPr/>
        </p:nvCxnSpPr>
        <p:spPr>
          <a:xfrm>
            <a:off x="10064461" y="3747201"/>
            <a:ext cx="248463" cy="2371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96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743563-35F7-4803-DBFD-665BAFA53905}"/>
              </a:ext>
            </a:extLst>
          </p:cNvPr>
          <p:cNvSpPr>
            <a:spLocks noGrp="1"/>
          </p:cNvSpPr>
          <p:nvPr>
            <p:ph type="title"/>
          </p:nvPr>
        </p:nvSpPr>
        <p:spPr/>
        <p:txBody>
          <a:bodyPr/>
          <a:lstStyle/>
          <a:p>
            <a:r>
              <a:rPr lang="ja-JP" altLang="en-US" dirty="0"/>
              <a:t>もくじ</a:t>
            </a:r>
            <a:endParaRPr kumimoji="1" lang="ja-JP" altLang="en-US" dirty="0"/>
          </a:p>
        </p:txBody>
      </p:sp>
      <p:sp>
        <p:nvSpPr>
          <p:cNvPr id="3" name="コンテンツ プレースホルダー 2">
            <a:extLst>
              <a:ext uri="{FF2B5EF4-FFF2-40B4-BE49-F238E27FC236}">
                <a16:creationId xmlns:a16="http://schemas.microsoft.com/office/drawing/2014/main" id="{9E2AD104-C941-7443-6918-B5ED9D177B1A}"/>
              </a:ext>
            </a:extLst>
          </p:cNvPr>
          <p:cNvSpPr>
            <a:spLocks noGrp="1"/>
          </p:cNvSpPr>
          <p:nvPr>
            <p:ph idx="1"/>
          </p:nvPr>
        </p:nvSpPr>
        <p:spPr/>
        <p:txBody>
          <a:bodyPr/>
          <a:lstStyle/>
          <a:p>
            <a:pPr marL="514350" indent="-514350">
              <a:lnSpc>
                <a:spcPct val="200000"/>
              </a:lnSpc>
              <a:buFont typeface="+mj-lt"/>
              <a:buAutoNum type="arabicPeriod"/>
            </a:pPr>
            <a:r>
              <a:rPr kumimoji="1" lang="ja-JP" altLang="en-US" dirty="0"/>
              <a:t>研究の背景と目的</a:t>
            </a:r>
            <a:endParaRPr kumimoji="1" lang="en-US" altLang="ja-JP" dirty="0"/>
          </a:p>
          <a:p>
            <a:pPr marL="514350" indent="-514350">
              <a:lnSpc>
                <a:spcPct val="200000"/>
              </a:lnSpc>
              <a:buFont typeface="+mj-lt"/>
              <a:buAutoNum type="arabicPeriod"/>
            </a:pPr>
            <a:r>
              <a:rPr lang="en-US" altLang="ja-JP" dirty="0" err="1"/>
              <a:t>Frauchiger</a:t>
            </a:r>
            <a:r>
              <a:rPr lang="ja-JP" altLang="en-US" dirty="0"/>
              <a:t>と</a:t>
            </a:r>
            <a:r>
              <a:rPr lang="en-US" altLang="ja-JP" dirty="0"/>
              <a:t>Renner</a:t>
            </a:r>
            <a:r>
              <a:rPr lang="ja-JP" altLang="en-US" dirty="0"/>
              <a:t>のパラドックス</a:t>
            </a:r>
            <a:endParaRPr lang="en-US" altLang="ja-JP" dirty="0"/>
          </a:p>
          <a:p>
            <a:pPr marL="514350" indent="-514350">
              <a:lnSpc>
                <a:spcPct val="200000"/>
              </a:lnSpc>
              <a:buFont typeface="+mj-lt"/>
              <a:buAutoNum type="arabicPeriod"/>
            </a:pPr>
            <a:r>
              <a:rPr kumimoji="1" lang="ja-JP" altLang="en-US" dirty="0"/>
              <a:t>実験</a:t>
            </a:r>
            <a:endParaRPr kumimoji="1" lang="en-US" altLang="ja-JP" dirty="0"/>
          </a:p>
          <a:p>
            <a:pPr marL="514350" indent="-514350">
              <a:lnSpc>
                <a:spcPct val="200000"/>
              </a:lnSpc>
              <a:buFont typeface="+mj-lt"/>
              <a:buAutoNum type="arabicPeriod"/>
            </a:pPr>
            <a:r>
              <a:rPr lang="ja-JP" altLang="en-US" dirty="0"/>
              <a:t>結果とまとめ</a:t>
            </a:r>
            <a:endParaRPr kumimoji="1" lang="ja-JP" altLang="en-US" dirty="0"/>
          </a:p>
        </p:txBody>
      </p:sp>
      <p:sp>
        <p:nvSpPr>
          <p:cNvPr id="4" name="スライド番号プレースホルダー 3">
            <a:extLst>
              <a:ext uri="{FF2B5EF4-FFF2-40B4-BE49-F238E27FC236}">
                <a16:creationId xmlns:a16="http://schemas.microsoft.com/office/drawing/2014/main" id="{75BCA354-B2C7-361B-F681-35BD51FCDFC2}"/>
              </a:ext>
            </a:extLst>
          </p:cNvPr>
          <p:cNvSpPr>
            <a:spLocks noGrp="1"/>
          </p:cNvSpPr>
          <p:nvPr>
            <p:ph type="sldNum" sz="quarter" idx="12"/>
          </p:nvPr>
        </p:nvSpPr>
        <p:spPr/>
        <p:txBody>
          <a:bodyPr/>
          <a:lstStyle/>
          <a:p>
            <a:fld id="{6FB6090F-F54E-433E-AC64-1BF1EF994A80}" type="slidenum">
              <a:rPr kumimoji="1" lang="ja-JP" altLang="en-US" smtClean="0"/>
              <a:t>2</a:t>
            </a:fld>
            <a:endParaRPr kumimoji="1" lang="ja-JP" altLang="en-US"/>
          </a:p>
        </p:txBody>
      </p:sp>
    </p:spTree>
    <p:extLst>
      <p:ext uri="{BB962C8B-B14F-4D97-AF65-F5344CB8AC3E}">
        <p14:creationId xmlns:p14="http://schemas.microsoft.com/office/powerpoint/2010/main" val="948778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016880C-2F7E-B378-1212-820041A4AEE4}"/>
              </a:ext>
            </a:extLst>
          </p:cNvPr>
          <p:cNvSpPr txBox="1">
            <a:spLocks noChangeArrowheads="1"/>
          </p:cNvSpPr>
          <p:nvPr/>
        </p:nvSpPr>
        <p:spPr bwMode="auto">
          <a:xfrm>
            <a:off x="3612026" y="1956372"/>
            <a:ext cx="2049864" cy="5847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29</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grpSp>
        <p:nvGrpSpPr>
          <p:cNvPr id="109" name="グループ化 108">
            <a:extLst>
              <a:ext uri="{FF2B5EF4-FFF2-40B4-BE49-F238E27FC236}">
                <a16:creationId xmlns:a16="http://schemas.microsoft.com/office/drawing/2014/main" id="{18FA0069-D772-2B44-C8D6-F1FBB1937664}"/>
              </a:ext>
            </a:extLst>
          </p:cNvPr>
          <p:cNvGrpSpPr/>
          <p:nvPr/>
        </p:nvGrpSpPr>
        <p:grpSpPr>
          <a:xfrm>
            <a:off x="8376390" y="3966623"/>
            <a:ext cx="540000" cy="540000"/>
            <a:chOff x="3110845" y="2692228"/>
            <a:chExt cx="914400" cy="914400"/>
          </a:xfrm>
          <a:solidFill>
            <a:schemeClr val="accent5">
              <a:alpha val="70000"/>
            </a:schemeClr>
          </a:solidFill>
        </p:grpSpPr>
        <p:sp>
          <p:nvSpPr>
            <p:cNvPr id="110" name="正方形/長方形 109">
              <a:extLst>
                <a:ext uri="{FF2B5EF4-FFF2-40B4-BE49-F238E27FC236}">
                  <a16:creationId xmlns:a16="http://schemas.microsoft.com/office/drawing/2014/main" id="{1DD14A32-A9C0-35D9-13B7-9FF71BB221CB}"/>
                </a:ext>
              </a:extLst>
            </p:cNvPr>
            <p:cNvSpPr/>
            <p:nvPr/>
          </p:nvSpPr>
          <p:spPr>
            <a:xfrm>
              <a:off x="3110845" y="2692228"/>
              <a:ext cx="914400" cy="9144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FB365937-26A4-F8C1-A2FF-707FE43384A4}"/>
                </a:ext>
              </a:extLst>
            </p:cNvPr>
            <p:cNvCxnSpPr>
              <a:cxnSpLocks/>
            </p:cNvCxnSpPr>
            <p:nvPr/>
          </p:nvCxnSpPr>
          <p:spPr>
            <a:xfrm flipH="1">
              <a:off x="3110845" y="2692228"/>
              <a:ext cx="914400" cy="9144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直線コネクタ 111">
            <a:extLst>
              <a:ext uri="{FF2B5EF4-FFF2-40B4-BE49-F238E27FC236}">
                <a16:creationId xmlns:a16="http://schemas.microsoft.com/office/drawing/2014/main" id="{0AEDA4EA-D483-02CA-51E8-5D8995BC5280}"/>
              </a:ext>
            </a:extLst>
          </p:cNvPr>
          <p:cNvCxnSpPr>
            <a:cxnSpLocks/>
          </p:cNvCxnSpPr>
          <p:nvPr/>
        </p:nvCxnSpPr>
        <p:spPr>
          <a:xfrm flipV="1">
            <a:off x="8269317" y="2238024"/>
            <a:ext cx="738317" cy="246029"/>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75C2754D-D977-D953-988E-882663A9AB30}"/>
              </a:ext>
            </a:extLst>
          </p:cNvPr>
          <p:cNvCxnSpPr>
            <a:cxnSpLocks/>
          </p:cNvCxnSpPr>
          <p:nvPr/>
        </p:nvCxnSpPr>
        <p:spPr>
          <a:xfrm flipV="1">
            <a:off x="10511557" y="3939218"/>
            <a:ext cx="292467" cy="68903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CD4F9DEB-6875-39D4-E809-3035282EF388}"/>
              </a:ext>
            </a:extLst>
          </p:cNvPr>
          <p:cNvSpPr/>
          <p:nvPr/>
        </p:nvSpPr>
        <p:spPr>
          <a:xfrm rot="16200000">
            <a:off x="8561549" y="3019112"/>
            <a:ext cx="169682" cy="684779"/>
          </a:xfrm>
          <a:prstGeom prst="rect">
            <a:avLst/>
          </a:pr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AB023DCF-8821-E883-DC39-5F63B46A7CDC}"/>
              </a:ext>
            </a:extLst>
          </p:cNvPr>
          <p:cNvSpPr txBox="1"/>
          <p:nvPr/>
        </p:nvSpPr>
        <p:spPr>
          <a:xfrm>
            <a:off x="8304000" y="4542633"/>
            <a:ext cx="732893" cy="400110"/>
          </a:xfrm>
          <a:prstGeom prst="rect">
            <a:avLst/>
          </a:prstGeom>
          <a:noFill/>
        </p:spPr>
        <p:txBody>
          <a:bodyPr wrap="none" rtlCol="0">
            <a:spAutoFit/>
          </a:bodyPr>
          <a:lstStyle/>
          <a:p>
            <a:pPr algn="l"/>
            <a:r>
              <a:rPr kumimoji="1" lang="en-US" altLang="ja-JP" sz="2000" dirty="0"/>
              <a:t>DPBS</a:t>
            </a:r>
            <a:endParaRPr kumimoji="1" lang="ja-JP" altLang="en-US" sz="2000" dirty="0"/>
          </a:p>
        </p:txBody>
      </p:sp>
      <p:sp>
        <p:nvSpPr>
          <p:cNvPr id="116" name="テキスト ボックス 115">
            <a:extLst>
              <a:ext uri="{FF2B5EF4-FFF2-40B4-BE49-F238E27FC236}">
                <a16:creationId xmlns:a16="http://schemas.microsoft.com/office/drawing/2014/main" id="{43354BC5-97C5-C8A8-0DDE-AB1171BDA1A9}"/>
              </a:ext>
            </a:extLst>
          </p:cNvPr>
          <p:cNvSpPr txBox="1"/>
          <p:nvPr/>
        </p:nvSpPr>
        <p:spPr>
          <a:xfrm>
            <a:off x="9713973" y="2805535"/>
            <a:ext cx="863441" cy="400110"/>
          </a:xfrm>
          <a:prstGeom prst="rect">
            <a:avLst/>
          </a:prstGeom>
          <a:noFill/>
        </p:spPr>
        <p:txBody>
          <a:bodyPr wrap="square" rtlCol="0">
            <a:spAutoFit/>
          </a:bodyPr>
          <a:lstStyle/>
          <a:p>
            <a:pPr algn="l"/>
            <a:r>
              <a:rPr kumimoji="1" lang="en-US" altLang="ja-JP" sz="2000" dirty="0"/>
              <a:t>PPKTP</a:t>
            </a:r>
            <a:endParaRPr kumimoji="1" lang="ja-JP" altLang="en-US" sz="2000" dirty="0"/>
          </a:p>
        </p:txBody>
      </p:sp>
      <p:sp>
        <p:nvSpPr>
          <p:cNvPr id="117" name="正方形/長方形 116">
            <a:extLst>
              <a:ext uri="{FF2B5EF4-FFF2-40B4-BE49-F238E27FC236}">
                <a16:creationId xmlns:a16="http://schemas.microsoft.com/office/drawing/2014/main" id="{A2DD9F95-3920-E22F-165B-F49EB25F08C5}"/>
              </a:ext>
            </a:extLst>
          </p:cNvPr>
          <p:cNvSpPr/>
          <p:nvPr/>
        </p:nvSpPr>
        <p:spPr>
          <a:xfrm rot="2695109">
            <a:off x="9401121" y="3206520"/>
            <a:ext cx="386498" cy="188536"/>
          </a:xfrm>
          <a:prstGeom prst="rect">
            <a:avLst/>
          </a:pr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1BA9219A-FD4F-DE51-8CF5-58740B0F517B}"/>
              </a:ext>
            </a:extLst>
          </p:cNvPr>
          <p:cNvSpPr txBox="1"/>
          <p:nvPr/>
        </p:nvSpPr>
        <p:spPr>
          <a:xfrm>
            <a:off x="8017561" y="1816744"/>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
        <p:nvSpPr>
          <p:cNvPr id="123" name="テキスト ボックス 122">
            <a:extLst>
              <a:ext uri="{FF2B5EF4-FFF2-40B4-BE49-F238E27FC236}">
                <a16:creationId xmlns:a16="http://schemas.microsoft.com/office/drawing/2014/main" id="{FC3D6C86-A207-5616-5536-F713213F022F}"/>
              </a:ext>
            </a:extLst>
          </p:cNvPr>
          <p:cNvSpPr txBox="1"/>
          <p:nvPr/>
        </p:nvSpPr>
        <p:spPr>
          <a:xfrm>
            <a:off x="10723510" y="4342578"/>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grpSp>
        <p:nvGrpSpPr>
          <p:cNvPr id="124" name="グループ化 123">
            <a:extLst>
              <a:ext uri="{FF2B5EF4-FFF2-40B4-BE49-F238E27FC236}">
                <a16:creationId xmlns:a16="http://schemas.microsoft.com/office/drawing/2014/main" id="{A29F6DCE-85F4-F59A-F152-55CB40713532}"/>
              </a:ext>
            </a:extLst>
          </p:cNvPr>
          <p:cNvGrpSpPr/>
          <p:nvPr/>
        </p:nvGrpSpPr>
        <p:grpSpPr>
          <a:xfrm>
            <a:off x="7789457" y="4173401"/>
            <a:ext cx="360000" cy="180000"/>
            <a:chOff x="9709957" y="1478280"/>
            <a:chExt cx="360000" cy="180000"/>
          </a:xfrm>
        </p:grpSpPr>
        <p:sp>
          <p:nvSpPr>
            <p:cNvPr id="125" name="楕円 124">
              <a:extLst>
                <a:ext uri="{FF2B5EF4-FFF2-40B4-BE49-F238E27FC236}">
                  <a16:creationId xmlns:a16="http://schemas.microsoft.com/office/drawing/2014/main" id="{7F87AE66-35CE-248E-C66E-2398CBFFF89B}"/>
                </a:ext>
              </a:extLst>
            </p:cNvPr>
            <p:cNvSpPr/>
            <p:nvPr/>
          </p:nvSpPr>
          <p:spPr>
            <a:xfrm>
              <a:off x="9808195" y="1478280"/>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 name="直線矢印コネクタ 125">
              <a:extLst>
                <a:ext uri="{FF2B5EF4-FFF2-40B4-BE49-F238E27FC236}">
                  <a16:creationId xmlns:a16="http://schemas.microsoft.com/office/drawing/2014/main" id="{864B95A9-EE98-954C-AA97-49F7037CA9EB}"/>
                </a:ext>
              </a:extLst>
            </p:cNvPr>
            <p:cNvCxnSpPr>
              <a:cxnSpLocks/>
            </p:cNvCxnSpPr>
            <p:nvPr/>
          </p:nvCxnSpPr>
          <p:spPr>
            <a:xfrm>
              <a:off x="9709957" y="1568280"/>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7" name="グループ化 126">
            <a:extLst>
              <a:ext uri="{FF2B5EF4-FFF2-40B4-BE49-F238E27FC236}">
                <a16:creationId xmlns:a16="http://schemas.microsoft.com/office/drawing/2014/main" id="{CF9C3F9D-0839-F120-5BFD-78C3F1981CA3}"/>
              </a:ext>
            </a:extLst>
          </p:cNvPr>
          <p:cNvGrpSpPr/>
          <p:nvPr/>
        </p:nvGrpSpPr>
        <p:grpSpPr>
          <a:xfrm>
            <a:off x="8580446" y="5012365"/>
            <a:ext cx="180000" cy="360000"/>
            <a:chOff x="9181522" y="2917582"/>
            <a:chExt cx="180000" cy="360000"/>
          </a:xfrm>
        </p:grpSpPr>
        <p:sp>
          <p:nvSpPr>
            <p:cNvPr id="128" name="楕円 127">
              <a:extLst>
                <a:ext uri="{FF2B5EF4-FFF2-40B4-BE49-F238E27FC236}">
                  <a16:creationId xmlns:a16="http://schemas.microsoft.com/office/drawing/2014/main" id="{2707776D-E85B-539D-24FD-1A469758676A}"/>
                </a:ext>
              </a:extLst>
            </p:cNvPr>
            <p:cNvSpPr/>
            <p:nvPr/>
          </p:nvSpPr>
          <p:spPr>
            <a:xfrm>
              <a:off x="9181522" y="3007582"/>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9" name="直線矢印コネクタ 128">
              <a:extLst>
                <a:ext uri="{FF2B5EF4-FFF2-40B4-BE49-F238E27FC236}">
                  <a16:creationId xmlns:a16="http://schemas.microsoft.com/office/drawing/2014/main" id="{AC4C7317-5C95-0944-BBFB-F57159F5318E}"/>
                </a:ext>
              </a:extLst>
            </p:cNvPr>
            <p:cNvCxnSpPr>
              <a:cxnSpLocks/>
            </p:cNvCxnSpPr>
            <p:nvPr/>
          </p:nvCxnSpPr>
          <p:spPr>
            <a:xfrm rot="5400000">
              <a:off x="9091522" y="3097582"/>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1" name="テキスト ボックス 130">
                <a:extLst>
                  <a:ext uri="{FF2B5EF4-FFF2-40B4-BE49-F238E27FC236}">
                    <a16:creationId xmlns:a16="http://schemas.microsoft.com/office/drawing/2014/main" id="{D8E7E0A3-B171-09CC-628F-0010D490C0A7}"/>
                  </a:ext>
                </a:extLst>
              </p:cNvPr>
              <p:cNvSpPr txBox="1"/>
              <p:nvPr/>
            </p:nvSpPr>
            <p:spPr>
              <a:xfrm>
                <a:off x="7897090" y="5768237"/>
                <a:ext cx="1272721"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𝐻</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𝑉</m:t>
                              </m:r>
                            </m:e>
                            <m:sub>
                              <m:r>
                                <a:rPr kumimoji="1" lang="en-US" altLang="ja-JP" sz="2400" b="0" i="1" smtClean="0">
                                  <a:solidFill>
                                    <a:srgbClr val="0000FF"/>
                                  </a:solidFill>
                                  <a:latin typeface="Cambria Math" panose="02040503050406030204" pitchFamily="18" charset="0"/>
                                </a:rPr>
                                <m:t>𝐵</m:t>
                              </m:r>
                            </m:sub>
                          </m:sSub>
                        </m:e>
                      </m:d>
                    </m:oMath>
                  </m:oMathPara>
                </a14:m>
                <a:endParaRPr kumimoji="1" lang="ja-JP" altLang="en-US" sz="2400" dirty="0"/>
              </a:p>
            </p:txBody>
          </p:sp>
        </mc:Choice>
        <mc:Fallback xmlns="">
          <p:sp>
            <p:nvSpPr>
              <p:cNvPr id="131" name="テキスト ボックス 130">
                <a:extLst>
                  <a:ext uri="{FF2B5EF4-FFF2-40B4-BE49-F238E27FC236}">
                    <a16:creationId xmlns:a16="http://schemas.microsoft.com/office/drawing/2014/main" id="{D8E7E0A3-B171-09CC-628F-0010D490C0A7}"/>
                  </a:ext>
                </a:extLst>
              </p:cNvPr>
              <p:cNvSpPr txBox="1">
                <a:spLocks noRot="1" noChangeAspect="1" noMove="1" noResize="1" noEditPoints="1" noAdjustHandles="1" noChangeArrowheads="1" noChangeShapeType="1" noTextEdit="1"/>
              </p:cNvSpPr>
              <p:nvPr/>
            </p:nvSpPr>
            <p:spPr>
              <a:xfrm>
                <a:off x="7897090" y="5768237"/>
                <a:ext cx="1272721" cy="461665"/>
              </a:xfrm>
              <a:prstGeom prst="rect">
                <a:avLst/>
              </a:prstGeom>
              <a:blipFill>
                <a:blip r:embed="rId5"/>
                <a:stretch>
                  <a:fillRect l="-478" t="-130263" r="-48325" b="-19473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01285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1FC4C2A-1A3B-6766-4F03-600129CF02B3}"/>
              </a:ext>
            </a:extLst>
          </p:cNvPr>
          <p:cNvSpPr txBox="1">
            <a:spLocks noChangeArrowheads="1"/>
          </p:cNvSpPr>
          <p:nvPr/>
        </p:nvSpPr>
        <p:spPr bwMode="auto">
          <a:xfrm>
            <a:off x="3612026" y="1956372"/>
            <a:ext cx="2049864" cy="5847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30</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grpSp>
        <p:nvGrpSpPr>
          <p:cNvPr id="109" name="グループ化 108">
            <a:extLst>
              <a:ext uri="{FF2B5EF4-FFF2-40B4-BE49-F238E27FC236}">
                <a16:creationId xmlns:a16="http://schemas.microsoft.com/office/drawing/2014/main" id="{18FA0069-D772-2B44-C8D6-F1FBB1937664}"/>
              </a:ext>
            </a:extLst>
          </p:cNvPr>
          <p:cNvGrpSpPr/>
          <p:nvPr/>
        </p:nvGrpSpPr>
        <p:grpSpPr>
          <a:xfrm>
            <a:off x="8376390" y="3966623"/>
            <a:ext cx="540000" cy="540000"/>
            <a:chOff x="3110845" y="2692228"/>
            <a:chExt cx="914400" cy="914400"/>
          </a:xfrm>
          <a:solidFill>
            <a:schemeClr val="accent5">
              <a:alpha val="70000"/>
            </a:schemeClr>
          </a:solidFill>
        </p:grpSpPr>
        <p:sp>
          <p:nvSpPr>
            <p:cNvPr id="110" name="正方形/長方形 109">
              <a:extLst>
                <a:ext uri="{FF2B5EF4-FFF2-40B4-BE49-F238E27FC236}">
                  <a16:creationId xmlns:a16="http://schemas.microsoft.com/office/drawing/2014/main" id="{1DD14A32-A9C0-35D9-13B7-9FF71BB221CB}"/>
                </a:ext>
              </a:extLst>
            </p:cNvPr>
            <p:cNvSpPr/>
            <p:nvPr/>
          </p:nvSpPr>
          <p:spPr>
            <a:xfrm>
              <a:off x="3110845" y="2692228"/>
              <a:ext cx="914400" cy="9144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FB365937-26A4-F8C1-A2FF-707FE43384A4}"/>
                </a:ext>
              </a:extLst>
            </p:cNvPr>
            <p:cNvCxnSpPr>
              <a:cxnSpLocks/>
            </p:cNvCxnSpPr>
            <p:nvPr/>
          </p:nvCxnSpPr>
          <p:spPr>
            <a:xfrm flipH="1">
              <a:off x="3110845" y="2692228"/>
              <a:ext cx="914400" cy="9144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直線コネクタ 111">
            <a:extLst>
              <a:ext uri="{FF2B5EF4-FFF2-40B4-BE49-F238E27FC236}">
                <a16:creationId xmlns:a16="http://schemas.microsoft.com/office/drawing/2014/main" id="{0AEDA4EA-D483-02CA-51E8-5D8995BC5280}"/>
              </a:ext>
            </a:extLst>
          </p:cNvPr>
          <p:cNvCxnSpPr>
            <a:cxnSpLocks/>
          </p:cNvCxnSpPr>
          <p:nvPr/>
        </p:nvCxnSpPr>
        <p:spPr>
          <a:xfrm flipV="1">
            <a:off x="8269317" y="2238024"/>
            <a:ext cx="738317" cy="246029"/>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75C2754D-D977-D953-988E-882663A9AB30}"/>
              </a:ext>
            </a:extLst>
          </p:cNvPr>
          <p:cNvCxnSpPr>
            <a:cxnSpLocks/>
          </p:cNvCxnSpPr>
          <p:nvPr/>
        </p:nvCxnSpPr>
        <p:spPr>
          <a:xfrm flipV="1">
            <a:off x="10511557" y="3939218"/>
            <a:ext cx="292467" cy="68903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CD4F9DEB-6875-39D4-E809-3035282EF388}"/>
              </a:ext>
            </a:extLst>
          </p:cNvPr>
          <p:cNvSpPr/>
          <p:nvPr/>
        </p:nvSpPr>
        <p:spPr>
          <a:xfrm rot="16200000">
            <a:off x="8561549" y="3019112"/>
            <a:ext cx="169682" cy="684779"/>
          </a:xfrm>
          <a:prstGeom prst="rect">
            <a:avLst/>
          </a:pr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AB023DCF-8821-E883-DC39-5F63B46A7CDC}"/>
              </a:ext>
            </a:extLst>
          </p:cNvPr>
          <p:cNvSpPr txBox="1"/>
          <p:nvPr/>
        </p:nvSpPr>
        <p:spPr>
          <a:xfrm>
            <a:off x="8304000" y="4542633"/>
            <a:ext cx="732893" cy="400110"/>
          </a:xfrm>
          <a:prstGeom prst="rect">
            <a:avLst/>
          </a:prstGeom>
          <a:noFill/>
        </p:spPr>
        <p:txBody>
          <a:bodyPr wrap="none" rtlCol="0">
            <a:spAutoFit/>
          </a:bodyPr>
          <a:lstStyle/>
          <a:p>
            <a:pPr algn="l"/>
            <a:r>
              <a:rPr kumimoji="1" lang="en-US" altLang="ja-JP" sz="2000" dirty="0"/>
              <a:t>DPBS</a:t>
            </a:r>
            <a:endParaRPr kumimoji="1" lang="ja-JP" altLang="en-US" sz="2000" dirty="0"/>
          </a:p>
        </p:txBody>
      </p:sp>
      <p:sp>
        <p:nvSpPr>
          <p:cNvPr id="116" name="テキスト ボックス 115">
            <a:extLst>
              <a:ext uri="{FF2B5EF4-FFF2-40B4-BE49-F238E27FC236}">
                <a16:creationId xmlns:a16="http://schemas.microsoft.com/office/drawing/2014/main" id="{43354BC5-97C5-C8A8-0DDE-AB1171BDA1A9}"/>
              </a:ext>
            </a:extLst>
          </p:cNvPr>
          <p:cNvSpPr txBox="1"/>
          <p:nvPr/>
        </p:nvSpPr>
        <p:spPr>
          <a:xfrm>
            <a:off x="9713973" y="2805535"/>
            <a:ext cx="863441" cy="400110"/>
          </a:xfrm>
          <a:prstGeom prst="rect">
            <a:avLst/>
          </a:prstGeom>
          <a:noFill/>
        </p:spPr>
        <p:txBody>
          <a:bodyPr wrap="square" rtlCol="0">
            <a:spAutoFit/>
          </a:bodyPr>
          <a:lstStyle/>
          <a:p>
            <a:pPr algn="l"/>
            <a:r>
              <a:rPr kumimoji="1" lang="en-US" altLang="ja-JP" sz="2000" dirty="0"/>
              <a:t>PPKTP</a:t>
            </a:r>
            <a:endParaRPr kumimoji="1" lang="ja-JP" altLang="en-US" sz="2000" dirty="0"/>
          </a:p>
        </p:txBody>
      </p:sp>
      <p:sp>
        <p:nvSpPr>
          <p:cNvPr id="117" name="正方形/長方形 116">
            <a:extLst>
              <a:ext uri="{FF2B5EF4-FFF2-40B4-BE49-F238E27FC236}">
                <a16:creationId xmlns:a16="http://schemas.microsoft.com/office/drawing/2014/main" id="{A2DD9F95-3920-E22F-165B-F49EB25F08C5}"/>
              </a:ext>
            </a:extLst>
          </p:cNvPr>
          <p:cNvSpPr/>
          <p:nvPr/>
        </p:nvSpPr>
        <p:spPr>
          <a:xfrm rot="2695109">
            <a:off x="9401121" y="3206520"/>
            <a:ext cx="386498" cy="188536"/>
          </a:xfrm>
          <a:prstGeom prst="rect">
            <a:avLst/>
          </a:pr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1BA9219A-FD4F-DE51-8CF5-58740B0F517B}"/>
              </a:ext>
            </a:extLst>
          </p:cNvPr>
          <p:cNvSpPr txBox="1"/>
          <p:nvPr/>
        </p:nvSpPr>
        <p:spPr>
          <a:xfrm>
            <a:off x="8017561" y="1816744"/>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
        <p:nvSpPr>
          <p:cNvPr id="123" name="テキスト ボックス 122">
            <a:extLst>
              <a:ext uri="{FF2B5EF4-FFF2-40B4-BE49-F238E27FC236}">
                <a16:creationId xmlns:a16="http://schemas.microsoft.com/office/drawing/2014/main" id="{FC3D6C86-A207-5616-5536-F713213F022F}"/>
              </a:ext>
            </a:extLst>
          </p:cNvPr>
          <p:cNvSpPr txBox="1"/>
          <p:nvPr/>
        </p:nvSpPr>
        <p:spPr>
          <a:xfrm>
            <a:off x="10723510" y="4342578"/>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grpSp>
        <p:nvGrpSpPr>
          <p:cNvPr id="152" name="グループ化 151">
            <a:extLst>
              <a:ext uri="{FF2B5EF4-FFF2-40B4-BE49-F238E27FC236}">
                <a16:creationId xmlns:a16="http://schemas.microsoft.com/office/drawing/2014/main" id="{EE8D8603-D6C4-6C62-4E68-3A90A2C31725}"/>
              </a:ext>
            </a:extLst>
          </p:cNvPr>
          <p:cNvGrpSpPr/>
          <p:nvPr/>
        </p:nvGrpSpPr>
        <p:grpSpPr>
          <a:xfrm>
            <a:off x="9284264" y="2861559"/>
            <a:ext cx="360000" cy="180000"/>
            <a:chOff x="9718195" y="1478280"/>
            <a:chExt cx="360000" cy="180000"/>
          </a:xfrm>
        </p:grpSpPr>
        <p:sp>
          <p:nvSpPr>
            <p:cNvPr id="147" name="楕円 146">
              <a:extLst>
                <a:ext uri="{FF2B5EF4-FFF2-40B4-BE49-F238E27FC236}">
                  <a16:creationId xmlns:a16="http://schemas.microsoft.com/office/drawing/2014/main" id="{C0834068-F164-5464-D725-8A639932913F}"/>
                </a:ext>
              </a:extLst>
            </p:cNvPr>
            <p:cNvSpPr/>
            <p:nvPr/>
          </p:nvSpPr>
          <p:spPr>
            <a:xfrm>
              <a:off x="9808195" y="1478280"/>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 name="直線矢印コネクタ 149">
              <a:extLst>
                <a:ext uri="{FF2B5EF4-FFF2-40B4-BE49-F238E27FC236}">
                  <a16:creationId xmlns:a16="http://schemas.microsoft.com/office/drawing/2014/main" id="{3D2239FB-FC60-9F0E-A3F7-F82A001D4FA2}"/>
                </a:ext>
              </a:extLst>
            </p:cNvPr>
            <p:cNvCxnSpPr>
              <a:cxnSpLocks/>
            </p:cNvCxnSpPr>
            <p:nvPr/>
          </p:nvCxnSpPr>
          <p:spPr>
            <a:xfrm>
              <a:off x="9718195" y="1568280"/>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53" name="グループ化 152">
            <a:extLst>
              <a:ext uri="{FF2B5EF4-FFF2-40B4-BE49-F238E27FC236}">
                <a16:creationId xmlns:a16="http://schemas.microsoft.com/office/drawing/2014/main" id="{7E46CC0D-8415-BD4E-82F3-B7D389064ED7}"/>
              </a:ext>
            </a:extLst>
          </p:cNvPr>
          <p:cNvGrpSpPr/>
          <p:nvPr/>
        </p:nvGrpSpPr>
        <p:grpSpPr>
          <a:xfrm>
            <a:off x="9181522" y="2940788"/>
            <a:ext cx="180000" cy="360000"/>
            <a:chOff x="9181522" y="2917582"/>
            <a:chExt cx="180000" cy="360000"/>
          </a:xfrm>
        </p:grpSpPr>
        <p:sp>
          <p:nvSpPr>
            <p:cNvPr id="148" name="楕円 147">
              <a:extLst>
                <a:ext uri="{FF2B5EF4-FFF2-40B4-BE49-F238E27FC236}">
                  <a16:creationId xmlns:a16="http://schemas.microsoft.com/office/drawing/2014/main" id="{8ABB8E92-FB8D-C6EC-9B4F-F1D3B75194ED}"/>
                </a:ext>
              </a:extLst>
            </p:cNvPr>
            <p:cNvSpPr/>
            <p:nvPr/>
          </p:nvSpPr>
          <p:spPr>
            <a:xfrm>
              <a:off x="9181522" y="3007582"/>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 name="直線矢印コネクタ 150">
              <a:extLst>
                <a:ext uri="{FF2B5EF4-FFF2-40B4-BE49-F238E27FC236}">
                  <a16:creationId xmlns:a16="http://schemas.microsoft.com/office/drawing/2014/main" id="{EAC5CC9E-FBBA-A00D-2FA0-C6B95D7E5C3A}"/>
                </a:ext>
              </a:extLst>
            </p:cNvPr>
            <p:cNvCxnSpPr>
              <a:cxnSpLocks/>
            </p:cNvCxnSpPr>
            <p:nvPr/>
          </p:nvCxnSpPr>
          <p:spPr>
            <a:xfrm rot="5400000">
              <a:off x="9091522" y="3097582"/>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1" name="テキスト ボックス 160">
                <a:extLst>
                  <a:ext uri="{FF2B5EF4-FFF2-40B4-BE49-F238E27FC236}">
                    <a16:creationId xmlns:a16="http://schemas.microsoft.com/office/drawing/2014/main" id="{FCC20FEF-E13F-73E3-8E5B-0AA0A5C9948B}"/>
                  </a:ext>
                </a:extLst>
              </p:cNvPr>
              <p:cNvSpPr txBox="1"/>
              <p:nvPr/>
            </p:nvSpPr>
            <p:spPr>
              <a:xfrm>
                <a:off x="7897090" y="5768237"/>
                <a:ext cx="1272721"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𝐻</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𝑉</m:t>
                              </m:r>
                            </m:e>
                            <m:sub>
                              <m:r>
                                <a:rPr kumimoji="1" lang="en-US" altLang="ja-JP" sz="2400" b="0" i="1" smtClean="0">
                                  <a:solidFill>
                                    <a:srgbClr val="0000FF"/>
                                  </a:solidFill>
                                  <a:latin typeface="Cambria Math" panose="02040503050406030204" pitchFamily="18" charset="0"/>
                                </a:rPr>
                                <m:t>𝐵</m:t>
                              </m:r>
                            </m:sub>
                          </m:sSub>
                        </m:e>
                      </m:d>
                    </m:oMath>
                  </m:oMathPara>
                </a14:m>
                <a:endParaRPr kumimoji="1" lang="ja-JP" altLang="en-US" sz="2400" dirty="0"/>
              </a:p>
            </p:txBody>
          </p:sp>
        </mc:Choice>
        <mc:Fallback xmlns="">
          <p:sp>
            <p:nvSpPr>
              <p:cNvPr id="161" name="テキスト ボックス 160">
                <a:extLst>
                  <a:ext uri="{FF2B5EF4-FFF2-40B4-BE49-F238E27FC236}">
                    <a16:creationId xmlns:a16="http://schemas.microsoft.com/office/drawing/2014/main" id="{FCC20FEF-E13F-73E3-8E5B-0AA0A5C9948B}"/>
                  </a:ext>
                </a:extLst>
              </p:cNvPr>
              <p:cNvSpPr txBox="1">
                <a:spLocks noRot="1" noChangeAspect="1" noMove="1" noResize="1" noEditPoints="1" noAdjustHandles="1" noChangeArrowheads="1" noChangeShapeType="1" noTextEdit="1"/>
              </p:cNvSpPr>
              <p:nvPr/>
            </p:nvSpPr>
            <p:spPr>
              <a:xfrm>
                <a:off x="7897090" y="5768237"/>
                <a:ext cx="1272721" cy="461665"/>
              </a:xfrm>
              <a:prstGeom prst="rect">
                <a:avLst/>
              </a:prstGeom>
              <a:blipFill>
                <a:blip r:embed="rId5"/>
                <a:stretch>
                  <a:fillRect l="-478" t="-130263" r="-48325" b="-194737"/>
                </a:stretch>
              </a:blipFill>
            </p:spPr>
            <p:txBody>
              <a:bodyPr/>
              <a:lstStyle/>
              <a:p>
                <a:r>
                  <a:rPr lang="ja-JP" altLang="en-US">
                    <a:noFill/>
                  </a:rPr>
                  <a:t> </a:t>
                </a:r>
              </a:p>
            </p:txBody>
          </p:sp>
        </mc:Fallback>
      </mc:AlternateContent>
      <p:cxnSp>
        <p:nvCxnSpPr>
          <p:cNvPr id="108" name="直線矢印コネクタ 107">
            <a:extLst>
              <a:ext uri="{FF2B5EF4-FFF2-40B4-BE49-F238E27FC236}">
                <a16:creationId xmlns:a16="http://schemas.microsoft.com/office/drawing/2014/main" id="{8123C066-F7B2-0B0E-8E04-CA4DA2FEF458}"/>
              </a:ext>
            </a:extLst>
          </p:cNvPr>
          <p:cNvCxnSpPr/>
          <p:nvPr/>
        </p:nvCxnSpPr>
        <p:spPr>
          <a:xfrm flipH="1" flipV="1">
            <a:off x="8988780" y="2617019"/>
            <a:ext cx="239369" cy="2445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781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6C03D45-AF10-77FC-2411-8622D57EA245}"/>
              </a:ext>
            </a:extLst>
          </p:cNvPr>
          <p:cNvSpPr txBox="1">
            <a:spLocks noChangeArrowheads="1"/>
          </p:cNvSpPr>
          <p:nvPr/>
        </p:nvSpPr>
        <p:spPr bwMode="auto">
          <a:xfrm>
            <a:off x="3612026" y="1956372"/>
            <a:ext cx="2049864" cy="5847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31</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grpSp>
        <p:nvGrpSpPr>
          <p:cNvPr id="109" name="グループ化 108">
            <a:extLst>
              <a:ext uri="{FF2B5EF4-FFF2-40B4-BE49-F238E27FC236}">
                <a16:creationId xmlns:a16="http://schemas.microsoft.com/office/drawing/2014/main" id="{18FA0069-D772-2B44-C8D6-F1FBB1937664}"/>
              </a:ext>
            </a:extLst>
          </p:cNvPr>
          <p:cNvGrpSpPr/>
          <p:nvPr/>
        </p:nvGrpSpPr>
        <p:grpSpPr>
          <a:xfrm>
            <a:off x="8376390" y="3966623"/>
            <a:ext cx="540000" cy="540000"/>
            <a:chOff x="3110845" y="2692228"/>
            <a:chExt cx="914400" cy="914400"/>
          </a:xfrm>
          <a:solidFill>
            <a:schemeClr val="accent5">
              <a:alpha val="70000"/>
            </a:schemeClr>
          </a:solidFill>
        </p:grpSpPr>
        <p:sp>
          <p:nvSpPr>
            <p:cNvPr id="110" name="正方形/長方形 109">
              <a:extLst>
                <a:ext uri="{FF2B5EF4-FFF2-40B4-BE49-F238E27FC236}">
                  <a16:creationId xmlns:a16="http://schemas.microsoft.com/office/drawing/2014/main" id="{1DD14A32-A9C0-35D9-13B7-9FF71BB221CB}"/>
                </a:ext>
              </a:extLst>
            </p:cNvPr>
            <p:cNvSpPr/>
            <p:nvPr/>
          </p:nvSpPr>
          <p:spPr>
            <a:xfrm>
              <a:off x="3110845" y="2692228"/>
              <a:ext cx="914400" cy="9144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FB365937-26A4-F8C1-A2FF-707FE43384A4}"/>
                </a:ext>
              </a:extLst>
            </p:cNvPr>
            <p:cNvCxnSpPr>
              <a:cxnSpLocks/>
            </p:cNvCxnSpPr>
            <p:nvPr/>
          </p:nvCxnSpPr>
          <p:spPr>
            <a:xfrm flipH="1">
              <a:off x="3110845" y="2692228"/>
              <a:ext cx="914400" cy="9144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直線コネクタ 111">
            <a:extLst>
              <a:ext uri="{FF2B5EF4-FFF2-40B4-BE49-F238E27FC236}">
                <a16:creationId xmlns:a16="http://schemas.microsoft.com/office/drawing/2014/main" id="{0AEDA4EA-D483-02CA-51E8-5D8995BC5280}"/>
              </a:ext>
            </a:extLst>
          </p:cNvPr>
          <p:cNvCxnSpPr>
            <a:cxnSpLocks/>
          </p:cNvCxnSpPr>
          <p:nvPr/>
        </p:nvCxnSpPr>
        <p:spPr>
          <a:xfrm flipV="1">
            <a:off x="8269317" y="2238024"/>
            <a:ext cx="738317" cy="246029"/>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75C2754D-D977-D953-988E-882663A9AB30}"/>
              </a:ext>
            </a:extLst>
          </p:cNvPr>
          <p:cNvCxnSpPr>
            <a:cxnSpLocks/>
          </p:cNvCxnSpPr>
          <p:nvPr/>
        </p:nvCxnSpPr>
        <p:spPr>
          <a:xfrm flipV="1">
            <a:off x="10511557" y="3939218"/>
            <a:ext cx="292467" cy="68903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CD4F9DEB-6875-39D4-E809-3035282EF388}"/>
              </a:ext>
            </a:extLst>
          </p:cNvPr>
          <p:cNvSpPr/>
          <p:nvPr/>
        </p:nvSpPr>
        <p:spPr>
          <a:xfrm rot="16200000">
            <a:off x="8561549" y="3019112"/>
            <a:ext cx="169682" cy="684779"/>
          </a:xfrm>
          <a:prstGeom prst="rect">
            <a:avLst/>
          </a:pr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AB023DCF-8821-E883-DC39-5F63B46A7CDC}"/>
              </a:ext>
            </a:extLst>
          </p:cNvPr>
          <p:cNvSpPr txBox="1"/>
          <p:nvPr/>
        </p:nvSpPr>
        <p:spPr>
          <a:xfrm>
            <a:off x="8304000" y="4542633"/>
            <a:ext cx="732893" cy="400110"/>
          </a:xfrm>
          <a:prstGeom prst="rect">
            <a:avLst/>
          </a:prstGeom>
          <a:noFill/>
        </p:spPr>
        <p:txBody>
          <a:bodyPr wrap="none" rtlCol="0">
            <a:spAutoFit/>
          </a:bodyPr>
          <a:lstStyle/>
          <a:p>
            <a:pPr algn="l"/>
            <a:r>
              <a:rPr kumimoji="1" lang="en-US" altLang="ja-JP" sz="2000" dirty="0"/>
              <a:t>DPBS</a:t>
            </a:r>
            <a:endParaRPr kumimoji="1" lang="ja-JP" altLang="en-US" sz="2000" dirty="0"/>
          </a:p>
        </p:txBody>
      </p:sp>
      <p:sp>
        <p:nvSpPr>
          <p:cNvPr id="116" name="テキスト ボックス 115">
            <a:extLst>
              <a:ext uri="{FF2B5EF4-FFF2-40B4-BE49-F238E27FC236}">
                <a16:creationId xmlns:a16="http://schemas.microsoft.com/office/drawing/2014/main" id="{43354BC5-97C5-C8A8-0DDE-AB1171BDA1A9}"/>
              </a:ext>
            </a:extLst>
          </p:cNvPr>
          <p:cNvSpPr txBox="1"/>
          <p:nvPr/>
        </p:nvSpPr>
        <p:spPr>
          <a:xfrm>
            <a:off x="9713973" y="2805535"/>
            <a:ext cx="863441" cy="400110"/>
          </a:xfrm>
          <a:prstGeom prst="rect">
            <a:avLst/>
          </a:prstGeom>
          <a:noFill/>
        </p:spPr>
        <p:txBody>
          <a:bodyPr wrap="square" rtlCol="0">
            <a:spAutoFit/>
          </a:bodyPr>
          <a:lstStyle/>
          <a:p>
            <a:pPr algn="l"/>
            <a:r>
              <a:rPr kumimoji="1" lang="en-US" altLang="ja-JP" sz="2000" dirty="0"/>
              <a:t>PPKTP</a:t>
            </a:r>
            <a:endParaRPr kumimoji="1" lang="ja-JP" altLang="en-US" sz="2000" dirty="0"/>
          </a:p>
        </p:txBody>
      </p:sp>
      <p:sp>
        <p:nvSpPr>
          <p:cNvPr id="117" name="正方形/長方形 116">
            <a:extLst>
              <a:ext uri="{FF2B5EF4-FFF2-40B4-BE49-F238E27FC236}">
                <a16:creationId xmlns:a16="http://schemas.microsoft.com/office/drawing/2014/main" id="{A2DD9F95-3920-E22F-165B-F49EB25F08C5}"/>
              </a:ext>
            </a:extLst>
          </p:cNvPr>
          <p:cNvSpPr/>
          <p:nvPr/>
        </p:nvSpPr>
        <p:spPr>
          <a:xfrm rot="2695109">
            <a:off x="9401121" y="3206520"/>
            <a:ext cx="386498" cy="188536"/>
          </a:xfrm>
          <a:prstGeom prst="rect">
            <a:avLst/>
          </a:pr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1BA9219A-FD4F-DE51-8CF5-58740B0F517B}"/>
              </a:ext>
            </a:extLst>
          </p:cNvPr>
          <p:cNvSpPr txBox="1"/>
          <p:nvPr/>
        </p:nvSpPr>
        <p:spPr>
          <a:xfrm>
            <a:off x="8017561" y="1816744"/>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
        <p:nvSpPr>
          <p:cNvPr id="123" name="テキスト ボックス 122">
            <a:extLst>
              <a:ext uri="{FF2B5EF4-FFF2-40B4-BE49-F238E27FC236}">
                <a16:creationId xmlns:a16="http://schemas.microsoft.com/office/drawing/2014/main" id="{FC3D6C86-A207-5616-5536-F713213F022F}"/>
              </a:ext>
            </a:extLst>
          </p:cNvPr>
          <p:cNvSpPr txBox="1"/>
          <p:nvPr/>
        </p:nvSpPr>
        <p:spPr>
          <a:xfrm>
            <a:off x="10723510" y="4342578"/>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grpSp>
        <p:nvGrpSpPr>
          <p:cNvPr id="108" name="グループ化 107">
            <a:extLst>
              <a:ext uri="{FF2B5EF4-FFF2-40B4-BE49-F238E27FC236}">
                <a16:creationId xmlns:a16="http://schemas.microsoft.com/office/drawing/2014/main" id="{3659D881-FBEA-9551-4BF6-AC88C84BF530}"/>
              </a:ext>
            </a:extLst>
          </p:cNvPr>
          <p:cNvGrpSpPr/>
          <p:nvPr/>
        </p:nvGrpSpPr>
        <p:grpSpPr>
          <a:xfrm>
            <a:off x="8509865" y="5140663"/>
            <a:ext cx="360000" cy="180000"/>
            <a:chOff x="9718195" y="1478280"/>
            <a:chExt cx="360000" cy="180000"/>
          </a:xfrm>
        </p:grpSpPr>
        <p:sp>
          <p:nvSpPr>
            <p:cNvPr id="118" name="楕円 117">
              <a:extLst>
                <a:ext uri="{FF2B5EF4-FFF2-40B4-BE49-F238E27FC236}">
                  <a16:creationId xmlns:a16="http://schemas.microsoft.com/office/drawing/2014/main" id="{0387D4EA-9EFB-8832-1567-F5F0E9BB70FD}"/>
                </a:ext>
              </a:extLst>
            </p:cNvPr>
            <p:cNvSpPr/>
            <p:nvPr/>
          </p:nvSpPr>
          <p:spPr>
            <a:xfrm>
              <a:off x="9808195" y="1478280"/>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 name="直線矢印コネクタ 118">
              <a:extLst>
                <a:ext uri="{FF2B5EF4-FFF2-40B4-BE49-F238E27FC236}">
                  <a16:creationId xmlns:a16="http://schemas.microsoft.com/office/drawing/2014/main" id="{290CFE0A-2B49-FEDC-4978-320DE041AF1F}"/>
                </a:ext>
              </a:extLst>
            </p:cNvPr>
            <p:cNvCxnSpPr>
              <a:cxnSpLocks/>
            </p:cNvCxnSpPr>
            <p:nvPr/>
          </p:nvCxnSpPr>
          <p:spPr>
            <a:xfrm>
              <a:off x="9718195" y="1568280"/>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0" name="グループ化 119">
            <a:extLst>
              <a:ext uri="{FF2B5EF4-FFF2-40B4-BE49-F238E27FC236}">
                <a16:creationId xmlns:a16="http://schemas.microsoft.com/office/drawing/2014/main" id="{3608DA74-AF02-5D88-D6CC-68B2786D1238}"/>
              </a:ext>
            </a:extLst>
          </p:cNvPr>
          <p:cNvGrpSpPr/>
          <p:nvPr/>
        </p:nvGrpSpPr>
        <p:grpSpPr>
          <a:xfrm>
            <a:off x="7842973" y="4037980"/>
            <a:ext cx="180000" cy="360000"/>
            <a:chOff x="9181522" y="2917582"/>
            <a:chExt cx="180000" cy="360000"/>
          </a:xfrm>
        </p:grpSpPr>
        <p:sp>
          <p:nvSpPr>
            <p:cNvPr id="121" name="楕円 120">
              <a:extLst>
                <a:ext uri="{FF2B5EF4-FFF2-40B4-BE49-F238E27FC236}">
                  <a16:creationId xmlns:a16="http://schemas.microsoft.com/office/drawing/2014/main" id="{6B057B4D-B042-52AA-97D9-4DA46D064B2C}"/>
                </a:ext>
              </a:extLst>
            </p:cNvPr>
            <p:cNvSpPr/>
            <p:nvPr/>
          </p:nvSpPr>
          <p:spPr>
            <a:xfrm>
              <a:off x="9181522" y="3007582"/>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矢印コネクタ 123">
              <a:extLst>
                <a:ext uri="{FF2B5EF4-FFF2-40B4-BE49-F238E27FC236}">
                  <a16:creationId xmlns:a16="http://schemas.microsoft.com/office/drawing/2014/main" id="{9E7E2FA1-4A72-F444-CC93-95826D3028AC}"/>
                </a:ext>
              </a:extLst>
            </p:cNvPr>
            <p:cNvCxnSpPr>
              <a:cxnSpLocks/>
            </p:cNvCxnSpPr>
            <p:nvPr/>
          </p:nvCxnSpPr>
          <p:spPr>
            <a:xfrm rot="5400000">
              <a:off x="9091522" y="3097582"/>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1" name="テキスト ボックス 130">
                <a:extLst>
                  <a:ext uri="{FF2B5EF4-FFF2-40B4-BE49-F238E27FC236}">
                    <a16:creationId xmlns:a16="http://schemas.microsoft.com/office/drawing/2014/main" id="{5EC29B57-F68D-B9D3-EBD3-53911C59EEC2}"/>
                  </a:ext>
                </a:extLst>
              </p:cNvPr>
              <p:cNvSpPr txBox="1"/>
              <p:nvPr/>
            </p:nvSpPr>
            <p:spPr>
              <a:xfrm>
                <a:off x="7897090" y="5768237"/>
                <a:ext cx="1272721"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𝐻</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𝑉</m:t>
                              </m:r>
                            </m:e>
                            <m:sub>
                              <m:r>
                                <a:rPr kumimoji="1" lang="en-US" altLang="ja-JP" sz="2400" b="0" i="1" smtClean="0">
                                  <a:solidFill>
                                    <a:srgbClr val="0000FF"/>
                                  </a:solidFill>
                                  <a:latin typeface="Cambria Math" panose="02040503050406030204" pitchFamily="18" charset="0"/>
                                </a:rPr>
                                <m:t>𝐵</m:t>
                              </m:r>
                            </m:sub>
                          </m:sSub>
                        </m:e>
                      </m:d>
                    </m:oMath>
                  </m:oMathPara>
                </a14:m>
                <a:endParaRPr kumimoji="1" lang="ja-JP" altLang="en-US" sz="2400" dirty="0"/>
              </a:p>
            </p:txBody>
          </p:sp>
        </mc:Choice>
        <mc:Fallback xmlns="">
          <p:sp>
            <p:nvSpPr>
              <p:cNvPr id="131" name="テキスト ボックス 130">
                <a:extLst>
                  <a:ext uri="{FF2B5EF4-FFF2-40B4-BE49-F238E27FC236}">
                    <a16:creationId xmlns:a16="http://schemas.microsoft.com/office/drawing/2014/main" id="{5EC29B57-F68D-B9D3-EBD3-53911C59EEC2}"/>
                  </a:ext>
                </a:extLst>
              </p:cNvPr>
              <p:cNvSpPr txBox="1">
                <a:spLocks noRot="1" noChangeAspect="1" noMove="1" noResize="1" noEditPoints="1" noAdjustHandles="1" noChangeArrowheads="1" noChangeShapeType="1" noTextEdit="1"/>
              </p:cNvSpPr>
              <p:nvPr/>
            </p:nvSpPr>
            <p:spPr>
              <a:xfrm>
                <a:off x="7897090" y="5768237"/>
                <a:ext cx="1272721" cy="461665"/>
              </a:xfrm>
              <a:prstGeom prst="rect">
                <a:avLst/>
              </a:prstGeom>
              <a:blipFill>
                <a:blip r:embed="rId5"/>
                <a:stretch>
                  <a:fillRect l="-478" t="-130263" r="-48325" b="-194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2" name="テキスト ボックス 131">
                <a:extLst>
                  <a:ext uri="{FF2B5EF4-FFF2-40B4-BE49-F238E27FC236}">
                    <a16:creationId xmlns:a16="http://schemas.microsoft.com/office/drawing/2014/main" id="{1EDC388A-C6C3-9969-5C18-71B0FD4491B9}"/>
                  </a:ext>
                </a:extLst>
              </p:cNvPr>
              <p:cNvSpPr txBox="1"/>
              <p:nvPr/>
            </p:nvSpPr>
            <p:spPr>
              <a:xfrm>
                <a:off x="9247786" y="5767373"/>
                <a:ext cx="1272721"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𝑉</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𝐻</m:t>
                              </m:r>
                            </m:e>
                            <m:sub>
                              <m:r>
                                <a:rPr kumimoji="1" lang="en-US" altLang="ja-JP" sz="2400" b="0" i="1" smtClean="0">
                                  <a:solidFill>
                                    <a:srgbClr val="0000FF"/>
                                  </a:solidFill>
                                  <a:latin typeface="Cambria Math" panose="02040503050406030204" pitchFamily="18" charset="0"/>
                                </a:rPr>
                                <m:t>𝐵</m:t>
                              </m:r>
                            </m:sub>
                          </m:sSub>
                        </m:e>
                      </m:d>
                    </m:oMath>
                  </m:oMathPara>
                </a14:m>
                <a:endParaRPr kumimoji="1" lang="ja-JP" altLang="en-US" sz="2400" dirty="0"/>
              </a:p>
            </p:txBody>
          </p:sp>
        </mc:Choice>
        <mc:Fallback xmlns="">
          <p:sp>
            <p:nvSpPr>
              <p:cNvPr id="132" name="テキスト ボックス 131">
                <a:extLst>
                  <a:ext uri="{FF2B5EF4-FFF2-40B4-BE49-F238E27FC236}">
                    <a16:creationId xmlns:a16="http://schemas.microsoft.com/office/drawing/2014/main" id="{1EDC388A-C6C3-9969-5C18-71B0FD4491B9}"/>
                  </a:ext>
                </a:extLst>
              </p:cNvPr>
              <p:cNvSpPr txBox="1">
                <a:spLocks noRot="1" noChangeAspect="1" noMove="1" noResize="1" noEditPoints="1" noAdjustHandles="1" noChangeArrowheads="1" noChangeShapeType="1" noTextEdit="1"/>
              </p:cNvSpPr>
              <p:nvPr/>
            </p:nvSpPr>
            <p:spPr>
              <a:xfrm>
                <a:off x="9247786" y="5767373"/>
                <a:ext cx="1272721" cy="461665"/>
              </a:xfrm>
              <a:prstGeom prst="rect">
                <a:avLst/>
              </a:prstGeom>
              <a:blipFill>
                <a:blip r:embed="rId6"/>
                <a:stretch>
                  <a:fillRect l="-478" t="-130263" r="-48325" b="-19473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78181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テキスト ボックス 2">
            <a:extLst>
              <a:ext uri="{FF2B5EF4-FFF2-40B4-BE49-F238E27FC236}">
                <a16:creationId xmlns:a16="http://schemas.microsoft.com/office/drawing/2014/main" id="{7C3C6D26-3B70-A2DF-3E49-FEE7EA43CE29}"/>
              </a:ext>
            </a:extLst>
          </p:cNvPr>
          <p:cNvSpPr txBox="1">
            <a:spLocks noChangeArrowheads="1"/>
          </p:cNvSpPr>
          <p:nvPr/>
        </p:nvSpPr>
        <p:spPr bwMode="auto">
          <a:xfrm>
            <a:off x="3612026" y="1956372"/>
            <a:ext cx="2049864" cy="5847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エンタングルメント生成源</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 name="タイトル 1">
            <a:extLst>
              <a:ext uri="{FF2B5EF4-FFF2-40B4-BE49-F238E27FC236}">
                <a16:creationId xmlns:a16="http://schemas.microsoft.com/office/drawing/2014/main" id="{43FBFED1-A286-1D57-D728-D5888945F6F6}"/>
              </a:ext>
            </a:extLst>
          </p:cNvPr>
          <p:cNvSpPr>
            <a:spLocks noGrp="1"/>
          </p:cNvSpPr>
          <p:nvPr>
            <p:ph type="title"/>
          </p:nvPr>
        </p:nvSpPr>
        <p:spPr/>
        <p:txBody>
          <a:bodyPr/>
          <a:lstStyle/>
          <a:p>
            <a:r>
              <a:rPr kumimoji="1" lang="ja-JP" altLang="en-US" dirty="0"/>
              <a:t>実験</a:t>
            </a:r>
            <a:r>
              <a:rPr lang="ja-JP" altLang="en-US" dirty="0"/>
              <a:t>セットアップ</a:t>
            </a:r>
            <a:endParaRPr kumimoji="1" lang="ja-JP" altLang="en-US" dirty="0"/>
          </a:p>
        </p:txBody>
      </p:sp>
      <p:sp>
        <p:nvSpPr>
          <p:cNvPr id="4" name="スライド番号プレースホルダー 3">
            <a:extLst>
              <a:ext uri="{FF2B5EF4-FFF2-40B4-BE49-F238E27FC236}">
                <a16:creationId xmlns:a16="http://schemas.microsoft.com/office/drawing/2014/main" id="{942C1BAD-203D-D52E-8AA4-B59624EA5AC5}"/>
              </a:ext>
            </a:extLst>
          </p:cNvPr>
          <p:cNvSpPr>
            <a:spLocks noGrp="1"/>
          </p:cNvSpPr>
          <p:nvPr>
            <p:ph type="sldNum" sz="quarter" idx="12"/>
          </p:nvPr>
        </p:nvSpPr>
        <p:spPr/>
        <p:txBody>
          <a:bodyPr/>
          <a:lstStyle/>
          <a:p>
            <a:fld id="{6FB6090F-F54E-433E-AC64-1BF1EF994A80}" type="slidenum">
              <a:rPr kumimoji="1" lang="ja-JP" altLang="en-US" smtClean="0"/>
              <a:t>32</a:t>
            </a:fld>
            <a:endParaRPr kumimoji="1" lang="ja-JP" altLang="en-US"/>
          </a:p>
        </p:txBody>
      </p:sp>
      <p:grpSp>
        <p:nvGrpSpPr>
          <p:cNvPr id="5" name="グループ化 4">
            <a:extLst>
              <a:ext uri="{FF2B5EF4-FFF2-40B4-BE49-F238E27FC236}">
                <a16:creationId xmlns:a16="http://schemas.microsoft.com/office/drawing/2014/main" id="{44A7546E-E9C6-8EBC-B6C4-C956034FBA97}"/>
              </a:ext>
            </a:extLst>
          </p:cNvPr>
          <p:cNvGrpSpPr/>
          <p:nvPr/>
        </p:nvGrpSpPr>
        <p:grpSpPr>
          <a:xfrm>
            <a:off x="435535" y="1055221"/>
            <a:ext cx="6723144" cy="5685829"/>
            <a:chOff x="1784741" y="516573"/>
            <a:chExt cx="7235266" cy="5875862"/>
          </a:xfrm>
        </p:grpSpPr>
        <p:sp>
          <p:nvSpPr>
            <p:cNvPr id="39" name="テキスト ボックス 2">
              <a:extLst>
                <a:ext uri="{FF2B5EF4-FFF2-40B4-BE49-F238E27FC236}">
                  <a16:creationId xmlns:a16="http://schemas.microsoft.com/office/drawing/2014/main" id="{A7195957-7794-E333-C5C7-7DE385378D88}"/>
                </a:ext>
              </a:extLst>
            </p:cNvPr>
            <p:cNvSpPr txBox="1">
              <a:spLocks noChangeArrowheads="1"/>
            </p:cNvSpPr>
            <p:nvPr/>
          </p:nvSpPr>
          <p:spPr bwMode="auto">
            <a:xfrm>
              <a:off x="3327128" y="958199"/>
              <a:ext cx="885965" cy="4770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400"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6" name="テキスト ボックス 2">
              <a:extLst>
                <a:ext uri="{FF2B5EF4-FFF2-40B4-BE49-F238E27FC236}">
                  <a16:creationId xmlns:a16="http://schemas.microsoft.com/office/drawing/2014/main" id="{0A8F0E4F-F75A-877E-C421-7F499E0694C2}"/>
                </a:ext>
              </a:extLst>
            </p:cNvPr>
            <p:cNvSpPr txBox="1">
              <a:spLocks noChangeArrowheads="1"/>
            </p:cNvSpPr>
            <p:nvPr/>
          </p:nvSpPr>
          <p:spPr bwMode="auto">
            <a:xfrm>
              <a:off x="5726749" y="5576574"/>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557FCA57-B4B9-31B3-CBA3-7CFEF3D7F6AA}"/>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F1077CE1-D28F-8F1E-B340-FB02AF74AF7E}"/>
                </a:ext>
              </a:extLst>
            </p:cNvPr>
            <p:cNvSpPr txBox="1">
              <a:spLocks noChangeArrowheads="1"/>
            </p:cNvSpPr>
            <p:nvPr/>
          </p:nvSpPr>
          <p:spPr bwMode="auto">
            <a:xfrm>
              <a:off x="4047060" y="2804426"/>
              <a:ext cx="81087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95394106-78F8-C60A-9C91-2D210599CF57}"/>
                </a:ext>
              </a:extLst>
            </p:cNvPr>
            <p:cNvSpPr txBox="1">
              <a:spLocks noChangeArrowheads="1"/>
            </p:cNvSpPr>
            <p:nvPr/>
          </p:nvSpPr>
          <p:spPr bwMode="auto">
            <a:xfrm>
              <a:off x="4563907" y="1768056"/>
              <a:ext cx="683927"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4D1BD99F-F165-EF93-D2DE-DC5B3CC4879C}"/>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A8159509-6B6F-D509-3E7D-A003ECB11E06}"/>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F4A9C93B-F839-D62D-FD25-A55047A83E3E}"/>
                </a:ext>
              </a:extLst>
            </p:cNvPr>
            <p:cNvSpPr txBox="1">
              <a:spLocks noChangeArrowheads="1"/>
            </p:cNvSpPr>
            <p:nvPr/>
          </p:nvSpPr>
          <p:spPr bwMode="auto">
            <a:xfrm>
              <a:off x="4817110" y="74771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A1EBF46-220B-39B6-DAAA-802E571B093F}"/>
                </a:ext>
              </a:extLst>
            </p:cNvPr>
            <p:cNvSpPr txBox="1">
              <a:spLocks noChangeArrowheads="1"/>
            </p:cNvSpPr>
            <p:nvPr/>
          </p:nvSpPr>
          <p:spPr bwMode="auto">
            <a:xfrm>
              <a:off x="7163476" y="554393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481FC55C-4CDE-A4A5-7E27-10323F776AD1}"/>
                </a:ext>
              </a:extLst>
            </p:cNvPr>
            <p:cNvSpPr txBox="1">
              <a:spLocks noChangeArrowheads="1"/>
            </p:cNvSpPr>
            <p:nvPr/>
          </p:nvSpPr>
          <p:spPr bwMode="auto">
            <a:xfrm>
              <a:off x="2077981"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B6C46A19-97C9-8FC7-3ADF-E52F5080BB44}"/>
                </a:ext>
              </a:extLst>
            </p:cNvPr>
            <p:cNvSpPr txBox="1">
              <a:spLocks noChangeArrowheads="1"/>
            </p:cNvSpPr>
            <p:nvPr/>
          </p:nvSpPr>
          <p:spPr bwMode="auto">
            <a:xfrm>
              <a:off x="3979640" y="4811818"/>
              <a:ext cx="1357194" cy="42872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半導体</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lnSpc>
                  <a:spcPts val="1200"/>
                </a:lnSpc>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レーザー</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49CABAB4-3698-F83F-4C06-1E3830172BD0}"/>
                </a:ext>
              </a:extLst>
            </p:cNvPr>
            <p:cNvSpPr txBox="1">
              <a:spLocks noChangeArrowheads="1"/>
            </p:cNvSpPr>
            <p:nvPr/>
          </p:nvSpPr>
          <p:spPr bwMode="auto">
            <a:xfrm>
              <a:off x="4723486" y="4127656"/>
              <a:ext cx="841038" cy="477095"/>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ja-JP" alt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系</a:t>
              </a:r>
              <a:r>
                <a:rPr lang="en-US" alt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400"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1CD14433-9853-7AE5-6BCB-5178FA2FAE86}"/>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7DE6B69-F4A5-88E3-AF06-BD5A01D7874E}"/>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9E688832-0BE8-F340-2C6F-D5CD22546F4C}"/>
                </a:ext>
              </a:extLst>
            </p:cNvPr>
            <p:cNvSpPr txBox="1">
              <a:spLocks noChangeArrowheads="1"/>
            </p:cNvSpPr>
            <p:nvPr/>
          </p:nvSpPr>
          <p:spPr bwMode="auto">
            <a:xfrm>
              <a:off x="6186124" y="2492232"/>
              <a:ext cx="993263"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EC77DDF9-56F2-AF96-0D62-114E4267DD3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フローチャート: 論理積ゲート 21">
              <a:extLst>
                <a:ext uri="{FF2B5EF4-FFF2-40B4-BE49-F238E27FC236}">
                  <a16:creationId xmlns:a16="http://schemas.microsoft.com/office/drawing/2014/main" id="{9F7EE7F9-774C-22D5-83EA-BC351033FE7D}"/>
                </a:ext>
              </a:extLst>
            </p:cNvPr>
            <p:cNvSpPr>
              <a:spLocks noChangeAspect="1"/>
            </p:cNvSpPr>
            <p:nvPr/>
          </p:nvSpPr>
          <p:spPr>
            <a:xfrm rot="10800000">
              <a:off x="2791460"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3" name="フローチャート: 論理積ゲート 22">
              <a:extLst>
                <a:ext uri="{FF2B5EF4-FFF2-40B4-BE49-F238E27FC236}">
                  <a16:creationId xmlns:a16="http://schemas.microsoft.com/office/drawing/2014/main" id="{E1DF2A08-DCD6-945B-A84C-FB7FFAAE0495}"/>
                </a:ext>
              </a:extLst>
            </p:cNvPr>
            <p:cNvSpPr>
              <a:spLocks noChangeAspect="1"/>
            </p:cNvSpPr>
            <p:nvPr/>
          </p:nvSpPr>
          <p:spPr>
            <a:xfrm rot="10800000">
              <a:off x="2778125"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754B2F7D-F7D3-3726-DA67-D44B229E806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A2417C4-2E59-FA6C-6D19-6FB5E371FEF6}"/>
                </a:ext>
              </a:extLst>
            </p:cNvPr>
            <p:cNvSpPr/>
            <p:nvPr/>
          </p:nvSpPr>
          <p:spPr>
            <a:xfrm>
              <a:off x="1948815"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6" name="直線コネクタ 25">
              <a:extLst>
                <a:ext uri="{FF2B5EF4-FFF2-40B4-BE49-F238E27FC236}">
                  <a16:creationId xmlns:a16="http://schemas.microsoft.com/office/drawing/2014/main" id="{B6711D7E-6667-8AB6-FE80-F4EA2ABAF83A}"/>
                </a:ext>
              </a:extLst>
            </p:cNvPr>
            <p:cNvCxnSpPr>
              <a:cxnSpLocks/>
            </p:cNvCxnSpPr>
            <p:nvPr/>
          </p:nvCxnSpPr>
          <p:spPr>
            <a:xfrm>
              <a:off x="5731308" y="216201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3DBA611-BDA5-0B78-FB8D-65D234E2BBB7}"/>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88">
              <a:extLst>
                <a:ext uri="{FF2B5EF4-FFF2-40B4-BE49-F238E27FC236}">
                  <a16:creationId xmlns:a16="http://schemas.microsoft.com/office/drawing/2014/main" id="{EF3F8A90-8D95-81EE-2169-B42E6B3ABDF6}"/>
                </a:ext>
              </a:extLst>
            </p:cNvPr>
            <p:cNvSpPr txBox="1"/>
            <p:nvPr/>
          </p:nvSpPr>
          <p:spPr>
            <a:xfrm>
              <a:off x="7730453" y="2383611"/>
              <a:ext cx="1289554" cy="381676"/>
            </a:xfrm>
            <a:prstGeom prst="rect">
              <a:avLst/>
            </a:prstGeom>
            <a:noFill/>
            <a:ln>
              <a:solidFill>
                <a:schemeClr val="tx1"/>
              </a:solidFill>
            </a:ln>
          </p:spPr>
          <p:txBody>
            <a:bodyPr wrap="square" rtlCol="0">
              <a:spAutoFit/>
            </a:bodyPr>
            <a:lstStyle/>
            <a:p>
              <a:pPr algn="ctr">
                <a:spcAft>
                  <a:spcPts val="0"/>
                </a:spcAft>
              </a:pPr>
              <a:r>
                <a:rPr lang="ja-JP" altLang="en-US"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DA9632B8-C187-309D-FD5B-C6EA404A62C5}"/>
                </a:ext>
              </a:extLst>
            </p:cNvPr>
            <p:cNvSpPr/>
            <p:nvPr/>
          </p:nvSpPr>
          <p:spPr>
            <a:xfrm rot="2774978">
              <a:off x="4874832" y="2071634"/>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正方形/長方形 29">
              <a:extLst>
                <a:ext uri="{FF2B5EF4-FFF2-40B4-BE49-F238E27FC236}">
                  <a16:creationId xmlns:a16="http://schemas.microsoft.com/office/drawing/2014/main" id="{B2C34096-C8BE-F175-2295-AF6E6B278ACD}"/>
                </a:ext>
              </a:extLst>
            </p:cNvPr>
            <p:cNvSpPr/>
            <p:nvPr/>
          </p:nvSpPr>
          <p:spPr>
            <a:xfrm rot="2804346">
              <a:off x="5576570" y="4871403"/>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正方形/長方形 30">
              <a:extLst>
                <a:ext uri="{FF2B5EF4-FFF2-40B4-BE49-F238E27FC236}">
                  <a16:creationId xmlns:a16="http://schemas.microsoft.com/office/drawing/2014/main" id="{C615FAE8-7597-B2C8-0AC4-3258EEC3A7EA}"/>
                </a:ext>
              </a:extLst>
            </p:cNvPr>
            <p:cNvSpPr/>
            <p:nvPr/>
          </p:nvSpPr>
          <p:spPr>
            <a:xfrm rot="2774978">
              <a:off x="6290431" y="4786308"/>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a:extLst>
                <a:ext uri="{FF2B5EF4-FFF2-40B4-BE49-F238E27FC236}">
                  <a16:creationId xmlns:a16="http://schemas.microsoft.com/office/drawing/2014/main" id="{7FC419A2-54D0-E2BB-6851-6305F90C4C9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3" name="テキスト ボックス 2">
              <a:extLst>
                <a:ext uri="{FF2B5EF4-FFF2-40B4-BE49-F238E27FC236}">
                  <a16:creationId xmlns:a16="http://schemas.microsoft.com/office/drawing/2014/main" id="{C37152A5-B36E-9899-A950-EEE366FC6B7E}"/>
                </a:ext>
              </a:extLst>
            </p:cNvPr>
            <p:cNvSpPr txBox="1">
              <a:spLocks noChangeArrowheads="1"/>
            </p:cNvSpPr>
            <p:nvPr/>
          </p:nvSpPr>
          <p:spPr bwMode="auto">
            <a:xfrm>
              <a:off x="7992048" y="3497548"/>
              <a:ext cx="772968" cy="515039"/>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4" name="テキスト ボックス 2">
              <a:extLst>
                <a:ext uri="{FF2B5EF4-FFF2-40B4-BE49-F238E27FC236}">
                  <a16:creationId xmlns:a16="http://schemas.microsoft.com/office/drawing/2014/main" id="{C799419C-1653-AACE-4030-9FB90C263BBF}"/>
                </a:ext>
              </a:extLst>
            </p:cNvPr>
            <p:cNvSpPr txBox="1">
              <a:spLocks noChangeArrowheads="1"/>
            </p:cNvSpPr>
            <p:nvPr/>
          </p:nvSpPr>
          <p:spPr bwMode="auto">
            <a:xfrm>
              <a:off x="2712085"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E0A2287C-7471-8FD7-F844-59536D1B72F1}"/>
                </a:ext>
              </a:extLst>
            </p:cNvPr>
            <p:cNvSpPr txBox="1">
              <a:spLocks noChangeArrowheads="1"/>
            </p:cNvSpPr>
            <p:nvPr/>
          </p:nvSpPr>
          <p:spPr bwMode="auto">
            <a:xfrm>
              <a:off x="4608195" y="1378981"/>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6" name="グループ化 35">
              <a:extLst>
                <a:ext uri="{FF2B5EF4-FFF2-40B4-BE49-F238E27FC236}">
                  <a16:creationId xmlns:a16="http://schemas.microsoft.com/office/drawing/2014/main" id="{8374EEF2-936D-5D88-75B7-EABBB5F77713}"/>
                </a:ext>
              </a:extLst>
            </p:cNvPr>
            <p:cNvGrpSpPr/>
            <p:nvPr/>
          </p:nvGrpSpPr>
          <p:grpSpPr>
            <a:xfrm>
              <a:off x="4068639" y="1240473"/>
              <a:ext cx="1217295" cy="1847850"/>
              <a:chOff x="0" y="0"/>
              <a:chExt cx="1217295" cy="1847850"/>
            </a:xfrm>
          </p:grpSpPr>
          <p:cxnSp>
            <p:nvCxnSpPr>
              <p:cNvPr id="104" name="直線コネクタ 103">
                <a:extLst>
                  <a:ext uri="{FF2B5EF4-FFF2-40B4-BE49-F238E27FC236}">
                    <a16:creationId xmlns:a16="http://schemas.microsoft.com/office/drawing/2014/main" id="{670EBAB2-9FFC-B0A1-8DD7-EEF959E3E587}"/>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ED645B50-0719-322C-1450-60DBFB6CEDDD}"/>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AE240230-DCC6-786E-9AEA-17A9DBCF4B85}"/>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77A974A3-5EF8-E356-8A4F-F3B816EAFF74}"/>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D52C382B-DD68-4B11-DC27-03B0446944CD}"/>
                </a:ext>
              </a:extLst>
            </p:cNvPr>
            <p:cNvGrpSpPr/>
            <p:nvPr/>
          </p:nvGrpSpPr>
          <p:grpSpPr>
            <a:xfrm>
              <a:off x="5468620" y="4002723"/>
              <a:ext cx="1270000" cy="2123064"/>
              <a:chOff x="0" y="0"/>
              <a:chExt cx="1217295" cy="1851731"/>
            </a:xfrm>
          </p:grpSpPr>
          <p:cxnSp>
            <p:nvCxnSpPr>
              <p:cNvPr id="100" name="直線コネクタ 99">
                <a:extLst>
                  <a:ext uri="{FF2B5EF4-FFF2-40B4-BE49-F238E27FC236}">
                    <a16:creationId xmlns:a16="http://schemas.microsoft.com/office/drawing/2014/main" id="{640EEA01-BB06-4954-471B-680CA193A1B3}"/>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1634BD-3E65-FA7A-A870-370C58D20E0A}"/>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224352-40A9-B150-0C62-075904D6ADBB}"/>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6F42006-99A7-8738-9FBB-E18167EF7F5D}"/>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8EDCD43E-3255-4A85-50B4-066D7427700F}"/>
                </a:ext>
              </a:extLst>
            </p:cNvPr>
            <p:cNvGrpSpPr/>
            <p:nvPr/>
          </p:nvGrpSpPr>
          <p:grpSpPr>
            <a:xfrm>
              <a:off x="5420995" y="2011998"/>
              <a:ext cx="1771650" cy="1708165"/>
              <a:chOff x="38100" y="-24846"/>
              <a:chExt cx="1179195" cy="1853646"/>
            </a:xfrm>
          </p:grpSpPr>
          <p:cxnSp>
            <p:nvCxnSpPr>
              <p:cNvPr id="96" name="直線コネクタ 95">
                <a:extLst>
                  <a:ext uri="{FF2B5EF4-FFF2-40B4-BE49-F238E27FC236}">
                    <a16:creationId xmlns:a16="http://schemas.microsoft.com/office/drawing/2014/main" id="{45ECA99B-C9FC-6D4A-A5E3-E12ADBB42DC6}"/>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099E5643-5165-8615-72C5-A169CA840D98}"/>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8AF365D-54AC-4234-FB04-205D8BDF403C}"/>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A1C3AFD4-4A86-4D87-F527-B021508B1958}"/>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95872E72-38C7-7E85-2974-3640909FB693}"/>
                </a:ext>
              </a:extLst>
            </p:cNvPr>
            <p:cNvSpPr txBox="1">
              <a:spLocks noChangeArrowheads="1"/>
            </p:cNvSpPr>
            <p:nvPr/>
          </p:nvSpPr>
          <p:spPr bwMode="auto">
            <a:xfrm>
              <a:off x="3443411" y="3646929"/>
              <a:ext cx="712470"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1" name="テキスト ボックス 2">
              <a:extLst>
                <a:ext uri="{FF2B5EF4-FFF2-40B4-BE49-F238E27FC236}">
                  <a16:creationId xmlns:a16="http://schemas.microsoft.com/office/drawing/2014/main" id="{0AEF15D4-0E08-8FEE-A630-034133BD785D}"/>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2" name="テキスト ボックス 2">
              <a:extLst>
                <a:ext uri="{FF2B5EF4-FFF2-40B4-BE49-F238E27FC236}">
                  <a16:creationId xmlns:a16="http://schemas.microsoft.com/office/drawing/2014/main" id="{C5AA86F7-3C22-083C-49A4-51628E83BE07}"/>
                </a:ext>
              </a:extLst>
            </p:cNvPr>
            <p:cNvSpPr txBox="1">
              <a:spLocks noChangeArrowheads="1"/>
            </p:cNvSpPr>
            <p:nvPr/>
          </p:nvSpPr>
          <p:spPr bwMode="auto">
            <a:xfrm>
              <a:off x="4000720" y="3725916"/>
              <a:ext cx="812995" cy="26279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43" name="テキスト ボックス 2">
              <a:extLst>
                <a:ext uri="{FF2B5EF4-FFF2-40B4-BE49-F238E27FC236}">
                  <a16:creationId xmlns:a16="http://schemas.microsoft.com/office/drawing/2014/main" id="{3C9C12E0-FA25-C099-B168-FA34FAF1716E}"/>
                </a:ext>
              </a:extLst>
            </p:cNvPr>
            <p:cNvSpPr txBox="1">
              <a:spLocks noChangeArrowheads="1"/>
            </p:cNvSpPr>
            <p:nvPr/>
          </p:nvSpPr>
          <p:spPr bwMode="auto">
            <a:xfrm>
              <a:off x="5643925" y="5314263"/>
              <a:ext cx="642620"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BPF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E844A91D-DE68-C97C-43D6-B7F8212D2D11}"/>
                </a:ext>
              </a:extLst>
            </p:cNvPr>
            <p:cNvCxnSpPr>
              <a:cxnSpLocks/>
            </p:cNvCxnSpPr>
            <p:nvPr/>
          </p:nvCxnSpPr>
          <p:spPr>
            <a:xfrm>
              <a:off x="3215034" y="3454735"/>
              <a:ext cx="36748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4142DC6-8EE5-3978-A77F-1CB63F433667}"/>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F62F22F-2C8A-A8DA-00D2-FF98F6423EA6}"/>
                </a:ext>
              </a:extLst>
            </p:cNvPr>
            <p:cNvCxnSpPr/>
            <p:nvPr/>
          </p:nvCxnSpPr>
          <p:spPr>
            <a:xfrm>
              <a:off x="5765266"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6BD9D6F0-3D08-35F7-E8A9-E7208B700F92}"/>
                </a:ext>
              </a:extLst>
            </p:cNvPr>
            <p:cNvCxnSpPr/>
            <p:nvPr/>
          </p:nvCxnSpPr>
          <p:spPr>
            <a:xfrm>
              <a:off x="4988666" y="3394524"/>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31E039B-4B7E-0BC1-A39D-ED4813F41994}"/>
                </a:ext>
              </a:extLst>
            </p:cNvPr>
            <p:cNvCxnSpPr/>
            <p:nvPr/>
          </p:nvCxnSpPr>
          <p:spPr>
            <a:xfrm>
              <a:off x="6411524" y="4888940"/>
              <a:ext cx="0" cy="66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0D9ADA3-EFA4-6726-E500-4B65B25C1C8F}"/>
                </a:ext>
              </a:extLst>
            </p:cNvPr>
            <p:cNvCxnSpPr/>
            <p:nvPr/>
          </p:nvCxnSpPr>
          <p:spPr>
            <a:xfrm>
              <a:off x="4403019" y="1730528"/>
              <a:ext cx="0" cy="411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92EE849-6E34-0BBA-3E89-8D9B9A8BC892}"/>
                </a:ext>
              </a:extLst>
            </p:cNvPr>
            <p:cNvCxnSpPr/>
            <p:nvPr/>
          </p:nvCxnSpPr>
          <p:spPr>
            <a:xfrm>
              <a:off x="5748778" y="4872673"/>
              <a:ext cx="686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DD71A50-0550-D368-F2C5-F861FABE8F9E}"/>
                </a:ext>
              </a:extLst>
            </p:cNvPr>
            <p:cNvCxnSpPr/>
            <p:nvPr/>
          </p:nvCxnSpPr>
          <p:spPr>
            <a:xfrm>
              <a:off x="4374209" y="2143443"/>
              <a:ext cx="646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8151707-55B6-AEA9-8BC0-899497C5A6B8}"/>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2F5B61E-E6C3-7F35-3FD2-81539A194852}"/>
                </a:ext>
              </a:extLst>
            </p:cNvPr>
            <p:cNvSpPr/>
            <p:nvPr/>
          </p:nvSpPr>
          <p:spPr>
            <a:xfrm rot="2804346">
              <a:off x="4198620" y="2138557"/>
              <a:ext cx="332740" cy="74930"/>
            </a:xfrm>
            <a:prstGeom prst="rect">
              <a:avLst/>
            </a:prstGeom>
            <a:solidFill>
              <a:srgbClr val="FFC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正方形/長方形 53">
              <a:extLst>
                <a:ext uri="{FF2B5EF4-FFF2-40B4-BE49-F238E27FC236}">
                  <a16:creationId xmlns:a16="http://schemas.microsoft.com/office/drawing/2014/main" id="{18A0D3FE-7D38-91FD-8992-20EF18B7A20D}"/>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5" name="正方形/長方形 54">
              <a:extLst>
                <a:ext uri="{FF2B5EF4-FFF2-40B4-BE49-F238E27FC236}">
                  <a16:creationId xmlns:a16="http://schemas.microsoft.com/office/drawing/2014/main" id="{ABD47968-710D-1EB3-F760-BFEBB0B61D74}"/>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56" name="直線コネクタ 55">
              <a:extLst>
                <a:ext uri="{FF2B5EF4-FFF2-40B4-BE49-F238E27FC236}">
                  <a16:creationId xmlns:a16="http://schemas.microsoft.com/office/drawing/2014/main" id="{DFB20D59-6F7D-75D2-06AE-657DC88D007A}"/>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DE88255-583F-5E6C-D07B-A49F34A22AA7}"/>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4C44E3E-1092-FDD3-A270-A7CBC326C9D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09E367FB-4733-9195-42F3-ABDE27D019E5}"/>
                </a:ext>
              </a:extLst>
            </p:cNvPr>
            <p:cNvCxnSpPr/>
            <p:nvPr/>
          </p:nvCxnSpPr>
          <p:spPr>
            <a:xfrm flipH="1">
              <a:off x="3206750" y="4875501"/>
              <a:ext cx="6959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6CC286-52C6-CAE5-C750-C39362DE3D52}"/>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00D6B883-C9C7-143B-D93B-6EABD9D37940}"/>
                    </a:ext>
                  </a:extLst>
                </p:cNvPr>
                <p:cNvSpPr txBox="1"/>
                <p:nvPr/>
              </p:nvSpPr>
              <p:spPr>
                <a:xfrm>
                  <a:off x="2628897" y="1545794"/>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8897" y="1545794"/>
                  <a:ext cx="1394163" cy="584775"/>
                </a:xfrm>
                <a:prstGeom prst="rect">
                  <a:avLst/>
                </a:prstGeom>
                <a:blipFill>
                  <a:blip r:embed="rId2"/>
                  <a:stretch>
                    <a:fillRect r="-3302" b="-86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806C4F5E-D203-3BC2-BC89-7EFEDEA97B4A}"/>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r="-2844" b="-9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89DA1D4F-AB50-A2EE-BBFF-53B693BD2366}"/>
                    </a:ext>
                  </a:extLst>
                </p:cNvPr>
                <p:cNvSpPr txBox="1"/>
                <p:nvPr/>
              </p:nvSpPr>
              <p:spPr>
                <a:xfrm>
                  <a:off x="2631823" y="3632501"/>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63" name="テキスト ボックス 62">
                  <a:extLst>
                    <a:ext uri="{FF2B5EF4-FFF2-40B4-BE49-F238E27FC236}">
                      <a16:creationId xmlns:a16="http://schemas.microsoft.com/office/drawing/2014/main" id="{89DA1D4F-AB50-A2EE-BBFF-53B693BD2366}"/>
                    </a:ext>
                  </a:extLst>
                </p:cNvPr>
                <p:cNvSpPr txBox="1">
                  <a:spLocks noRot="1" noChangeAspect="1" noMove="1" noResize="1" noEditPoints="1" noAdjustHandles="1" noChangeArrowheads="1" noChangeShapeType="1" noTextEdit="1"/>
                </p:cNvSpPr>
                <p:nvPr/>
              </p:nvSpPr>
              <p:spPr>
                <a:xfrm>
                  <a:off x="2631823" y="3632501"/>
                  <a:ext cx="978153" cy="338554"/>
                </a:xfrm>
                <a:prstGeom prst="rect">
                  <a:avLst/>
                </a:prstGeom>
                <a:blipFill>
                  <a:blip r:embed="rId4"/>
                  <a:stretch>
                    <a:fillRect r="-2013" b="-15094"/>
                  </a:stretch>
                </a:blipFill>
              </p:spPr>
              <p:txBody>
                <a:bodyPr/>
                <a:lstStyle/>
                <a:p>
                  <a:r>
                    <a:rPr lang="ja-JP" altLang="en-US">
                      <a:noFill/>
                    </a:rPr>
                    <a:t> </a:t>
                  </a:r>
                </a:p>
              </p:txBody>
            </p:sp>
          </mc:Fallback>
        </mc:AlternateContent>
        <p:grpSp>
          <p:nvGrpSpPr>
            <p:cNvPr id="64" name="グループ化 63">
              <a:extLst>
                <a:ext uri="{FF2B5EF4-FFF2-40B4-BE49-F238E27FC236}">
                  <a16:creationId xmlns:a16="http://schemas.microsoft.com/office/drawing/2014/main" id="{A57C565C-C46C-263C-7E7C-48735C619806}"/>
                </a:ext>
              </a:extLst>
            </p:cNvPr>
            <p:cNvGrpSpPr/>
            <p:nvPr/>
          </p:nvGrpSpPr>
          <p:grpSpPr>
            <a:xfrm>
              <a:off x="1784741" y="3699471"/>
              <a:ext cx="180000" cy="543168"/>
              <a:chOff x="723900" y="1545794"/>
              <a:chExt cx="180000" cy="543168"/>
            </a:xfrm>
          </p:grpSpPr>
          <p:sp>
            <p:nvSpPr>
              <p:cNvPr id="93" name="楕円 92">
                <a:extLst>
                  <a:ext uri="{FF2B5EF4-FFF2-40B4-BE49-F238E27FC236}">
                    <a16:creationId xmlns:a16="http://schemas.microsoft.com/office/drawing/2014/main" id="{50A8F744-A4AF-C6AA-D9BE-7C12F63138AA}"/>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a:extLst>
                  <a:ext uri="{FF2B5EF4-FFF2-40B4-BE49-F238E27FC236}">
                    <a16:creationId xmlns:a16="http://schemas.microsoft.com/office/drawing/2014/main" id="{F9FF5B13-00F3-AAA7-4CD0-E17EC9E0F4BD}"/>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B3E6D591-926C-8E6F-2999-1FA0E4FA15F6}"/>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ボックス 64">
              <a:extLst>
                <a:ext uri="{FF2B5EF4-FFF2-40B4-BE49-F238E27FC236}">
                  <a16:creationId xmlns:a16="http://schemas.microsoft.com/office/drawing/2014/main" id="{0AB78B0F-5B6D-B91A-7F7F-ABC154729A56}"/>
                </a:ext>
              </a:extLst>
            </p:cNvPr>
            <p:cNvSpPr txBox="1"/>
            <p:nvPr/>
          </p:nvSpPr>
          <p:spPr>
            <a:xfrm>
              <a:off x="1975362"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66" name="直線コネクタ 65">
              <a:extLst>
                <a:ext uri="{FF2B5EF4-FFF2-40B4-BE49-F238E27FC236}">
                  <a16:creationId xmlns:a16="http://schemas.microsoft.com/office/drawing/2014/main" id="{EFDADCD2-F33A-3A12-463F-AEE8A4A6A26F}"/>
                </a:ext>
              </a:extLst>
            </p:cNvPr>
            <p:cNvCxnSpPr>
              <a:cxnSpLocks/>
            </p:cNvCxnSpPr>
            <p:nvPr/>
          </p:nvCxnSpPr>
          <p:spPr>
            <a:xfrm flipH="1">
              <a:off x="5540341" y="2098786"/>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7" name="フリーフォーム: 図形 66">
              <a:extLst>
                <a:ext uri="{FF2B5EF4-FFF2-40B4-BE49-F238E27FC236}">
                  <a16:creationId xmlns:a16="http://schemas.microsoft.com/office/drawing/2014/main" id="{B33126E8-C126-C143-203B-6E20077D8809}"/>
                </a:ext>
              </a:extLst>
            </p:cNvPr>
            <p:cNvSpPr/>
            <p:nvPr/>
          </p:nvSpPr>
          <p:spPr>
            <a:xfrm>
              <a:off x="4348403" y="612198"/>
              <a:ext cx="1829975" cy="689380"/>
            </a:xfrm>
            <a:custGeom>
              <a:avLst/>
              <a:gdLst>
                <a:gd name="connsiteX0" fmla="*/ 25889 w 1829975"/>
                <a:gd name="connsiteY0" fmla="*/ 689380 h 689380"/>
                <a:gd name="connsiteX1" fmla="*/ 67078 w 1829975"/>
                <a:gd name="connsiteY1" fmla="*/ 442245 h 689380"/>
                <a:gd name="connsiteX2" fmla="*/ 602538 w 1829975"/>
                <a:gd name="connsiteY2" fmla="*/ 22116 h 689380"/>
                <a:gd name="connsiteX3" fmla="*/ 1829975 w 1829975"/>
                <a:gd name="connsiteY3" fmla="*/ 96256 h 689380"/>
              </a:gdLst>
              <a:ahLst/>
              <a:cxnLst>
                <a:cxn ang="0">
                  <a:pos x="connsiteX0" y="connsiteY0"/>
                </a:cxn>
                <a:cxn ang="0">
                  <a:pos x="connsiteX1" y="connsiteY1"/>
                </a:cxn>
                <a:cxn ang="0">
                  <a:pos x="connsiteX2" y="connsiteY2"/>
                </a:cxn>
                <a:cxn ang="0">
                  <a:pos x="connsiteX3" y="connsiteY3"/>
                </a:cxn>
              </a:cxnLst>
              <a:rect l="l" t="t" r="r" b="b"/>
              <a:pathLst>
                <a:path w="1829975" h="689380">
                  <a:moveTo>
                    <a:pt x="25889" y="689380"/>
                  </a:moveTo>
                  <a:cubicBezTo>
                    <a:pt x="-1571" y="621418"/>
                    <a:pt x="-29030" y="553456"/>
                    <a:pt x="67078" y="442245"/>
                  </a:cubicBezTo>
                  <a:cubicBezTo>
                    <a:pt x="163186" y="331034"/>
                    <a:pt x="308722" y="79781"/>
                    <a:pt x="602538" y="22116"/>
                  </a:cubicBezTo>
                  <a:cubicBezTo>
                    <a:pt x="896354" y="-35549"/>
                    <a:pt x="1363164" y="30353"/>
                    <a:pt x="1829975" y="9625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809148E8-2C99-AE77-8221-245361B0BDF2}"/>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論理積ゲート 68">
              <a:extLst>
                <a:ext uri="{FF2B5EF4-FFF2-40B4-BE49-F238E27FC236}">
                  <a16:creationId xmlns:a16="http://schemas.microsoft.com/office/drawing/2014/main" id="{800C72FC-8C83-740A-2D38-B7FC11602816}"/>
                </a:ext>
              </a:extLst>
            </p:cNvPr>
            <p:cNvSpPr>
              <a:spLocks noChangeAspect="1"/>
            </p:cNvSpPr>
            <p:nvPr/>
          </p:nvSpPr>
          <p:spPr>
            <a:xfrm rot="5400000">
              <a:off x="6199822" y="5549309"/>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0" name="フローチャート: 論理積ゲート 69">
              <a:extLst>
                <a:ext uri="{FF2B5EF4-FFF2-40B4-BE49-F238E27FC236}">
                  <a16:creationId xmlns:a16="http://schemas.microsoft.com/office/drawing/2014/main" id="{39BABFB6-D7D3-51A5-A926-C9D2A7569AB0}"/>
                </a:ext>
              </a:extLst>
            </p:cNvPr>
            <p:cNvSpPr>
              <a:spLocks noChangeAspect="1"/>
            </p:cNvSpPr>
            <p:nvPr/>
          </p:nvSpPr>
          <p:spPr>
            <a:xfrm rot="16200000">
              <a:off x="4189095" y="129444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71" name="フリーフォーム: 図形 70">
              <a:extLst>
                <a:ext uri="{FF2B5EF4-FFF2-40B4-BE49-F238E27FC236}">
                  <a16:creationId xmlns:a16="http://schemas.microsoft.com/office/drawing/2014/main" id="{E2B911D0-A4B6-726F-A3A4-15122E1122A2}"/>
                </a:ext>
              </a:extLst>
            </p:cNvPr>
            <p:cNvSpPr/>
            <p:nvPr/>
          </p:nvSpPr>
          <p:spPr>
            <a:xfrm>
              <a:off x="6369916" y="4621060"/>
              <a:ext cx="2288767" cy="1771375"/>
            </a:xfrm>
            <a:custGeom>
              <a:avLst/>
              <a:gdLst>
                <a:gd name="connsiteX0" fmla="*/ 40409 w 2288767"/>
                <a:gd name="connsiteY0" fmla="*/ 1370165 h 1771375"/>
                <a:gd name="connsiteX1" fmla="*/ 278534 w 2288767"/>
                <a:gd name="connsiteY1" fmla="*/ 1741640 h 1771375"/>
                <a:gd name="connsiteX2" fmla="*/ 2126384 w 2288767"/>
                <a:gd name="connsiteY2" fmla="*/ 674840 h 1771375"/>
                <a:gd name="connsiteX3" fmla="*/ 2183534 w 2288767"/>
                <a:gd name="connsiteY3" fmla="*/ 65240 h 1771375"/>
                <a:gd name="connsiteX4" fmla="*/ 2021609 w 2288767"/>
                <a:gd name="connsiteY4" fmla="*/ 46190 h 177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767" h="1771375">
                  <a:moveTo>
                    <a:pt x="40409" y="1370165"/>
                  </a:moveTo>
                  <a:cubicBezTo>
                    <a:pt x="-14360" y="1613846"/>
                    <a:pt x="-69128" y="1857527"/>
                    <a:pt x="278534" y="1741640"/>
                  </a:cubicBezTo>
                  <a:cubicBezTo>
                    <a:pt x="626196" y="1625753"/>
                    <a:pt x="1808884" y="954240"/>
                    <a:pt x="2126384" y="674840"/>
                  </a:cubicBezTo>
                  <a:cubicBezTo>
                    <a:pt x="2443884" y="395440"/>
                    <a:pt x="2200996" y="170015"/>
                    <a:pt x="2183534" y="65240"/>
                  </a:cubicBezTo>
                  <a:cubicBezTo>
                    <a:pt x="2166072" y="-39535"/>
                    <a:pt x="2093840" y="3327"/>
                    <a:pt x="2021609" y="461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37DC00F8-41C1-8BEB-FA31-84514473B6F7}"/>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0592FFF-9909-4784-3858-C0DD7EB28B41}"/>
                </a:ext>
              </a:extLst>
            </p:cNvPr>
            <p:cNvCxnSpPr>
              <a:cxnSpLocks/>
              <a:stCxn id="28" idx="2"/>
              <a:endCxn id="33" idx="0"/>
            </p:cNvCxnSpPr>
            <p:nvPr/>
          </p:nvCxnSpPr>
          <p:spPr>
            <a:xfrm>
              <a:off x="8375230" y="2765287"/>
              <a:ext cx="3302" cy="73226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a16="http://schemas.microsoft.com/office/drawing/2014/main" id="{ECE22A1E-FC80-6F85-BEF4-A71B4DE05BBB}"/>
                </a:ext>
              </a:extLst>
            </p:cNvPr>
            <p:cNvGrpSpPr/>
            <p:nvPr/>
          </p:nvGrpSpPr>
          <p:grpSpPr>
            <a:xfrm>
              <a:off x="3603918" y="3266545"/>
              <a:ext cx="360000" cy="360000"/>
              <a:chOff x="3110845" y="2692228"/>
              <a:chExt cx="914400" cy="914400"/>
            </a:xfrm>
          </p:grpSpPr>
          <p:sp>
            <p:nvSpPr>
              <p:cNvPr id="91" name="正方形/長方形 90">
                <a:extLst>
                  <a:ext uri="{FF2B5EF4-FFF2-40B4-BE49-F238E27FC236}">
                    <a16:creationId xmlns:a16="http://schemas.microsoft.com/office/drawing/2014/main" id="{62FEF42E-2680-34CC-37D9-8866842879A4}"/>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2017413A-776C-0631-B782-BFB1DB618F72}"/>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FFE6B3AC-47DD-0426-40B8-C59A07311247}"/>
                </a:ext>
              </a:extLst>
            </p:cNvPr>
            <p:cNvGrpSpPr/>
            <p:nvPr/>
          </p:nvGrpSpPr>
          <p:grpSpPr>
            <a:xfrm>
              <a:off x="5556585" y="3248696"/>
              <a:ext cx="360000" cy="360000"/>
              <a:chOff x="3110845" y="2692228"/>
              <a:chExt cx="914400" cy="914400"/>
            </a:xfrm>
          </p:grpSpPr>
          <p:sp>
            <p:nvSpPr>
              <p:cNvPr id="89" name="正方形/長方形 88">
                <a:extLst>
                  <a:ext uri="{FF2B5EF4-FFF2-40B4-BE49-F238E27FC236}">
                    <a16:creationId xmlns:a16="http://schemas.microsoft.com/office/drawing/2014/main" id="{87C24CC3-B260-8EC3-0F9D-8758472C6D19}"/>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a:extLst>
                  <a:ext uri="{FF2B5EF4-FFF2-40B4-BE49-F238E27FC236}">
                    <a16:creationId xmlns:a16="http://schemas.microsoft.com/office/drawing/2014/main" id="{4954AD03-9B23-2300-3655-3D504E83CEA1}"/>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正方形/長方形 75">
              <a:extLst>
                <a:ext uri="{FF2B5EF4-FFF2-40B4-BE49-F238E27FC236}">
                  <a16:creationId xmlns:a16="http://schemas.microsoft.com/office/drawing/2014/main" id="{03EDFB74-42D2-A40D-FA14-4335567EB0EA}"/>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B7FD272-228D-6C62-4328-BBCC1756F838}"/>
                </a:ext>
              </a:extLst>
            </p:cNvPr>
            <p:cNvSpPr/>
            <p:nvPr/>
          </p:nvSpPr>
          <p:spPr>
            <a:xfrm>
              <a:off x="6205868" y="5323963"/>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8" name="正方形/長方形 77">
              <a:extLst>
                <a:ext uri="{FF2B5EF4-FFF2-40B4-BE49-F238E27FC236}">
                  <a16:creationId xmlns:a16="http://schemas.microsoft.com/office/drawing/2014/main" id="{D4A43CB5-D600-40DA-8D5F-B673352D2DC3}"/>
                </a:ext>
              </a:extLst>
            </p:cNvPr>
            <p:cNvSpPr/>
            <p:nvPr/>
          </p:nvSpPr>
          <p:spPr>
            <a:xfrm>
              <a:off x="4197065" y="1771591"/>
              <a:ext cx="407670" cy="161290"/>
            </a:xfrm>
            <a:prstGeom prst="rect">
              <a:avLst/>
            </a:prstGeom>
            <a:solidFill>
              <a:schemeClr val="tx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79" name="直線コネクタ 78">
              <a:extLst>
                <a:ext uri="{FF2B5EF4-FFF2-40B4-BE49-F238E27FC236}">
                  <a16:creationId xmlns:a16="http://schemas.microsoft.com/office/drawing/2014/main" id="{2ABD15C9-8601-55FE-5FA2-4114776376C1}"/>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568F0380-FE41-DC3E-4158-45A748A9532E}"/>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nvGrpSpPr>
            <p:cNvPr id="81" name="グループ化 80">
              <a:extLst>
                <a:ext uri="{FF2B5EF4-FFF2-40B4-BE49-F238E27FC236}">
                  <a16:creationId xmlns:a16="http://schemas.microsoft.com/office/drawing/2014/main" id="{410371E5-24DA-F10C-772C-E0A33B252395}"/>
                </a:ext>
              </a:extLst>
            </p:cNvPr>
            <p:cNvGrpSpPr/>
            <p:nvPr/>
          </p:nvGrpSpPr>
          <p:grpSpPr>
            <a:xfrm>
              <a:off x="4910421" y="2373318"/>
              <a:ext cx="197485" cy="310515"/>
              <a:chOff x="90739" y="1712931"/>
              <a:chExt cx="441960" cy="452402"/>
            </a:xfrm>
          </p:grpSpPr>
          <p:sp>
            <p:nvSpPr>
              <p:cNvPr id="87" name="正方形/長方形 86">
                <a:extLst>
                  <a:ext uri="{FF2B5EF4-FFF2-40B4-BE49-F238E27FC236}">
                    <a16:creationId xmlns:a16="http://schemas.microsoft.com/office/drawing/2014/main" id="{960A7E9F-0510-82E9-8C4F-1367783F0B6E}"/>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8" name="直線コネクタ 87">
                <a:extLst>
                  <a:ext uri="{FF2B5EF4-FFF2-40B4-BE49-F238E27FC236}">
                    <a16:creationId xmlns:a16="http://schemas.microsoft.com/office/drawing/2014/main" id="{3E2FEC74-BF8D-66FA-E56B-A45DC77A9FBF}"/>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グループ化 81">
              <a:extLst>
                <a:ext uri="{FF2B5EF4-FFF2-40B4-BE49-F238E27FC236}">
                  <a16:creationId xmlns:a16="http://schemas.microsoft.com/office/drawing/2014/main" id="{1641A316-F609-EAA5-74D6-82A4C32E694F}"/>
                </a:ext>
              </a:extLst>
            </p:cNvPr>
            <p:cNvGrpSpPr/>
            <p:nvPr/>
          </p:nvGrpSpPr>
          <p:grpSpPr>
            <a:xfrm>
              <a:off x="5663142" y="4347988"/>
              <a:ext cx="197485" cy="310515"/>
              <a:chOff x="90739" y="1712931"/>
              <a:chExt cx="441960" cy="452402"/>
            </a:xfrm>
          </p:grpSpPr>
          <p:sp>
            <p:nvSpPr>
              <p:cNvPr id="85" name="正方形/長方形 84">
                <a:extLst>
                  <a:ext uri="{FF2B5EF4-FFF2-40B4-BE49-F238E27FC236}">
                    <a16:creationId xmlns:a16="http://schemas.microsoft.com/office/drawing/2014/main" id="{E7FB82F9-8A85-F461-AF76-43BE84110922}"/>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6" name="直線コネクタ 85">
                <a:extLst>
                  <a:ext uri="{FF2B5EF4-FFF2-40B4-BE49-F238E27FC236}">
                    <a16:creationId xmlns:a16="http://schemas.microsoft.com/office/drawing/2014/main" id="{51C441B0-130B-E435-EF29-97C01DDEE76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テキスト ボックス 84">
              <a:extLst>
                <a:ext uri="{FF2B5EF4-FFF2-40B4-BE49-F238E27FC236}">
                  <a16:creationId xmlns:a16="http://schemas.microsoft.com/office/drawing/2014/main" id="{21E34064-8CD2-E686-4D86-B6E7D3CC34A5}"/>
                </a:ext>
              </a:extLst>
            </p:cNvPr>
            <p:cNvSpPr txBox="1"/>
            <p:nvPr/>
          </p:nvSpPr>
          <p:spPr>
            <a:xfrm>
              <a:off x="6082644" y="516573"/>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EDE23AE2-07A7-DD17-021B-E88E7FDF6D76}"/>
                </a:ext>
              </a:extLst>
            </p:cNvPr>
            <p:cNvSpPr txBox="1"/>
            <p:nvPr/>
          </p:nvSpPr>
          <p:spPr>
            <a:xfrm>
              <a:off x="7490366" y="4481698"/>
              <a:ext cx="983658" cy="34986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altLang="ja-JP"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grpSp>
        <p:nvGrpSpPr>
          <p:cNvPr id="109" name="グループ化 108">
            <a:extLst>
              <a:ext uri="{FF2B5EF4-FFF2-40B4-BE49-F238E27FC236}">
                <a16:creationId xmlns:a16="http://schemas.microsoft.com/office/drawing/2014/main" id="{18FA0069-D772-2B44-C8D6-F1FBB1937664}"/>
              </a:ext>
            </a:extLst>
          </p:cNvPr>
          <p:cNvGrpSpPr/>
          <p:nvPr/>
        </p:nvGrpSpPr>
        <p:grpSpPr>
          <a:xfrm>
            <a:off x="8376390" y="3966623"/>
            <a:ext cx="540000" cy="540000"/>
            <a:chOff x="3110845" y="2692228"/>
            <a:chExt cx="914400" cy="914400"/>
          </a:xfrm>
          <a:solidFill>
            <a:schemeClr val="accent5">
              <a:alpha val="70000"/>
            </a:schemeClr>
          </a:solidFill>
        </p:grpSpPr>
        <p:sp>
          <p:nvSpPr>
            <p:cNvPr id="110" name="正方形/長方形 109">
              <a:extLst>
                <a:ext uri="{FF2B5EF4-FFF2-40B4-BE49-F238E27FC236}">
                  <a16:creationId xmlns:a16="http://schemas.microsoft.com/office/drawing/2014/main" id="{1DD14A32-A9C0-35D9-13B7-9FF71BB221CB}"/>
                </a:ext>
              </a:extLst>
            </p:cNvPr>
            <p:cNvSpPr/>
            <p:nvPr/>
          </p:nvSpPr>
          <p:spPr>
            <a:xfrm>
              <a:off x="3110845" y="2692228"/>
              <a:ext cx="914400" cy="914400"/>
            </a:xfrm>
            <a:prstGeom prst="rect">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コネクタ 110">
              <a:extLst>
                <a:ext uri="{FF2B5EF4-FFF2-40B4-BE49-F238E27FC236}">
                  <a16:creationId xmlns:a16="http://schemas.microsoft.com/office/drawing/2014/main" id="{FB365937-26A4-F8C1-A2FF-707FE43384A4}"/>
                </a:ext>
              </a:extLst>
            </p:cNvPr>
            <p:cNvCxnSpPr>
              <a:cxnSpLocks/>
            </p:cNvCxnSpPr>
            <p:nvPr/>
          </p:nvCxnSpPr>
          <p:spPr>
            <a:xfrm flipH="1">
              <a:off x="3110845" y="2692228"/>
              <a:ext cx="914400" cy="9144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直線コネクタ 111">
            <a:extLst>
              <a:ext uri="{FF2B5EF4-FFF2-40B4-BE49-F238E27FC236}">
                <a16:creationId xmlns:a16="http://schemas.microsoft.com/office/drawing/2014/main" id="{0AEDA4EA-D483-02CA-51E8-5D8995BC5280}"/>
              </a:ext>
            </a:extLst>
          </p:cNvPr>
          <p:cNvCxnSpPr>
            <a:cxnSpLocks/>
          </p:cNvCxnSpPr>
          <p:nvPr/>
        </p:nvCxnSpPr>
        <p:spPr>
          <a:xfrm flipV="1">
            <a:off x="8269317" y="2238024"/>
            <a:ext cx="738317" cy="246029"/>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75C2754D-D977-D953-988E-882663A9AB30}"/>
              </a:ext>
            </a:extLst>
          </p:cNvPr>
          <p:cNvCxnSpPr>
            <a:cxnSpLocks/>
          </p:cNvCxnSpPr>
          <p:nvPr/>
        </p:nvCxnSpPr>
        <p:spPr>
          <a:xfrm flipV="1">
            <a:off x="10511557" y="3939218"/>
            <a:ext cx="292467" cy="689032"/>
          </a:xfrm>
          <a:prstGeom prst="line">
            <a:avLst/>
          </a:pr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CD4F9DEB-6875-39D4-E809-3035282EF388}"/>
              </a:ext>
            </a:extLst>
          </p:cNvPr>
          <p:cNvSpPr/>
          <p:nvPr/>
        </p:nvSpPr>
        <p:spPr>
          <a:xfrm rot="16200000">
            <a:off x="8561549" y="3019112"/>
            <a:ext cx="169682" cy="684779"/>
          </a:xfrm>
          <a:prstGeom prst="rect">
            <a:avLst/>
          </a:prstGeom>
          <a:solidFill>
            <a:srgbClr val="7030A0">
              <a:alpha val="7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AB023DCF-8821-E883-DC39-5F63B46A7CDC}"/>
              </a:ext>
            </a:extLst>
          </p:cNvPr>
          <p:cNvSpPr txBox="1"/>
          <p:nvPr/>
        </p:nvSpPr>
        <p:spPr>
          <a:xfrm>
            <a:off x="8304000" y="4542633"/>
            <a:ext cx="732893" cy="400110"/>
          </a:xfrm>
          <a:prstGeom prst="rect">
            <a:avLst/>
          </a:prstGeom>
          <a:noFill/>
        </p:spPr>
        <p:txBody>
          <a:bodyPr wrap="none" rtlCol="0">
            <a:spAutoFit/>
          </a:bodyPr>
          <a:lstStyle/>
          <a:p>
            <a:pPr algn="l"/>
            <a:r>
              <a:rPr kumimoji="1" lang="en-US" altLang="ja-JP" sz="2000" dirty="0"/>
              <a:t>DPBS</a:t>
            </a:r>
            <a:endParaRPr kumimoji="1" lang="ja-JP" altLang="en-US" sz="2000" dirty="0"/>
          </a:p>
        </p:txBody>
      </p:sp>
      <p:sp>
        <p:nvSpPr>
          <p:cNvPr id="116" name="テキスト ボックス 115">
            <a:extLst>
              <a:ext uri="{FF2B5EF4-FFF2-40B4-BE49-F238E27FC236}">
                <a16:creationId xmlns:a16="http://schemas.microsoft.com/office/drawing/2014/main" id="{43354BC5-97C5-C8A8-0DDE-AB1171BDA1A9}"/>
              </a:ext>
            </a:extLst>
          </p:cNvPr>
          <p:cNvSpPr txBox="1"/>
          <p:nvPr/>
        </p:nvSpPr>
        <p:spPr>
          <a:xfrm>
            <a:off x="9713973" y="2805535"/>
            <a:ext cx="863441" cy="400110"/>
          </a:xfrm>
          <a:prstGeom prst="rect">
            <a:avLst/>
          </a:prstGeom>
          <a:noFill/>
        </p:spPr>
        <p:txBody>
          <a:bodyPr wrap="square" rtlCol="0">
            <a:spAutoFit/>
          </a:bodyPr>
          <a:lstStyle/>
          <a:p>
            <a:pPr algn="l"/>
            <a:r>
              <a:rPr kumimoji="1" lang="en-US" altLang="ja-JP" sz="2000" dirty="0"/>
              <a:t>PPKTP</a:t>
            </a:r>
            <a:endParaRPr kumimoji="1" lang="ja-JP" altLang="en-US" sz="2000" dirty="0"/>
          </a:p>
        </p:txBody>
      </p:sp>
      <p:sp>
        <p:nvSpPr>
          <p:cNvPr id="117" name="正方形/長方形 116">
            <a:extLst>
              <a:ext uri="{FF2B5EF4-FFF2-40B4-BE49-F238E27FC236}">
                <a16:creationId xmlns:a16="http://schemas.microsoft.com/office/drawing/2014/main" id="{A2DD9F95-3920-E22F-165B-F49EB25F08C5}"/>
              </a:ext>
            </a:extLst>
          </p:cNvPr>
          <p:cNvSpPr/>
          <p:nvPr/>
        </p:nvSpPr>
        <p:spPr>
          <a:xfrm rot="2695109">
            <a:off x="9401121" y="3206520"/>
            <a:ext cx="386498" cy="188536"/>
          </a:xfrm>
          <a:prstGeom prst="rect">
            <a:avLst/>
          </a:prstGeom>
          <a:solidFill>
            <a:srgbClr val="00B0F0">
              <a:alpha val="6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1BA9219A-FD4F-DE51-8CF5-58740B0F517B}"/>
              </a:ext>
            </a:extLst>
          </p:cNvPr>
          <p:cNvSpPr txBox="1"/>
          <p:nvPr/>
        </p:nvSpPr>
        <p:spPr>
          <a:xfrm>
            <a:off x="8017561" y="1816744"/>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sp>
        <p:nvSpPr>
          <p:cNvPr id="123" name="テキスト ボックス 122">
            <a:extLst>
              <a:ext uri="{FF2B5EF4-FFF2-40B4-BE49-F238E27FC236}">
                <a16:creationId xmlns:a16="http://schemas.microsoft.com/office/drawing/2014/main" id="{FC3D6C86-A207-5616-5536-F713213F022F}"/>
              </a:ext>
            </a:extLst>
          </p:cNvPr>
          <p:cNvSpPr txBox="1"/>
          <p:nvPr/>
        </p:nvSpPr>
        <p:spPr>
          <a:xfrm>
            <a:off x="10723510" y="4342578"/>
            <a:ext cx="1210588" cy="400110"/>
          </a:xfrm>
          <a:prstGeom prst="rect">
            <a:avLst/>
          </a:prstGeom>
          <a:noFill/>
        </p:spPr>
        <p:txBody>
          <a:bodyPr wrap="none" rtlCol="0">
            <a:spAutoFit/>
          </a:bodyPr>
          <a:lstStyle/>
          <a:p>
            <a:pPr algn="l"/>
            <a:r>
              <a:rPr lang="ja-JP" altLang="en-US" sz="2000" dirty="0"/>
              <a:t>銀ミラー</a:t>
            </a:r>
            <a:endParaRPr kumimoji="1" lang="ja-JP" altLang="en-US" sz="2000" dirty="0"/>
          </a:p>
        </p:txBody>
      </p:sp>
      <p:grpSp>
        <p:nvGrpSpPr>
          <p:cNvPr id="108" name="グループ化 107">
            <a:extLst>
              <a:ext uri="{FF2B5EF4-FFF2-40B4-BE49-F238E27FC236}">
                <a16:creationId xmlns:a16="http://schemas.microsoft.com/office/drawing/2014/main" id="{3659D881-FBEA-9551-4BF6-AC88C84BF530}"/>
              </a:ext>
            </a:extLst>
          </p:cNvPr>
          <p:cNvGrpSpPr/>
          <p:nvPr/>
        </p:nvGrpSpPr>
        <p:grpSpPr>
          <a:xfrm>
            <a:off x="8509865" y="5140663"/>
            <a:ext cx="360000" cy="180000"/>
            <a:chOff x="9718195" y="1478280"/>
            <a:chExt cx="360000" cy="180000"/>
          </a:xfrm>
        </p:grpSpPr>
        <p:sp>
          <p:nvSpPr>
            <p:cNvPr id="118" name="楕円 117">
              <a:extLst>
                <a:ext uri="{FF2B5EF4-FFF2-40B4-BE49-F238E27FC236}">
                  <a16:creationId xmlns:a16="http://schemas.microsoft.com/office/drawing/2014/main" id="{0387D4EA-9EFB-8832-1567-F5F0E9BB70FD}"/>
                </a:ext>
              </a:extLst>
            </p:cNvPr>
            <p:cNvSpPr/>
            <p:nvPr/>
          </p:nvSpPr>
          <p:spPr>
            <a:xfrm>
              <a:off x="9808195" y="1478280"/>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 name="直線矢印コネクタ 118">
              <a:extLst>
                <a:ext uri="{FF2B5EF4-FFF2-40B4-BE49-F238E27FC236}">
                  <a16:creationId xmlns:a16="http://schemas.microsoft.com/office/drawing/2014/main" id="{290CFE0A-2B49-FEDC-4978-320DE041AF1F}"/>
                </a:ext>
              </a:extLst>
            </p:cNvPr>
            <p:cNvCxnSpPr>
              <a:cxnSpLocks/>
            </p:cNvCxnSpPr>
            <p:nvPr/>
          </p:nvCxnSpPr>
          <p:spPr>
            <a:xfrm>
              <a:off x="9718195" y="1568280"/>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0" name="グループ化 119">
            <a:extLst>
              <a:ext uri="{FF2B5EF4-FFF2-40B4-BE49-F238E27FC236}">
                <a16:creationId xmlns:a16="http://schemas.microsoft.com/office/drawing/2014/main" id="{3608DA74-AF02-5D88-D6CC-68B2786D1238}"/>
              </a:ext>
            </a:extLst>
          </p:cNvPr>
          <p:cNvGrpSpPr/>
          <p:nvPr/>
        </p:nvGrpSpPr>
        <p:grpSpPr>
          <a:xfrm>
            <a:off x="7842973" y="4037980"/>
            <a:ext cx="180000" cy="360000"/>
            <a:chOff x="9181522" y="2917582"/>
            <a:chExt cx="180000" cy="360000"/>
          </a:xfrm>
        </p:grpSpPr>
        <p:sp>
          <p:nvSpPr>
            <p:cNvPr id="121" name="楕円 120">
              <a:extLst>
                <a:ext uri="{FF2B5EF4-FFF2-40B4-BE49-F238E27FC236}">
                  <a16:creationId xmlns:a16="http://schemas.microsoft.com/office/drawing/2014/main" id="{6B057B4D-B042-52AA-97D9-4DA46D064B2C}"/>
                </a:ext>
              </a:extLst>
            </p:cNvPr>
            <p:cNvSpPr/>
            <p:nvPr/>
          </p:nvSpPr>
          <p:spPr>
            <a:xfrm>
              <a:off x="9181522" y="3007582"/>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矢印コネクタ 123">
              <a:extLst>
                <a:ext uri="{FF2B5EF4-FFF2-40B4-BE49-F238E27FC236}">
                  <a16:creationId xmlns:a16="http://schemas.microsoft.com/office/drawing/2014/main" id="{9E7E2FA1-4A72-F444-CC93-95826D3028AC}"/>
                </a:ext>
              </a:extLst>
            </p:cNvPr>
            <p:cNvCxnSpPr>
              <a:cxnSpLocks/>
            </p:cNvCxnSpPr>
            <p:nvPr/>
          </p:nvCxnSpPr>
          <p:spPr>
            <a:xfrm rot="5400000">
              <a:off x="9091522" y="3097582"/>
              <a:ext cx="36000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1" name="テキスト ボックス 130">
                <a:extLst>
                  <a:ext uri="{FF2B5EF4-FFF2-40B4-BE49-F238E27FC236}">
                    <a16:creationId xmlns:a16="http://schemas.microsoft.com/office/drawing/2014/main" id="{5EC29B57-F68D-B9D3-EBD3-53911C59EEC2}"/>
                  </a:ext>
                </a:extLst>
              </p:cNvPr>
              <p:cNvSpPr txBox="1"/>
              <p:nvPr/>
            </p:nvSpPr>
            <p:spPr>
              <a:xfrm>
                <a:off x="7310642" y="5572755"/>
                <a:ext cx="3431259" cy="8552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2</m:t>
                              </m:r>
                            </m:e>
                          </m:rad>
                        </m:den>
                      </m:f>
                      <m:d>
                        <m:dPr>
                          <m:ctrlPr>
                            <a:rPr kumimoji="1" lang="en-US" altLang="ja-JP" sz="2400" b="0" i="1" smtClean="0">
                              <a:latin typeface="Cambria Math" panose="02040503050406030204" pitchFamily="18" charset="0"/>
                            </a:rPr>
                          </m:ctrlPr>
                        </m:dPr>
                        <m:e>
                          <m:d>
                            <m:dPr>
                              <m:begChr m:val=""/>
                              <m:endChr m:val="⟩"/>
                              <m:ctrlPr>
                                <a:rPr kumimoji="1" lang="ja-JP" altLang="en-US" sz="2400" i="1" smtClean="0">
                                  <a:latin typeface="Cambria Math" panose="02040503050406030204" pitchFamily="18" charset="0"/>
                                </a:rPr>
                              </m:ctrlPr>
                            </m:dPr>
                            <m:e>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𝐻</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𝑉</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latin typeface="Cambria Math" panose="02040503050406030204" pitchFamily="18" charset="0"/>
                            </a:rPr>
                            <m:t>−</m:t>
                          </m:r>
                          <m:d>
                            <m:dPr>
                              <m:begChr m:val=""/>
                              <m:endChr m:val="⟩"/>
                              <m:ctrlPr>
                                <a:rPr lang="ja-JP" altLang="en-US" sz="2400" i="1">
                                  <a:latin typeface="Cambria Math" panose="02040503050406030204" pitchFamily="18" charset="0"/>
                                </a:rPr>
                              </m:ctrlPr>
                            </m:dPr>
                            <m:e>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𝑉</m:t>
                                  </m:r>
                                </m:e>
                                <m:sub>
                                  <m:r>
                                    <a:rPr lang="en-US" altLang="ja-JP" sz="2400" i="1">
                                      <a:solidFill>
                                        <a:srgbClr val="FF0000"/>
                                      </a:solidFill>
                                      <a:latin typeface="Cambria Math" panose="02040503050406030204" pitchFamily="18" charset="0"/>
                                    </a:rPr>
                                    <m:t>𝐴</m:t>
                                  </m:r>
                                </m:sub>
                              </m:sSub>
                              <m:r>
                                <a:rPr lang="en-US" altLang="ja-JP" sz="2400" b="0" i="1" smtClean="0">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𝐻</m:t>
                                  </m:r>
                                </m:e>
                                <m:sub>
                                  <m:r>
                                    <a:rPr lang="en-US" altLang="ja-JP" sz="2400" i="1">
                                      <a:solidFill>
                                        <a:srgbClr val="0000FF"/>
                                      </a:solidFill>
                                      <a:latin typeface="Cambria Math" panose="02040503050406030204" pitchFamily="18" charset="0"/>
                                    </a:rPr>
                                    <m:t>𝐵</m:t>
                                  </m:r>
                                </m:sub>
                              </m:sSub>
                            </m:e>
                          </m:d>
                        </m:e>
                      </m:d>
                    </m:oMath>
                  </m:oMathPara>
                </a14:m>
                <a:endParaRPr kumimoji="1" lang="ja-JP" altLang="en-US" sz="2400" dirty="0"/>
              </a:p>
            </p:txBody>
          </p:sp>
        </mc:Choice>
        <mc:Fallback xmlns="">
          <p:sp>
            <p:nvSpPr>
              <p:cNvPr id="131" name="テキスト ボックス 130">
                <a:extLst>
                  <a:ext uri="{FF2B5EF4-FFF2-40B4-BE49-F238E27FC236}">
                    <a16:creationId xmlns:a16="http://schemas.microsoft.com/office/drawing/2014/main" id="{5EC29B57-F68D-B9D3-EBD3-53911C59EEC2}"/>
                  </a:ext>
                </a:extLst>
              </p:cNvPr>
              <p:cNvSpPr txBox="1">
                <a:spLocks noRot="1" noChangeAspect="1" noMove="1" noResize="1" noEditPoints="1" noAdjustHandles="1" noChangeArrowheads="1" noChangeShapeType="1" noTextEdit="1"/>
              </p:cNvSpPr>
              <p:nvPr/>
            </p:nvSpPr>
            <p:spPr>
              <a:xfrm>
                <a:off x="7310642" y="5572755"/>
                <a:ext cx="3431259" cy="855299"/>
              </a:xfrm>
              <a:prstGeom prst="rect">
                <a:avLst/>
              </a:prstGeom>
              <a:blipFill>
                <a:blip r:embed="rId5"/>
                <a:stretch>
                  <a:fillRect/>
                </a:stretch>
              </a:blipFill>
            </p:spPr>
            <p:txBody>
              <a:bodyPr/>
              <a:lstStyle/>
              <a:p>
                <a:r>
                  <a:rPr lang="ja-JP" altLang="en-US">
                    <a:noFill/>
                  </a:rPr>
                  <a:t> </a:t>
                </a:r>
              </a:p>
            </p:txBody>
          </p:sp>
        </mc:Fallback>
      </mc:AlternateContent>
      <p:sp>
        <p:nvSpPr>
          <p:cNvPr id="3" name="テキスト ボックス 2">
            <a:extLst>
              <a:ext uri="{FF2B5EF4-FFF2-40B4-BE49-F238E27FC236}">
                <a16:creationId xmlns:a16="http://schemas.microsoft.com/office/drawing/2014/main" id="{D62C0382-682B-E296-6863-4BD9FBB2FB36}"/>
              </a:ext>
            </a:extLst>
          </p:cNvPr>
          <p:cNvSpPr txBox="1"/>
          <p:nvPr/>
        </p:nvSpPr>
        <p:spPr>
          <a:xfrm>
            <a:off x="8114368" y="6305083"/>
            <a:ext cx="2031325" cy="369332"/>
          </a:xfrm>
          <a:prstGeom prst="rect">
            <a:avLst/>
          </a:prstGeom>
          <a:noFill/>
        </p:spPr>
        <p:txBody>
          <a:bodyPr wrap="none" rtlCol="0">
            <a:spAutoFit/>
          </a:bodyPr>
          <a:lstStyle/>
          <a:p>
            <a:pPr algn="l"/>
            <a:r>
              <a:rPr lang="ja-JP" altLang="en-US" dirty="0"/>
              <a:t>シングレット状態</a:t>
            </a:r>
            <a:endParaRPr kumimoji="1" lang="ja-JP" altLang="en-US" dirty="0"/>
          </a:p>
        </p:txBody>
      </p:sp>
    </p:spTree>
    <p:extLst>
      <p:ext uri="{BB962C8B-B14F-4D97-AF65-F5344CB8AC3E}">
        <p14:creationId xmlns:p14="http://schemas.microsoft.com/office/powerpoint/2010/main" val="1208451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75D8E-02CC-45DB-897F-81D84C824DDC}"/>
              </a:ext>
            </a:extLst>
          </p:cNvPr>
          <p:cNvSpPr>
            <a:spLocks noGrp="1"/>
          </p:cNvSpPr>
          <p:nvPr>
            <p:ph type="title"/>
          </p:nvPr>
        </p:nvSpPr>
        <p:spPr/>
        <p:txBody>
          <a:bodyPr/>
          <a:lstStyle/>
          <a:p>
            <a:r>
              <a:rPr lang="ja-JP" altLang="en-US" dirty="0"/>
              <a:t>同時計測</a:t>
            </a:r>
            <a:endParaRPr kumimoji="1" lang="ja-JP" altLang="en-US" dirty="0"/>
          </a:p>
        </p:txBody>
      </p:sp>
      <p:sp>
        <p:nvSpPr>
          <p:cNvPr id="4" name="スライド番号プレースホルダー 3">
            <a:extLst>
              <a:ext uri="{FF2B5EF4-FFF2-40B4-BE49-F238E27FC236}">
                <a16:creationId xmlns:a16="http://schemas.microsoft.com/office/drawing/2014/main" id="{BC694B08-5341-420D-9824-9C2E092BEB50}"/>
              </a:ext>
            </a:extLst>
          </p:cNvPr>
          <p:cNvSpPr>
            <a:spLocks noGrp="1"/>
          </p:cNvSpPr>
          <p:nvPr>
            <p:ph type="sldNum" sz="quarter" idx="12"/>
          </p:nvPr>
        </p:nvSpPr>
        <p:spPr/>
        <p:txBody>
          <a:bodyPr/>
          <a:lstStyle/>
          <a:p>
            <a:fld id="{6FB6090F-F54E-433E-AC64-1BF1EF994A80}" type="slidenum">
              <a:rPr kumimoji="1" lang="ja-JP" altLang="en-US" smtClean="0"/>
              <a:t>33</a:t>
            </a:fld>
            <a:endParaRPr kumimoji="1" lang="ja-JP" altLang="en-US"/>
          </a:p>
        </p:txBody>
      </p:sp>
      <p:sp>
        <p:nvSpPr>
          <p:cNvPr id="5" name="テキスト ボックス 4">
            <a:extLst>
              <a:ext uri="{FF2B5EF4-FFF2-40B4-BE49-F238E27FC236}">
                <a16:creationId xmlns:a16="http://schemas.microsoft.com/office/drawing/2014/main" id="{E9C6A588-D614-4C9E-B310-F6F59469B883}"/>
              </a:ext>
            </a:extLst>
          </p:cNvPr>
          <p:cNvSpPr txBox="1"/>
          <p:nvPr/>
        </p:nvSpPr>
        <p:spPr>
          <a:xfrm>
            <a:off x="1355620" y="2072877"/>
            <a:ext cx="1568554" cy="461665"/>
          </a:xfrm>
          <a:prstGeom prst="rect">
            <a:avLst/>
          </a:prstGeom>
          <a:noFill/>
          <a:ln w="25400">
            <a:solidFill>
              <a:schemeClr val="tx1"/>
            </a:solidFill>
          </a:ln>
        </p:spPr>
        <p:txBody>
          <a:bodyPr wrap="square" rtlCol="0">
            <a:spAutoFit/>
          </a:bodyPr>
          <a:lstStyle/>
          <a:p>
            <a:pPr algn="l"/>
            <a:r>
              <a:rPr kumimoji="1" lang="ja-JP" altLang="en-US" sz="2400" dirty="0"/>
              <a:t>検出器１</a:t>
            </a:r>
          </a:p>
        </p:txBody>
      </p:sp>
      <p:sp>
        <p:nvSpPr>
          <p:cNvPr id="6" name="テキスト ボックス 5">
            <a:extLst>
              <a:ext uri="{FF2B5EF4-FFF2-40B4-BE49-F238E27FC236}">
                <a16:creationId xmlns:a16="http://schemas.microsoft.com/office/drawing/2014/main" id="{14673D08-350D-4934-BE6A-5A415698E0C3}"/>
              </a:ext>
            </a:extLst>
          </p:cNvPr>
          <p:cNvSpPr txBox="1"/>
          <p:nvPr/>
        </p:nvSpPr>
        <p:spPr>
          <a:xfrm>
            <a:off x="1336571" y="3715789"/>
            <a:ext cx="1568554" cy="461665"/>
          </a:xfrm>
          <a:prstGeom prst="rect">
            <a:avLst/>
          </a:prstGeom>
          <a:noFill/>
          <a:ln w="25400">
            <a:solidFill>
              <a:schemeClr val="tx1"/>
            </a:solidFill>
          </a:ln>
        </p:spPr>
        <p:txBody>
          <a:bodyPr wrap="square" rtlCol="0">
            <a:spAutoFit/>
          </a:bodyPr>
          <a:lstStyle/>
          <a:p>
            <a:pPr algn="l"/>
            <a:r>
              <a:rPr kumimoji="1" lang="ja-JP" altLang="en-US" sz="2400" dirty="0"/>
              <a:t>検出器２</a:t>
            </a:r>
          </a:p>
        </p:txBody>
      </p:sp>
      <p:cxnSp>
        <p:nvCxnSpPr>
          <p:cNvPr id="10" name="直線コネクタ 9">
            <a:extLst>
              <a:ext uri="{FF2B5EF4-FFF2-40B4-BE49-F238E27FC236}">
                <a16:creationId xmlns:a16="http://schemas.microsoft.com/office/drawing/2014/main" id="{792B66AC-DB86-4D7D-BC3C-4E507D8FA882}"/>
              </a:ext>
            </a:extLst>
          </p:cNvPr>
          <p:cNvCxnSpPr>
            <a:cxnSpLocks/>
          </p:cNvCxnSpPr>
          <p:nvPr/>
        </p:nvCxnSpPr>
        <p:spPr>
          <a:xfrm>
            <a:off x="2928936" y="3961606"/>
            <a:ext cx="471487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5BE4453-F376-4CCA-8EBE-E6DB3206420D}"/>
              </a:ext>
            </a:extLst>
          </p:cNvPr>
          <p:cNvSpPr txBox="1"/>
          <p:nvPr/>
        </p:nvSpPr>
        <p:spPr>
          <a:xfrm>
            <a:off x="7660421" y="1715330"/>
            <a:ext cx="2076450" cy="2677656"/>
          </a:xfrm>
          <a:prstGeom prst="rect">
            <a:avLst/>
          </a:prstGeom>
          <a:noFill/>
          <a:ln w="25400">
            <a:solidFill>
              <a:schemeClr val="tx1"/>
            </a:solidFill>
          </a:ln>
        </p:spPr>
        <p:txBody>
          <a:bodyPr wrap="square" rtlCol="0" anchor="ctr">
            <a:spAutoFit/>
          </a:bodyPr>
          <a:lstStyle/>
          <a:p>
            <a:pPr algn="ctr"/>
            <a:endParaRPr lang="en-US" altLang="ja-JP" sz="2400" dirty="0"/>
          </a:p>
          <a:p>
            <a:pPr algn="ctr"/>
            <a:endParaRPr lang="en-US" altLang="ja-JP" sz="2400" dirty="0"/>
          </a:p>
          <a:p>
            <a:pPr algn="ctr"/>
            <a:endParaRPr lang="en-US" altLang="ja-JP" sz="2400" dirty="0"/>
          </a:p>
          <a:p>
            <a:pPr algn="ctr"/>
            <a:r>
              <a:rPr kumimoji="1" lang="en-US" altLang="ja-JP" sz="2400" dirty="0"/>
              <a:t>Coincidence</a:t>
            </a:r>
          </a:p>
          <a:p>
            <a:pPr algn="ctr"/>
            <a:r>
              <a:rPr lang="en-US" altLang="ja-JP" sz="2400" dirty="0"/>
              <a:t>count</a:t>
            </a:r>
            <a:endParaRPr kumimoji="1" lang="en-US" altLang="ja-JP" sz="2400" dirty="0"/>
          </a:p>
          <a:p>
            <a:pPr algn="ctr"/>
            <a:endParaRPr lang="en-US" altLang="ja-JP" sz="2400" dirty="0"/>
          </a:p>
          <a:p>
            <a:pPr algn="ctr"/>
            <a:endParaRPr kumimoji="1" lang="en-US" altLang="ja-JP" sz="2400" dirty="0"/>
          </a:p>
        </p:txBody>
      </p:sp>
      <p:cxnSp>
        <p:nvCxnSpPr>
          <p:cNvPr id="12" name="直線コネクタ 11">
            <a:extLst>
              <a:ext uri="{FF2B5EF4-FFF2-40B4-BE49-F238E27FC236}">
                <a16:creationId xmlns:a16="http://schemas.microsoft.com/office/drawing/2014/main" id="{6BA26A48-377E-4D3B-A619-B67AB4181D08}"/>
              </a:ext>
            </a:extLst>
          </p:cNvPr>
          <p:cNvCxnSpPr>
            <a:cxnSpLocks/>
            <a:stCxn id="11" idx="3"/>
            <a:endCxn id="14" idx="1"/>
          </p:cNvCxnSpPr>
          <p:nvPr/>
        </p:nvCxnSpPr>
        <p:spPr>
          <a:xfrm>
            <a:off x="9736871" y="3054158"/>
            <a:ext cx="175980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EB673DF3-3C9F-4805-9B5B-76D7E1B8EECB}"/>
              </a:ext>
            </a:extLst>
          </p:cNvPr>
          <p:cNvSpPr txBox="1"/>
          <p:nvPr/>
        </p:nvSpPr>
        <p:spPr>
          <a:xfrm>
            <a:off x="11496675" y="2823325"/>
            <a:ext cx="571500" cy="461665"/>
          </a:xfrm>
          <a:prstGeom prst="rect">
            <a:avLst/>
          </a:prstGeom>
          <a:noFill/>
          <a:ln w="25400">
            <a:solidFill>
              <a:schemeClr val="tx1"/>
            </a:solidFill>
          </a:ln>
        </p:spPr>
        <p:txBody>
          <a:bodyPr wrap="square" rtlCol="0" anchor="ctr">
            <a:spAutoFit/>
          </a:bodyPr>
          <a:lstStyle/>
          <a:p>
            <a:pPr algn="ctr"/>
            <a:r>
              <a:rPr kumimoji="1" lang="en-US" altLang="ja-JP" sz="2400" dirty="0"/>
              <a:t>PC</a:t>
            </a:r>
            <a:endParaRPr kumimoji="1" lang="ja-JP" altLang="en-US" sz="2400" dirty="0"/>
          </a:p>
        </p:txBody>
      </p:sp>
      <p:cxnSp>
        <p:nvCxnSpPr>
          <p:cNvPr id="16" name="直線コネクタ 15">
            <a:extLst>
              <a:ext uri="{FF2B5EF4-FFF2-40B4-BE49-F238E27FC236}">
                <a16:creationId xmlns:a16="http://schemas.microsoft.com/office/drawing/2014/main" id="{6096D442-F352-4336-9705-316F2AF4014F}"/>
              </a:ext>
            </a:extLst>
          </p:cNvPr>
          <p:cNvCxnSpPr>
            <a:cxnSpLocks/>
          </p:cNvCxnSpPr>
          <p:nvPr/>
        </p:nvCxnSpPr>
        <p:spPr>
          <a:xfrm>
            <a:off x="2928936" y="2318693"/>
            <a:ext cx="471487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楕円 17">
            <a:extLst>
              <a:ext uri="{FF2B5EF4-FFF2-40B4-BE49-F238E27FC236}">
                <a16:creationId xmlns:a16="http://schemas.microsoft.com/office/drawing/2014/main" id="{0BB2DB6A-6AA8-4E0F-A622-F9179E1B4AAE}"/>
              </a:ext>
            </a:extLst>
          </p:cNvPr>
          <p:cNvSpPr/>
          <p:nvPr/>
        </p:nvSpPr>
        <p:spPr>
          <a:xfrm>
            <a:off x="582779" y="2119547"/>
            <a:ext cx="387795" cy="38779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682A4B51-14D6-493B-BC76-582AFF0BD060}"/>
              </a:ext>
            </a:extLst>
          </p:cNvPr>
          <p:cNvSpPr/>
          <p:nvPr/>
        </p:nvSpPr>
        <p:spPr>
          <a:xfrm>
            <a:off x="593128" y="3767707"/>
            <a:ext cx="387795" cy="38779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a:extLst>
              <a:ext uri="{FF2B5EF4-FFF2-40B4-BE49-F238E27FC236}">
                <a16:creationId xmlns:a16="http://schemas.microsoft.com/office/drawing/2014/main" id="{8554B21D-5EAD-47A3-BA65-E52931D16490}"/>
              </a:ext>
            </a:extLst>
          </p:cNvPr>
          <p:cNvSpPr/>
          <p:nvPr/>
        </p:nvSpPr>
        <p:spPr>
          <a:xfrm>
            <a:off x="3112353" y="1426622"/>
            <a:ext cx="1571625" cy="726787"/>
          </a:xfrm>
          <a:custGeom>
            <a:avLst/>
            <a:gdLst>
              <a:gd name="connsiteX0" fmla="*/ 0 w 1571625"/>
              <a:gd name="connsiteY0" fmla="*/ 697571 h 726787"/>
              <a:gd name="connsiteX1" fmla="*/ 342900 w 1571625"/>
              <a:gd name="connsiteY1" fmla="*/ 659471 h 726787"/>
              <a:gd name="connsiteX2" fmla="*/ 533400 w 1571625"/>
              <a:gd name="connsiteY2" fmla="*/ 107021 h 726787"/>
              <a:gd name="connsiteX3" fmla="*/ 981075 w 1571625"/>
              <a:gd name="connsiteY3" fmla="*/ 49871 h 726787"/>
              <a:gd name="connsiteX4" fmla="*/ 1162050 w 1571625"/>
              <a:gd name="connsiteY4" fmla="*/ 668996 h 726787"/>
              <a:gd name="connsiteX5" fmla="*/ 1571625 w 1571625"/>
              <a:gd name="connsiteY5" fmla="*/ 697571 h 726787"/>
              <a:gd name="connsiteX6" fmla="*/ 1571625 w 1571625"/>
              <a:gd name="connsiteY6" fmla="*/ 697571 h 7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625" h="726787">
                <a:moveTo>
                  <a:pt x="0" y="697571"/>
                </a:moveTo>
                <a:cubicBezTo>
                  <a:pt x="127000" y="727733"/>
                  <a:pt x="254000" y="757896"/>
                  <a:pt x="342900" y="659471"/>
                </a:cubicBezTo>
                <a:cubicBezTo>
                  <a:pt x="431800" y="561046"/>
                  <a:pt x="427038" y="208621"/>
                  <a:pt x="533400" y="107021"/>
                </a:cubicBezTo>
                <a:cubicBezTo>
                  <a:pt x="639762" y="5421"/>
                  <a:pt x="876300" y="-43792"/>
                  <a:pt x="981075" y="49871"/>
                </a:cubicBezTo>
                <a:cubicBezTo>
                  <a:pt x="1085850" y="143533"/>
                  <a:pt x="1063625" y="561046"/>
                  <a:pt x="1162050" y="668996"/>
                </a:cubicBezTo>
                <a:cubicBezTo>
                  <a:pt x="1260475" y="776946"/>
                  <a:pt x="1571625" y="697571"/>
                  <a:pt x="1571625" y="697571"/>
                </a:cubicBezTo>
                <a:lnTo>
                  <a:pt x="1571625" y="697571"/>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227CCC7B-E88F-48BB-AA07-A5D2F1B0D33A}"/>
              </a:ext>
            </a:extLst>
          </p:cNvPr>
          <p:cNvSpPr/>
          <p:nvPr/>
        </p:nvSpPr>
        <p:spPr>
          <a:xfrm>
            <a:off x="3112353" y="3083212"/>
            <a:ext cx="1571625" cy="726787"/>
          </a:xfrm>
          <a:custGeom>
            <a:avLst/>
            <a:gdLst>
              <a:gd name="connsiteX0" fmla="*/ 0 w 1571625"/>
              <a:gd name="connsiteY0" fmla="*/ 697571 h 726787"/>
              <a:gd name="connsiteX1" fmla="*/ 342900 w 1571625"/>
              <a:gd name="connsiteY1" fmla="*/ 659471 h 726787"/>
              <a:gd name="connsiteX2" fmla="*/ 533400 w 1571625"/>
              <a:gd name="connsiteY2" fmla="*/ 107021 h 726787"/>
              <a:gd name="connsiteX3" fmla="*/ 981075 w 1571625"/>
              <a:gd name="connsiteY3" fmla="*/ 49871 h 726787"/>
              <a:gd name="connsiteX4" fmla="*/ 1162050 w 1571625"/>
              <a:gd name="connsiteY4" fmla="*/ 668996 h 726787"/>
              <a:gd name="connsiteX5" fmla="*/ 1571625 w 1571625"/>
              <a:gd name="connsiteY5" fmla="*/ 697571 h 726787"/>
              <a:gd name="connsiteX6" fmla="*/ 1571625 w 1571625"/>
              <a:gd name="connsiteY6" fmla="*/ 697571 h 7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625" h="726787">
                <a:moveTo>
                  <a:pt x="0" y="697571"/>
                </a:moveTo>
                <a:cubicBezTo>
                  <a:pt x="127000" y="727733"/>
                  <a:pt x="254000" y="757896"/>
                  <a:pt x="342900" y="659471"/>
                </a:cubicBezTo>
                <a:cubicBezTo>
                  <a:pt x="431800" y="561046"/>
                  <a:pt x="427038" y="208621"/>
                  <a:pt x="533400" y="107021"/>
                </a:cubicBezTo>
                <a:cubicBezTo>
                  <a:pt x="639762" y="5421"/>
                  <a:pt x="876300" y="-43792"/>
                  <a:pt x="981075" y="49871"/>
                </a:cubicBezTo>
                <a:cubicBezTo>
                  <a:pt x="1085850" y="143533"/>
                  <a:pt x="1063625" y="561046"/>
                  <a:pt x="1162050" y="668996"/>
                </a:cubicBezTo>
                <a:cubicBezTo>
                  <a:pt x="1260475" y="776946"/>
                  <a:pt x="1571625" y="697571"/>
                  <a:pt x="1571625" y="697571"/>
                </a:cubicBezTo>
                <a:lnTo>
                  <a:pt x="1571625" y="697571"/>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4B63D73C-5E39-44A2-82B0-3A46055230BB}"/>
              </a:ext>
            </a:extLst>
          </p:cNvPr>
          <p:cNvSpPr/>
          <p:nvPr/>
        </p:nvSpPr>
        <p:spPr>
          <a:xfrm>
            <a:off x="9830960" y="2211954"/>
            <a:ext cx="1571625" cy="726787"/>
          </a:xfrm>
          <a:custGeom>
            <a:avLst/>
            <a:gdLst>
              <a:gd name="connsiteX0" fmla="*/ 0 w 1571625"/>
              <a:gd name="connsiteY0" fmla="*/ 697571 h 726787"/>
              <a:gd name="connsiteX1" fmla="*/ 342900 w 1571625"/>
              <a:gd name="connsiteY1" fmla="*/ 659471 h 726787"/>
              <a:gd name="connsiteX2" fmla="*/ 533400 w 1571625"/>
              <a:gd name="connsiteY2" fmla="*/ 107021 h 726787"/>
              <a:gd name="connsiteX3" fmla="*/ 981075 w 1571625"/>
              <a:gd name="connsiteY3" fmla="*/ 49871 h 726787"/>
              <a:gd name="connsiteX4" fmla="*/ 1162050 w 1571625"/>
              <a:gd name="connsiteY4" fmla="*/ 668996 h 726787"/>
              <a:gd name="connsiteX5" fmla="*/ 1571625 w 1571625"/>
              <a:gd name="connsiteY5" fmla="*/ 697571 h 726787"/>
              <a:gd name="connsiteX6" fmla="*/ 1571625 w 1571625"/>
              <a:gd name="connsiteY6" fmla="*/ 697571 h 72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625" h="726787">
                <a:moveTo>
                  <a:pt x="0" y="697571"/>
                </a:moveTo>
                <a:cubicBezTo>
                  <a:pt x="127000" y="727733"/>
                  <a:pt x="254000" y="757896"/>
                  <a:pt x="342900" y="659471"/>
                </a:cubicBezTo>
                <a:cubicBezTo>
                  <a:pt x="431800" y="561046"/>
                  <a:pt x="427038" y="208621"/>
                  <a:pt x="533400" y="107021"/>
                </a:cubicBezTo>
                <a:cubicBezTo>
                  <a:pt x="639762" y="5421"/>
                  <a:pt x="876300" y="-43792"/>
                  <a:pt x="981075" y="49871"/>
                </a:cubicBezTo>
                <a:cubicBezTo>
                  <a:pt x="1085850" y="143533"/>
                  <a:pt x="1063625" y="561046"/>
                  <a:pt x="1162050" y="668996"/>
                </a:cubicBezTo>
                <a:cubicBezTo>
                  <a:pt x="1260475" y="776946"/>
                  <a:pt x="1571625" y="697571"/>
                  <a:pt x="1571625" y="697571"/>
                </a:cubicBezTo>
                <a:lnTo>
                  <a:pt x="1571625" y="697571"/>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テキスト&#10;&#10;自動的に生成された説明">
            <a:extLst>
              <a:ext uri="{FF2B5EF4-FFF2-40B4-BE49-F238E27FC236}">
                <a16:creationId xmlns:a16="http://schemas.microsoft.com/office/drawing/2014/main" id="{86DBB84D-9863-FAC6-F572-B440FAF36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590" y="1042549"/>
            <a:ext cx="4306234" cy="5741645"/>
          </a:xfrm>
          <a:prstGeom prst="rect">
            <a:avLst/>
          </a:prstGeom>
        </p:spPr>
      </p:pic>
    </p:spTree>
    <p:extLst>
      <p:ext uri="{BB962C8B-B14F-4D97-AF65-F5344CB8AC3E}">
        <p14:creationId xmlns:p14="http://schemas.microsoft.com/office/powerpoint/2010/main" val="111186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1.875E-6 1.48148E-6 L 0.07878 -0.00394 " pathEditMode="relative" rAng="0" ptsTypes="AA">
                                      <p:cBhvr>
                                        <p:cTn id="6" dur="500" fill="hold"/>
                                        <p:tgtEl>
                                          <p:spTgt spid="18"/>
                                        </p:tgtEl>
                                        <p:attrNameLst>
                                          <p:attrName>ppt_x</p:attrName>
                                          <p:attrName>ppt_y</p:attrName>
                                        </p:attrNameLst>
                                      </p:cBhvr>
                                      <p:rCtr x="3932" y="-208"/>
                                    </p:animMotion>
                                  </p:childTnLst>
                                </p:cTn>
                              </p:par>
                              <p:par>
                                <p:cTn id="7" presetID="42" presetClass="path" presetSubtype="0" fill="hold" grpId="0" nodeType="withEffect">
                                  <p:stCondLst>
                                    <p:cond delay="0"/>
                                  </p:stCondLst>
                                  <p:childTnLst>
                                    <p:animMotion origin="layout" path="M -3.33333E-6 3.7037E-6 L 0.07787 3.7037E-6 " pathEditMode="relative" rAng="0" ptsTypes="AA">
                                      <p:cBhvr>
                                        <p:cTn id="8" dur="500" fill="hold"/>
                                        <p:tgtEl>
                                          <p:spTgt spid="19"/>
                                        </p:tgtEl>
                                        <p:attrNameLst>
                                          <p:attrName>ppt_x</p:attrName>
                                          <p:attrName>ppt_y</p:attrName>
                                        </p:attrNameLst>
                                      </p:cBhvr>
                                      <p:rCtr x="3893" y="0"/>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decel="4000" fill="hold" grpId="1" nodeType="clickEffect">
                                  <p:stCondLst>
                                    <p:cond delay="0"/>
                                  </p:stCondLst>
                                  <p:childTnLst>
                                    <p:animMotion origin="layout" path="M -1.66667E-6 3.7037E-7 L 0.28412 3.7037E-7 " pathEditMode="relative" rAng="0" ptsTypes="AA">
                                      <p:cBhvr>
                                        <p:cTn id="24" dur="1000" fill="hold"/>
                                        <p:tgtEl>
                                          <p:spTgt spid="20"/>
                                        </p:tgtEl>
                                        <p:attrNameLst>
                                          <p:attrName>ppt_x</p:attrName>
                                          <p:attrName>ppt_y</p:attrName>
                                        </p:attrNameLst>
                                      </p:cBhvr>
                                      <p:rCtr x="14206" y="0"/>
                                    </p:animMotion>
                                  </p:childTnLst>
                                </p:cTn>
                              </p:par>
                              <p:par>
                                <p:cTn id="25" presetID="42" presetClass="path" presetSubtype="0" decel="4000" fill="hold" grpId="1" nodeType="withEffect">
                                  <p:stCondLst>
                                    <p:cond delay="0"/>
                                  </p:stCondLst>
                                  <p:childTnLst>
                                    <p:animMotion origin="layout" path="M -1.66667E-6 3.7037E-6 L 0.27943 3.7037E-6 " pathEditMode="relative" rAng="0" ptsTypes="AA">
                                      <p:cBhvr>
                                        <p:cTn id="26" dur="1000" fill="hold"/>
                                        <p:tgtEl>
                                          <p:spTgt spid="25"/>
                                        </p:tgtEl>
                                        <p:attrNameLst>
                                          <p:attrName>ppt_x</p:attrName>
                                          <p:attrName>ppt_y</p:attrName>
                                        </p:attrNameLst>
                                      </p:cBhvr>
                                      <p:rCtr x="13971" y="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0" grpId="2" animBg="1"/>
      <p:bldP spid="25" grpId="0" animBg="1"/>
      <p:bldP spid="25" grpId="1" animBg="1"/>
      <p:bldP spid="25" grpId="2"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FF2438-6CA2-9E19-18B8-DFB43EBD9DBF}"/>
              </a:ext>
            </a:extLst>
          </p:cNvPr>
          <p:cNvSpPr>
            <a:spLocks noGrp="1"/>
          </p:cNvSpPr>
          <p:nvPr>
            <p:ph type="title"/>
          </p:nvPr>
        </p:nvSpPr>
        <p:spPr/>
        <p:txBody>
          <a:bodyPr/>
          <a:lstStyle/>
          <a:p>
            <a:r>
              <a:rPr lang="ja-JP" altLang="en-US" dirty="0"/>
              <a:t>エンタングルメント生成減の性能評価</a:t>
            </a:r>
            <a:endParaRPr kumimoji="1" lang="ja-JP" altLang="en-US" dirty="0"/>
          </a:p>
        </p:txBody>
      </p:sp>
      <p:sp>
        <p:nvSpPr>
          <p:cNvPr id="4" name="スライド番号プレースホルダー 3">
            <a:extLst>
              <a:ext uri="{FF2B5EF4-FFF2-40B4-BE49-F238E27FC236}">
                <a16:creationId xmlns:a16="http://schemas.microsoft.com/office/drawing/2014/main" id="{8A50E61C-E1A6-105F-3D59-24B0CF79E83C}"/>
              </a:ext>
            </a:extLst>
          </p:cNvPr>
          <p:cNvSpPr>
            <a:spLocks noGrp="1"/>
          </p:cNvSpPr>
          <p:nvPr>
            <p:ph type="sldNum" sz="quarter" idx="12"/>
          </p:nvPr>
        </p:nvSpPr>
        <p:spPr/>
        <p:txBody>
          <a:bodyPr/>
          <a:lstStyle/>
          <a:p>
            <a:fld id="{6FB6090F-F54E-433E-AC64-1BF1EF994A80}" type="slidenum">
              <a:rPr kumimoji="1" lang="ja-JP" altLang="en-US" smtClean="0"/>
              <a:t>34</a:t>
            </a:fld>
            <a:endParaRPr kumimoji="1" lang="ja-JP" altLang="en-US"/>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BE49804F-EF3B-2EBE-315E-5183065FE15D}"/>
                  </a:ext>
                </a:extLst>
              </p:cNvPr>
              <p:cNvSpPr txBox="1"/>
              <p:nvPr/>
            </p:nvSpPr>
            <p:spPr>
              <a:xfrm>
                <a:off x="838200" y="2570824"/>
                <a:ext cx="4064831" cy="83099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𝑉</m:t>
                          </m:r>
                        </m:e>
                        <m:sub>
                          <m:r>
                            <a:rPr kumimoji="1" lang="en-US" altLang="ja-JP" sz="2400" b="0" i="1" smtClean="0">
                              <a:latin typeface="Cambria Math" panose="02040503050406030204" pitchFamily="18" charset="0"/>
                            </a:rPr>
                            <m:t>𝑋</m:t>
                          </m:r>
                        </m:sub>
                      </m:sSub>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𝑃</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𝐻</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𝐻</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𝑃</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𝑉</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𝑉</m:t>
                              </m:r>
                            </m:e>
                            <m:sub>
                              <m:r>
                                <a:rPr kumimoji="1" lang="en-US" altLang="ja-JP" sz="2400" b="0" i="1" smtClean="0">
                                  <a:solidFill>
                                    <a:srgbClr val="0000FF"/>
                                  </a:solidFill>
                                  <a:latin typeface="Cambria Math" panose="02040503050406030204" pitchFamily="18" charset="0"/>
                                </a:rPr>
                                <m:t>𝐵</m:t>
                              </m:r>
                            </m:sub>
                          </m:sSub>
                        </m:e>
                      </m:d>
                    </m:oMath>
                  </m:oMathPara>
                </a14:m>
                <a:endParaRPr kumimoji="1" lang="en-US" altLang="ja-JP" sz="2400" b="0" dirty="0"/>
              </a:p>
              <a:p>
                <a:pPr algn="l"/>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        −</m:t>
                      </m:r>
                      <m:r>
                        <a:rPr kumimoji="1" lang="en-US" altLang="ja-JP" sz="2400" b="0" i="1" smtClean="0">
                          <a:latin typeface="Cambria Math" panose="02040503050406030204" pitchFamily="18" charset="0"/>
                        </a:rPr>
                        <m:t>𝑃</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𝐻</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𝑉</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𝑃</m:t>
                      </m:r>
                      <m:r>
                        <a:rPr kumimoji="1" lang="en-US" altLang="ja-JP" sz="2400" b="0" i="1" smtClean="0">
                          <a:latin typeface="Cambria Math" panose="02040503050406030204" pitchFamily="18" charset="0"/>
                        </a:rPr>
                        <m:t>(</m:t>
                      </m:r>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𝑉</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𝐻</m:t>
                          </m:r>
                        </m:e>
                        <m:sub>
                          <m:r>
                            <a:rPr kumimoji="1" lang="en-US" altLang="ja-JP" sz="2400" b="0" i="1" smtClean="0">
                              <a:solidFill>
                                <a:srgbClr val="0000FF"/>
                              </a:solidFill>
                              <a:latin typeface="Cambria Math" panose="02040503050406030204" pitchFamily="18" charset="0"/>
                            </a:rPr>
                            <m:t>𝐵</m:t>
                          </m:r>
                        </m:sub>
                      </m:sSub>
                      <m:r>
                        <a:rPr kumimoji="1" lang="en-US" altLang="ja-JP" sz="2400" b="0" i="1" smtClean="0">
                          <a:latin typeface="Cambria Math" panose="02040503050406030204" pitchFamily="18" charset="0"/>
                        </a:rPr>
                        <m:t>)</m:t>
                      </m:r>
                    </m:oMath>
                  </m:oMathPara>
                </a14:m>
                <a:endParaRPr kumimoji="1" lang="en-US" altLang="ja-JP" sz="2400" b="0" dirty="0"/>
              </a:p>
            </p:txBody>
          </p:sp>
        </mc:Choice>
        <mc:Fallback xmlns="">
          <p:sp>
            <p:nvSpPr>
              <p:cNvPr id="6" name="テキスト ボックス 5">
                <a:extLst>
                  <a:ext uri="{FF2B5EF4-FFF2-40B4-BE49-F238E27FC236}">
                    <a16:creationId xmlns:a16="http://schemas.microsoft.com/office/drawing/2014/main" id="{BE49804F-EF3B-2EBE-315E-5183065FE15D}"/>
                  </a:ext>
                </a:extLst>
              </p:cNvPr>
              <p:cNvSpPr txBox="1">
                <a:spLocks noRot="1" noChangeAspect="1" noMove="1" noResize="1" noEditPoints="1" noAdjustHandles="1" noChangeArrowheads="1" noChangeShapeType="1" noTextEdit="1"/>
              </p:cNvSpPr>
              <p:nvPr/>
            </p:nvSpPr>
            <p:spPr>
              <a:xfrm>
                <a:off x="838200" y="2570824"/>
                <a:ext cx="4064831" cy="830997"/>
              </a:xfrm>
              <a:prstGeom prst="rect">
                <a:avLst/>
              </a:prstGeom>
              <a:blipFill>
                <a:blip r:embed="rId3"/>
                <a:stretch>
                  <a:fillRect b="-95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B8E69C7D-4BB3-951B-D916-B5683A0EE189}"/>
                  </a:ext>
                </a:extLst>
              </p:cNvPr>
              <p:cNvSpPr txBox="1"/>
              <p:nvPr/>
            </p:nvSpPr>
            <p:spPr>
              <a:xfrm>
                <a:off x="809919" y="3913736"/>
                <a:ext cx="3729098" cy="1305357"/>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𝑋</m:t>
                          </m:r>
                        </m:sub>
                      </m:sSub>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
                            <a:rPr kumimoji="1" lang="en-US" altLang="ja-JP" sz="2400" b="0" i="1" smtClean="0">
                              <a:latin typeface="Cambria Math" panose="02040503050406030204" pitchFamily="18" charset="0"/>
                            </a:rPr>
                            <m:t>2</m:t>
                          </m:r>
                        </m:den>
                      </m:f>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𝑃</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𝐻</m:t>
                                  </m:r>
                                </m:e>
                                <m:sub>
                                  <m:r>
                                    <a:rPr kumimoji="1" lang="en-US" altLang="ja-JP" sz="2400" b="0" i="1" smtClean="0">
                                      <a:solidFill>
                                        <a:srgbClr val="FF0000"/>
                                      </a:solidFill>
                                      <a:latin typeface="Cambria Math" panose="02040503050406030204" pitchFamily="18" charset="0"/>
                                    </a:rPr>
                                    <m:t>𝐴</m:t>
                                  </m:r>
                                </m:sub>
                              </m:sSub>
                            </m:e>
                          </m:d>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𝑃</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𝑉</m:t>
                                  </m:r>
                                </m:e>
                                <m:sub>
                                  <m:r>
                                    <a:rPr kumimoji="1" lang="en-US" altLang="ja-JP" sz="2400" b="0" i="1" smtClean="0">
                                      <a:solidFill>
                                        <a:srgbClr val="FF0000"/>
                                      </a:solidFill>
                                      <a:latin typeface="Cambria Math" panose="02040503050406030204" pitchFamily="18" charset="0"/>
                                    </a:rPr>
                                    <m:t>𝐴</m:t>
                                  </m:r>
                                </m:sub>
                              </m:sSub>
                            </m:e>
                          </m:d>
                        </m:e>
                      </m:d>
                    </m:oMath>
                  </m:oMathPara>
                </a14:m>
                <a:endParaRPr kumimoji="1" lang="en-US" altLang="ja-JP" sz="2400" b="0" dirty="0"/>
              </a:p>
              <a:p>
                <a:pPr algn="l"/>
                <a:r>
                  <a:rPr kumimoji="1" lang="en-US" altLang="ja-JP" sz="2400" dirty="0"/>
                  <a:t>           +</a:t>
                </a:r>
                <a:r>
                  <a:rPr kumimoji="1" lang="en-US" altLang="ja-JP" sz="2400" b="0" dirty="0"/>
                  <a:t> </a:t>
                </a:r>
                <a14:m>
                  <m:oMath xmlns:m="http://schemas.openxmlformats.org/officeDocument/2006/math">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
                          <a:rPr kumimoji="1" lang="en-US" altLang="ja-JP" sz="2400" b="0" i="1" smtClean="0">
                            <a:latin typeface="Cambria Math" panose="02040503050406030204" pitchFamily="18" charset="0"/>
                          </a:rPr>
                          <m:t>2</m:t>
                        </m:r>
                      </m:den>
                    </m:f>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𝑃</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𝐻</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𝑃</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𝑉</m:t>
                                </m:r>
                              </m:e>
                              <m:sub>
                                <m:r>
                                  <a:rPr kumimoji="1" lang="en-US" altLang="ja-JP" sz="2400" b="0" i="1" smtClean="0">
                                    <a:solidFill>
                                      <a:srgbClr val="0000FF"/>
                                    </a:solidFill>
                                    <a:latin typeface="Cambria Math" panose="02040503050406030204" pitchFamily="18" charset="0"/>
                                  </a:rPr>
                                  <m:t>𝐵</m:t>
                                </m:r>
                              </m:sub>
                            </m:sSub>
                          </m:e>
                        </m:d>
                      </m:e>
                    </m:d>
                  </m:oMath>
                </a14:m>
                <a:endParaRPr kumimoji="1" lang="ja-JP" altLang="en-US" sz="2400" dirty="0"/>
              </a:p>
            </p:txBody>
          </p:sp>
        </mc:Choice>
        <mc:Fallback xmlns="">
          <p:sp>
            <p:nvSpPr>
              <p:cNvPr id="8" name="テキスト ボックス 7">
                <a:extLst>
                  <a:ext uri="{FF2B5EF4-FFF2-40B4-BE49-F238E27FC236}">
                    <a16:creationId xmlns:a16="http://schemas.microsoft.com/office/drawing/2014/main" id="{B8E69C7D-4BB3-951B-D916-B5683A0EE189}"/>
                  </a:ext>
                </a:extLst>
              </p:cNvPr>
              <p:cNvSpPr txBox="1">
                <a:spLocks noRot="1" noChangeAspect="1" noMove="1" noResize="1" noEditPoints="1" noAdjustHandles="1" noChangeArrowheads="1" noChangeShapeType="1" noTextEdit="1"/>
              </p:cNvSpPr>
              <p:nvPr/>
            </p:nvSpPr>
            <p:spPr>
              <a:xfrm>
                <a:off x="809919" y="3913736"/>
                <a:ext cx="3729098" cy="1305357"/>
              </a:xfrm>
              <a:prstGeom prst="rect">
                <a:avLst/>
              </a:prstGeom>
              <a:blipFill>
                <a:blip r:embed="rId4"/>
                <a:stretch>
                  <a:fillRect b="-420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4D5ED437-177E-8F9D-B351-746C7910BA80}"/>
                  </a:ext>
                </a:extLst>
              </p:cNvPr>
              <p:cNvSpPr txBox="1"/>
              <p:nvPr/>
            </p:nvSpPr>
            <p:spPr>
              <a:xfrm>
                <a:off x="920544" y="5731008"/>
                <a:ext cx="2659767"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𝑊</m:t>
                          </m:r>
                        </m:e>
                        <m:sub>
                          <m:r>
                            <a:rPr kumimoji="1" lang="en-US" altLang="ja-JP" sz="2400" b="0" i="1" smtClean="0">
                              <a:latin typeface="Cambria Math" panose="02040503050406030204" pitchFamily="18" charset="0"/>
                            </a:rPr>
                            <m:t>𝐸</m:t>
                          </m:r>
                        </m:sub>
                      </m:sSub>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𝑉</m:t>
                          </m:r>
                        </m:e>
                        <m:sub>
                          <m:r>
                            <a:rPr kumimoji="1" lang="en-US" altLang="ja-JP" sz="2400" b="0" i="1" smtClean="0">
                              <a:latin typeface="Cambria Math" panose="02040503050406030204" pitchFamily="18" charset="0"/>
                            </a:rPr>
                            <m:t>𝑋</m:t>
                          </m:r>
                        </m:sub>
                      </m:sSub>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𝑉</m:t>
                          </m:r>
                        </m:e>
                        <m:sub>
                          <m:r>
                            <a:rPr kumimoji="1" lang="en-US" altLang="ja-JP" sz="2400" b="0" i="1" smtClean="0">
                              <a:latin typeface="Cambria Math" panose="02040503050406030204" pitchFamily="18" charset="0"/>
                            </a:rPr>
                            <m:t>𝑌</m:t>
                          </m:r>
                        </m:sub>
                      </m:sSub>
                      <m:r>
                        <a:rPr kumimoji="1" lang="en-US" altLang="ja-JP" sz="2400" b="0" i="1" smtClean="0">
                          <a:latin typeface="Cambria Math" panose="02040503050406030204" pitchFamily="18" charset="0"/>
                        </a:rPr>
                        <m:t>−1</m:t>
                      </m:r>
                    </m:oMath>
                  </m:oMathPara>
                </a14:m>
                <a:endParaRPr kumimoji="1" lang="en-US" altLang="ja-JP" sz="2400" b="0" dirty="0"/>
              </a:p>
            </p:txBody>
          </p:sp>
        </mc:Choice>
        <mc:Fallback xmlns="">
          <p:sp>
            <p:nvSpPr>
              <p:cNvPr id="9" name="テキスト ボックス 8">
                <a:extLst>
                  <a:ext uri="{FF2B5EF4-FFF2-40B4-BE49-F238E27FC236}">
                    <a16:creationId xmlns:a16="http://schemas.microsoft.com/office/drawing/2014/main" id="{4D5ED437-177E-8F9D-B351-746C7910BA80}"/>
                  </a:ext>
                </a:extLst>
              </p:cNvPr>
              <p:cNvSpPr txBox="1">
                <a:spLocks noRot="1" noChangeAspect="1" noMove="1" noResize="1" noEditPoints="1" noAdjustHandles="1" noChangeArrowheads="1" noChangeShapeType="1" noTextEdit="1"/>
              </p:cNvSpPr>
              <p:nvPr/>
            </p:nvSpPr>
            <p:spPr>
              <a:xfrm>
                <a:off x="920544" y="5731008"/>
                <a:ext cx="2659767" cy="461665"/>
              </a:xfrm>
              <a:prstGeom prst="rect">
                <a:avLst/>
              </a:prstGeom>
              <a:blipFill>
                <a:blip r:embed="rId5"/>
                <a:stretch>
                  <a:fillRect b="-1316"/>
                </a:stretch>
              </a:blipFill>
            </p:spPr>
            <p:txBody>
              <a:bodyPr/>
              <a:lstStyle/>
              <a:p>
                <a:r>
                  <a:rPr lang="ja-JP" altLang="en-US">
                    <a:noFill/>
                  </a:rPr>
                  <a:t> </a:t>
                </a:r>
              </a:p>
            </p:txBody>
          </p:sp>
        </mc:Fallback>
      </mc:AlternateContent>
      <p:pic>
        <p:nvPicPr>
          <p:cNvPr id="11" name="図 10">
            <a:extLst>
              <a:ext uri="{FF2B5EF4-FFF2-40B4-BE49-F238E27FC236}">
                <a16:creationId xmlns:a16="http://schemas.microsoft.com/office/drawing/2014/main" id="{67E34FA9-0F00-9E72-6129-6F3574CB3FBE}"/>
              </a:ext>
            </a:extLst>
          </p:cNvPr>
          <p:cNvPicPr>
            <a:picLocks noChangeAspect="1"/>
          </p:cNvPicPr>
          <p:nvPr/>
        </p:nvPicPr>
        <p:blipFill>
          <a:blip r:embed="rId6"/>
          <a:stretch>
            <a:fillRect/>
          </a:stretch>
        </p:blipFill>
        <p:spPr>
          <a:xfrm>
            <a:off x="4903031" y="1364347"/>
            <a:ext cx="6650227" cy="4433484"/>
          </a:xfrm>
          <a:prstGeom prst="rect">
            <a:avLst/>
          </a:prstGeom>
        </p:spPr>
      </p:pic>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D0A8FAB6-94C8-2500-45A8-A0809C230443}"/>
                  </a:ext>
                </a:extLst>
              </p:cNvPr>
              <p:cNvSpPr txBox="1"/>
              <p:nvPr/>
            </p:nvSpPr>
            <p:spPr>
              <a:xfrm>
                <a:off x="638742" y="1408074"/>
                <a:ext cx="424022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ja-JP" altLang="en-US" sz="2400" i="1" smtClean="0">
                              <a:latin typeface="Cambria Math" panose="02040503050406030204" pitchFamily="18" charset="0"/>
                            </a:rPr>
                          </m:ctrlPr>
                        </m:dPr>
                        <m:e>
                          <m:r>
                            <a:rPr lang="en-US" altLang="ja-JP" sz="2400" b="0" i="1" smtClean="0">
                              <a:latin typeface="Cambria Math" panose="02040503050406030204" pitchFamily="18" charset="0"/>
                            </a:rPr>
                            <m:t>𝑐𝑜𝑠</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𝜙</m:t>
                              </m:r>
                            </m:e>
                            <m:sub>
                              <m:r>
                                <a:rPr lang="en-US" altLang="ja-JP" sz="2400" b="0" i="1" smtClean="0">
                                  <a:latin typeface="Cambria Math" panose="02040503050406030204" pitchFamily="18" charset="0"/>
                                </a:rPr>
                                <m:t>𝑆</m:t>
                              </m:r>
                            </m:sub>
                          </m:sSub>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𝐻</m:t>
                              </m:r>
                            </m:e>
                            <m:sub>
                              <m:r>
                                <a:rPr lang="en-US" altLang="ja-JP" sz="2400" i="1">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𝐻</m:t>
                              </m:r>
                            </m:e>
                            <m:sub>
                              <m:r>
                                <a:rPr lang="en-US" altLang="ja-JP" sz="2400" i="1">
                                  <a:solidFill>
                                    <a:srgbClr val="0000FF"/>
                                  </a:solidFill>
                                  <a:latin typeface="Cambria Math" panose="02040503050406030204" pitchFamily="18" charset="0"/>
                                </a:rPr>
                                <m:t>𝐵</m:t>
                              </m:r>
                            </m:sub>
                          </m:sSub>
                        </m:e>
                      </m:d>
                      <m:r>
                        <a:rPr lang="en-US" altLang="ja-JP" sz="2400" i="1">
                          <a:latin typeface="Cambria Math" panose="02040503050406030204" pitchFamily="18" charset="0"/>
                        </a:rPr>
                        <m:t>−</m:t>
                      </m:r>
                      <m:r>
                        <a:rPr lang="en-US" altLang="ja-JP" sz="2400" b="0" i="1" smtClean="0">
                          <a:latin typeface="Cambria Math" panose="02040503050406030204" pitchFamily="18" charset="0"/>
                        </a:rPr>
                        <m:t>𝑠𝑖𝑛</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𝜙</m:t>
                          </m:r>
                        </m:e>
                        <m:sub>
                          <m:r>
                            <a:rPr lang="en-US" altLang="ja-JP" sz="2400" b="0" i="1" smtClean="0">
                              <a:latin typeface="Cambria Math" panose="02040503050406030204" pitchFamily="18" charset="0"/>
                            </a:rPr>
                            <m:t>𝑆</m:t>
                          </m:r>
                        </m:sub>
                      </m:sSub>
                      <m:d>
                        <m:dPr>
                          <m:begChr m:val=""/>
                          <m:endChr m:val="⟩"/>
                          <m:ctrlPr>
                            <a:rPr lang="ja-JP" altLang="en-US" sz="2400" i="1">
                              <a:latin typeface="Cambria Math" panose="02040503050406030204" pitchFamily="18" charset="0"/>
                            </a:rPr>
                          </m:ctrlPr>
                        </m:dPr>
                        <m:e>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𝑉</m:t>
                              </m:r>
                            </m:e>
                            <m:sub>
                              <m:r>
                                <a:rPr lang="en-US" altLang="ja-JP" sz="2400" i="1">
                                  <a:solidFill>
                                    <a:srgbClr val="FF0000"/>
                                  </a:solidFill>
                                  <a:latin typeface="Cambria Math" panose="02040503050406030204" pitchFamily="18" charset="0"/>
                                </a:rPr>
                                <m:t>𝐴</m:t>
                              </m:r>
                            </m:sub>
                          </m:sSub>
                          <m:r>
                            <a:rPr lang="en-US" altLang="ja-JP" sz="2400" b="0" i="1" smtClean="0">
                              <a:latin typeface="Cambria Math" panose="02040503050406030204" pitchFamily="18" charset="0"/>
                            </a:rPr>
                            <m:t>;</m:t>
                          </m:r>
                          <m:sSub>
                            <m:sSubPr>
                              <m:ctrlPr>
                                <a:rPr lang="en-US" altLang="ja-JP" sz="2400" i="1">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𝑉</m:t>
                              </m:r>
                            </m:e>
                            <m:sub>
                              <m:r>
                                <a:rPr lang="en-US" altLang="ja-JP" sz="2400" i="1">
                                  <a:solidFill>
                                    <a:srgbClr val="0000FF"/>
                                  </a:solidFill>
                                  <a:latin typeface="Cambria Math" panose="02040503050406030204" pitchFamily="18" charset="0"/>
                                </a:rPr>
                                <m:t>𝐵</m:t>
                              </m:r>
                            </m:sub>
                          </m:sSub>
                        </m:e>
                      </m:d>
                    </m:oMath>
                  </m:oMathPara>
                </a14:m>
                <a:endParaRPr kumimoji="1" lang="ja-JP" altLang="en-US" sz="2400" dirty="0"/>
              </a:p>
            </p:txBody>
          </p:sp>
        </mc:Choice>
        <mc:Fallback xmlns="">
          <p:sp>
            <p:nvSpPr>
              <p:cNvPr id="3" name="テキスト ボックス 2">
                <a:extLst>
                  <a:ext uri="{FF2B5EF4-FFF2-40B4-BE49-F238E27FC236}">
                    <a16:creationId xmlns:a16="http://schemas.microsoft.com/office/drawing/2014/main" id="{D0A8FAB6-94C8-2500-45A8-A0809C230443}"/>
                  </a:ext>
                </a:extLst>
              </p:cNvPr>
              <p:cNvSpPr txBox="1">
                <a:spLocks noRot="1" noChangeAspect="1" noMove="1" noResize="1" noEditPoints="1" noAdjustHandles="1" noChangeArrowheads="1" noChangeShapeType="1" noTextEdit="1"/>
              </p:cNvSpPr>
              <p:nvPr/>
            </p:nvSpPr>
            <p:spPr>
              <a:xfrm>
                <a:off x="638742" y="1408074"/>
                <a:ext cx="4240220" cy="461665"/>
              </a:xfrm>
              <a:prstGeom prst="rect">
                <a:avLst/>
              </a:prstGeom>
              <a:blipFill>
                <a:blip r:embed="rId7"/>
                <a:stretch>
                  <a:fillRect t="-130263" r="-13957" b="-194737"/>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EA8ACE30-9BED-CBF5-40F2-27EECBE34729}"/>
              </a:ext>
            </a:extLst>
          </p:cNvPr>
          <p:cNvSpPr txBox="1"/>
          <p:nvPr/>
        </p:nvSpPr>
        <p:spPr>
          <a:xfrm>
            <a:off x="727527" y="3456180"/>
            <a:ext cx="3262432" cy="461665"/>
          </a:xfrm>
          <a:prstGeom prst="rect">
            <a:avLst/>
          </a:prstGeom>
          <a:noFill/>
        </p:spPr>
        <p:txBody>
          <a:bodyPr wrap="none" rtlCol="0">
            <a:spAutoFit/>
          </a:bodyPr>
          <a:lstStyle/>
          <a:p>
            <a:pPr algn="l"/>
            <a:r>
              <a:rPr kumimoji="1" lang="ja-JP" altLang="en-US" sz="2400" dirty="0"/>
              <a:t>局所的な偏光の度合い</a:t>
            </a:r>
          </a:p>
        </p:txBody>
      </p:sp>
      <p:sp>
        <p:nvSpPr>
          <p:cNvPr id="10" name="テキスト ボックス 9">
            <a:extLst>
              <a:ext uri="{FF2B5EF4-FFF2-40B4-BE49-F238E27FC236}">
                <a16:creationId xmlns:a16="http://schemas.microsoft.com/office/drawing/2014/main" id="{CF015EC8-8D68-B9CE-7122-1AC881F650FB}"/>
              </a:ext>
            </a:extLst>
          </p:cNvPr>
          <p:cNvSpPr txBox="1"/>
          <p:nvPr/>
        </p:nvSpPr>
        <p:spPr>
          <a:xfrm>
            <a:off x="727527" y="5214984"/>
            <a:ext cx="4801314" cy="461665"/>
          </a:xfrm>
          <a:prstGeom prst="rect">
            <a:avLst/>
          </a:prstGeom>
          <a:noFill/>
        </p:spPr>
        <p:txBody>
          <a:bodyPr wrap="none" rtlCol="0">
            <a:spAutoFit/>
          </a:bodyPr>
          <a:lstStyle/>
          <a:p>
            <a:pPr algn="l"/>
            <a:r>
              <a:rPr kumimoji="1" lang="ja-JP" altLang="en-US" sz="2400" dirty="0"/>
              <a:t>エンタングルメントウィットネス</a:t>
            </a:r>
          </a:p>
        </p:txBody>
      </p:sp>
    </p:spTree>
    <p:extLst>
      <p:ext uri="{BB962C8B-B14F-4D97-AF65-F5344CB8AC3E}">
        <p14:creationId xmlns:p14="http://schemas.microsoft.com/office/powerpoint/2010/main" val="2511094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73C5EB3-A55B-4885-49AE-13904AB0EF99}"/>
              </a:ext>
            </a:extLst>
          </p:cNvPr>
          <p:cNvSpPr>
            <a:spLocks noGrp="1"/>
          </p:cNvSpPr>
          <p:nvPr>
            <p:ph type="sldNum" sz="quarter" idx="12"/>
          </p:nvPr>
        </p:nvSpPr>
        <p:spPr/>
        <p:txBody>
          <a:bodyPr/>
          <a:lstStyle/>
          <a:p>
            <a:fld id="{6FB6090F-F54E-433E-AC64-1BF1EF994A80}" type="slidenum">
              <a:rPr kumimoji="1" lang="ja-JP" altLang="en-US" smtClean="0"/>
              <a:t>35</a:t>
            </a:fld>
            <a:endParaRPr kumimoji="1" lang="ja-JP" altLang="en-US"/>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2DBFA9C1-E75B-6A0E-5E67-5BC1D9EE31D9}"/>
                  </a:ext>
                </a:extLst>
              </p:cNvPr>
              <p:cNvSpPr txBox="1"/>
              <p:nvPr/>
            </p:nvSpPr>
            <p:spPr>
              <a:xfrm>
                <a:off x="276152" y="1168835"/>
                <a:ext cx="6129883" cy="7399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solidFill>
                            <a:srgbClr val="FF0000"/>
                          </a:solidFill>
                          <a:latin typeface="Cambria Math" panose="02040503050406030204" pitchFamily="18" charset="0"/>
                        </a:rPr>
                        <m:t>𝐾</m:t>
                      </m:r>
                      <m:r>
                        <a:rPr kumimoji="1"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0</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0</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1</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1</m:t>
                                  </m:r>
                                </m:e>
                                <m:sub>
                                  <m:r>
                                    <a:rPr lang="en-US" altLang="ja-JP" sz="2000" i="1">
                                      <a:latin typeface="Cambria Math" panose="02040503050406030204" pitchFamily="18" charset="0"/>
                                    </a:rPr>
                                    <m:t>2</m:t>
                                  </m:r>
                                </m:sub>
                              </m:sSub>
                            </m:e>
                          </m:d>
                        </m:num>
                        <m:den>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0</m:t>
                                  </m:r>
                                </m:e>
                                <m:sub>
                                  <m:r>
                                    <a:rPr lang="en-US" altLang="ja-JP" sz="2000" i="1">
                                      <a:latin typeface="Cambria Math" panose="02040503050406030204" pitchFamily="18" charset="0"/>
                                    </a:rPr>
                                    <m:t>2</m:t>
                                  </m:r>
                                </m:sub>
                              </m:sSub>
                            </m:e>
                          </m:d>
                          <m:r>
                            <a:rPr lang="en-US" altLang="ja-JP" sz="2000" i="1">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0</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1</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1</m:t>
                                  </m:r>
                                </m:e>
                                <m:sub>
                                  <m:r>
                                    <a:rPr lang="en-US" altLang="ja-JP" sz="2000" i="1">
                                      <a:latin typeface="Cambria Math" panose="02040503050406030204" pitchFamily="18" charset="0"/>
                                    </a:rPr>
                                    <m:t>2</m:t>
                                  </m:r>
                                </m:sub>
                              </m:sSub>
                            </m:e>
                          </m:d>
                        </m:den>
                      </m:f>
                      <m:r>
                        <a:rPr lang="en-US" altLang="ja-JP" sz="2000" b="0" i="1" smtClean="0">
                          <a:latin typeface="Cambria Math" panose="02040503050406030204" pitchFamily="18" charset="0"/>
                        </a:rPr>
                        <m:t>≤0</m:t>
                      </m:r>
                    </m:oMath>
                  </m:oMathPara>
                </a14:m>
                <a:endParaRPr kumimoji="1" lang="ja-JP" altLang="en-US" sz="2000" dirty="0"/>
              </a:p>
            </p:txBody>
          </p:sp>
        </mc:Choice>
        <mc:Fallback xmlns="">
          <p:sp>
            <p:nvSpPr>
              <p:cNvPr id="5" name="テキスト ボックス 4">
                <a:extLst>
                  <a:ext uri="{FF2B5EF4-FFF2-40B4-BE49-F238E27FC236}">
                    <a16:creationId xmlns:a16="http://schemas.microsoft.com/office/drawing/2014/main" id="{2DBFA9C1-E75B-6A0E-5E67-5BC1D9EE31D9}"/>
                  </a:ext>
                </a:extLst>
              </p:cNvPr>
              <p:cNvSpPr txBox="1">
                <a:spLocks noRot="1" noChangeAspect="1" noMove="1" noResize="1" noEditPoints="1" noAdjustHandles="1" noChangeArrowheads="1" noChangeShapeType="1" noTextEdit="1"/>
              </p:cNvSpPr>
              <p:nvPr/>
            </p:nvSpPr>
            <p:spPr>
              <a:xfrm>
                <a:off x="276152" y="1168835"/>
                <a:ext cx="6129883" cy="739946"/>
              </a:xfrm>
              <a:prstGeom prst="rect">
                <a:avLst/>
              </a:prstGeom>
              <a:blipFill>
                <a:blip r:embed="rId3"/>
                <a:stretch>
                  <a:fillRect/>
                </a:stretch>
              </a:blipFill>
            </p:spPr>
            <p:txBody>
              <a:bodyPr/>
              <a:lstStyle/>
              <a:p>
                <a:r>
                  <a:rPr lang="ja-JP" altLang="en-US">
                    <a:noFill/>
                  </a:rPr>
                  <a:t> </a:t>
                </a:r>
              </a:p>
            </p:txBody>
          </p:sp>
        </mc:Fallback>
      </mc:AlternateContent>
      <p:pic>
        <p:nvPicPr>
          <p:cNvPr id="7" name="図 6" descr="グラフ, 散布図&#10;&#10;自動的に生成された説明">
            <a:extLst>
              <a:ext uri="{FF2B5EF4-FFF2-40B4-BE49-F238E27FC236}">
                <a16:creationId xmlns:a16="http://schemas.microsoft.com/office/drawing/2014/main" id="{B242147B-0E3F-FD7C-514A-89574279F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5338" y="2279899"/>
            <a:ext cx="7533063" cy="4530958"/>
          </a:xfrm>
          <a:prstGeom prst="rect">
            <a:avLst/>
          </a:prstGeom>
        </p:spPr>
      </p:pic>
      <mc:AlternateContent xmlns:mc="http://schemas.openxmlformats.org/markup-compatibility/2006" xmlns:a14="http://schemas.microsoft.com/office/drawing/2010/main">
        <mc:Choice Requires="a14">
          <p:sp>
            <p:nvSpPr>
              <p:cNvPr id="10" name="タイトル 1">
                <a:extLst>
                  <a:ext uri="{FF2B5EF4-FFF2-40B4-BE49-F238E27FC236}">
                    <a16:creationId xmlns:a16="http://schemas.microsoft.com/office/drawing/2014/main" id="{A0E0AA45-36BC-35DB-63F5-6304F3CF8D9A}"/>
                  </a:ext>
                </a:extLst>
              </p:cNvPr>
              <p:cNvSpPr txBox="1">
                <a:spLocks/>
              </p:cNvSpPr>
              <p:nvPr/>
            </p:nvSpPr>
            <p:spPr>
              <a:xfrm>
                <a:off x="293916" y="244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kern="1200">
                    <a:solidFill>
                      <a:schemeClr val="tx1"/>
                    </a:solidFill>
                    <a:latin typeface="+mj-lt"/>
                    <a:ea typeface="+mj-ea"/>
                    <a:cs typeface="+mj-cs"/>
                  </a:defRPr>
                </a:lvl1pPr>
              </a:lstStyle>
              <a:p>
                <a:r>
                  <a:rPr lang="ja-JP" altLang="en-US" dirty="0"/>
                  <a:t>コントラスト</a:t>
                </a:r>
                <a14:m>
                  <m:oMath xmlns:m="http://schemas.openxmlformats.org/officeDocument/2006/math">
                    <m:r>
                      <a:rPr lang="en-US" altLang="ja-JP" i="1" smtClean="0">
                        <a:solidFill>
                          <a:srgbClr val="FF0000"/>
                        </a:solidFill>
                        <a:latin typeface="Cambria Math" panose="02040503050406030204" pitchFamily="18" charset="0"/>
                      </a:rPr>
                      <m:t>𝐾</m:t>
                    </m:r>
                  </m:oMath>
                </a14:m>
                <a:endParaRPr lang="ja-JP" altLang="en-US" dirty="0"/>
              </a:p>
            </p:txBody>
          </p:sp>
        </mc:Choice>
        <mc:Fallback xmlns="">
          <p:sp>
            <p:nvSpPr>
              <p:cNvPr id="10" name="タイトル 1">
                <a:extLst>
                  <a:ext uri="{FF2B5EF4-FFF2-40B4-BE49-F238E27FC236}">
                    <a16:creationId xmlns:a16="http://schemas.microsoft.com/office/drawing/2014/main" id="{A0E0AA45-36BC-35DB-63F5-6304F3CF8D9A}"/>
                  </a:ext>
                </a:extLst>
              </p:cNvPr>
              <p:cNvSpPr txBox="1">
                <a:spLocks noRot="1" noChangeAspect="1" noMove="1" noResize="1" noEditPoints="1" noAdjustHandles="1" noChangeArrowheads="1" noChangeShapeType="1" noTextEdit="1"/>
              </p:cNvSpPr>
              <p:nvPr/>
            </p:nvSpPr>
            <p:spPr>
              <a:xfrm>
                <a:off x="293916" y="24455"/>
                <a:ext cx="10515600" cy="1325563"/>
              </a:xfrm>
              <a:prstGeom prst="rect">
                <a:avLst/>
              </a:prstGeom>
              <a:blipFill>
                <a:blip r:embed="rId6"/>
                <a:stretch>
                  <a:fillRect l="-202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70ACDF0E-AB24-EDEC-703A-DA5EA7883697}"/>
                  </a:ext>
                </a:extLst>
              </p:cNvPr>
              <p:cNvSpPr txBox="1"/>
              <p:nvPr/>
            </p:nvSpPr>
            <p:spPr>
              <a:xfrm rot="16200000">
                <a:off x="1923445" y="4002156"/>
                <a:ext cx="527387" cy="523220"/>
              </a:xfrm>
              <a:prstGeom prst="rect">
                <a:avLst/>
              </a:prstGeom>
              <a:solidFill>
                <a:schemeClr val="bg1"/>
              </a:solid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solidFill>
                            <a:srgbClr val="FF0000"/>
                          </a:solidFill>
                          <a:latin typeface="Cambria Math" panose="02040503050406030204" pitchFamily="18" charset="0"/>
                        </a:rPr>
                        <m:t>𝐾</m:t>
                      </m:r>
                    </m:oMath>
                  </m:oMathPara>
                </a14:m>
                <a:endParaRPr kumimoji="1" lang="ja-JP" altLang="en-US" sz="2800" dirty="0">
                  <a:solidFill>
                    <a:srgbClr val="FF0000"/>
                  </a:solidFill>
                </a:endParaRPr>
              </a:p>
            </p:txBody>
          </p:sp>
        </mc:Choice>
        <mc:Fallback xmlns="">
          <p:sp>
            <p:nvSpPr>
              <p:cNvPr id="2" name="テキスト ボックス 1">
                <a:extLst>
                  <a:ext uri="{FF2B5EF4-FFF2-40B4-BE49-F238E27FC236}">
                    <a16:creationId xmlns:a16="http://schemas.microsoft.com/office/drawing/2014/main" id="{70ACDF0E-AB24-EDEC-703A-DA5EA7883697}"/>
                  </a:ext>
                </a:extLst>
              </p:cNvPr>
              <p:cNvSpPr txBox="1">
                <a:spLocks noRot="1" noChangeAspect="1" noMove="1" noResize="1" noEditPoints="1" noAdjustHandles="1" noChangeArrowheads="1" noChangeShapeType="1" noTextEdit="1"/>
              </p:cNvSpPr>
              <p:nvPr/>
            </p:nvSpPr>
            <p:spPr>
              <a:xfrm rot="16200000">
                <a:off x="1923445" y="4002156"/>
                <a:ext cx="527387" cy="523220"/>
              </a:xfrm>
              <a:prstGeom prst="rect">
                <a:avLst/>
              </a:prstGeom>
              <a:blipFill>
                <a:blip r:embed="rId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91980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CB324FF9-6D7D-8A29-024D-C271E9EDCBC5}"/>
                  </a:ext>
                </a:extLst>
              </p:cNvPr>
              <p:cNvSpPr>
                <a:spLocks noGrp="1"/>
              </p:cNvSpPr>
              <p:nvPr>
                <p:ph type="title"/>
              </p:nvPr>
            </p:nvSpPr>
            <p:spPr>
              <a:xfrm>
                <a:off x="293916" y="24455"/>
                <a:ext cx="10515600" cy="1325563"/>
              </a:xfrm>
            </p:spPr>
            <p:txBody>
              <a:bodyPr/>
              <a:lstStyle/>
              <a:p>
                <a:r>
                  <a:rPr kumimoji="1" lang="ja-JP" altLang="en-US" dirty="0"/>
                  <a:t>コントラスト</a:t>
                </a:r>
                <a14:m>
                  <m:oMath xmlns:m="http://schemas.openxmlformats.org/officeDocument/2006/math">
                    <m:r>
                      <a:rPr kumimoji="1" lang="en-US" altLang="ja-JP" b="0" i="1" smtClean="0">
                        <a:solidFill>
                          <a:srgbClr val="FF0000"/>
                        </a:solidFill>
                        <a:latin typeface="Cambria Math" panose="02040503050406030204" pitchFamily="18" charset="0"/>
                      </a:rPr>
                      <m:t>𝐾</m:t>
                    </m:r>
                  </m:oMath>
                </a14:m>
                <a:endParaRPr kumimoji="1" lang="ja-JP" altLang="en-US" dirty="0"/>
              </a:p>
            </p:txBody>
          </p:sp>
        </mc:Choice>
        <mc:Fallback xmlns="">
          <p:sp>
            <p:nvSpPr>
              <p:cNvPr id="2" name="タイトル 1">
                <a:extLst>
                  <a:ext uri="{FF2B5EF4-FFF2-40B4-BE49-F238E27FC236}">
                    <a16:creationId xmlns:a16="http://schemas.microsoft.com/office/drawing/2014/main" id="{CB324FF9-6D7D-8A29-024D-C271E9EDCBC5}"/>
                  </a:ext>
                </a:extLst>
              </p:cNvPr>
              <p:cNvSpPr>
                <a:spLocks noGrp="1" noRot="1" noChangeAspect="1" noMove="1" noResize="1" noEditPoints="1" noAdjustHandles="1" noChangeArrowheads="1" noChangeShapeType="1" noTextEdit="1"/>
              </p:cNvSpPr>
              <p:nvPr>
                <p:ph type="title"/>
              </p:nvPr>
            </p:nvSpPr>
            <p:spPr>
              <a:xfrm>
                <a:off x="293916" y="24455"/>
                <a:ext cx="10515600" cy="1325563"/>
              </a:xfrm>
              <a:blipFill>
                <a:blip r:embed="rId3"/>
                <a:stretch>
                  <a:fillRect l="-2029"/>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73C5EB3-A55B-4885-49AE-13904AB0EF99}"/>
              </a:ext>
            </a:extLst>
          </p:cNvPr>
          <p:cNvSpPr>
            <a:spLocks noGrp="1"/>
          </p:cNvSpPr>
          <p:nvPr>
            <p:ph type="sldNum" sz="quarter" idx="12"/>
          </p:nvPr>
        </p:nvSpPr>
        <p:spPr/>
        <p:txBody>
          <a:bodyPr/>
          <a:lstStyle/>
          <a:p>
            <a:fld id="{6FB6090F-F54E-433E-AC64-1BF1EF994A80}" type="slidenum">
              <a:rPr kumimoji="1" lang="ja-JP" altLang="en-US" smtClean="0"/>
              <a:t>36</a:t>
            </a:fld>
            <a:endParaRPr kumimoji="1" lang="ja-JP" altLang="en-US"/>
          </a:p>
        </p:txBody>
      </p:sp>
      <p:pic>
        <p:nvPicPr>
          <p:cNvPr id="8" name="図 7" descr="グラフ, 折れ線グラフ&#10;&#10;自動的に生成された説明">
            <a:extLst>
              <a:ext uri="{FF2B5EF4-FFF2-40B4-BE49-F238E27FC236}">
                <a16:creationId xmlns:a16="http://schemas.microsoft.com/office/drawing/2014/main" id="{5C1D3300-B6ED-C4E8-DB99-F0B09554C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407" y="2267368"/>
            <a:ext cx="8207670" cy="4503077"/>
          </a:xfrm>
          <a:prstGeom prst="rect">
            <a:avLst/>
          </a:prstGeom>
        </p:spPr>
      </p:pic>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C83C6A92-CF27-3A03-17CC-BB0A7CBDFCF7}"/>
                  </a:ext>
                </a:extLst>
              </p:cNvPr>
              <p:cNvSpPr txBox="1"/>
              <p:nvPr/>
            </p:nvSpPr>
            <p:spPr>
              <a:xfrm>
                <a:off x="276152" y="1168835"/>
                <a:ext cx="6129883" cy="7399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solidFill>
                            <a:srgbClr val="FF0000"/>
                          </a:solidFill>
                          <a:latin typeface="Cambria Math" panose="02040503050406030204" pitchFamily="18" charset="0"/>
                        </a:rPr>
                        <m:t>𝐾</m:t>
                      </m:r>
                      <m:r>
                        <a:rPr kumimoji="1"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0</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0</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1</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1</m:t>
                                  </m:r>
                                </m:e>
                                <m:sub>
                                  <m:r>
                                    <a:rPr lang="en-US" altLang="ja-JP" sz="2000" i="1">
                                      <a:latin typeface="Cambria Math" panose="02040503050406030204" pitchFamily="18" charset="0"/>
                                    </a:rPr>
                                    <m:t>2</m:t>
                                  </m:r>
                                </m:sub>
                              </m:sSub>
                            </m:e>
                          </m:d>
                        </m:num>
                        <m:den>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0</m:t>
                                  </m:r>
                                </m:e>
                                <m:sub>
                                  <m:r>
                                    <a:rPr lang="en-US" altLang="ja-JP" sz="2000" i="1">
                                      <a:latin typeface="Cambria Math" panose="02040503050406030204" pitchFamily="18" charset="0"/>
                                    </a:rPr>
                                    <m:t>2</m:t>
                                  </m:r>
                                </m:sub>
                              </m:sSub>
                            </m:e>
                          </m:d>
                          <m:r>
                            <a:rPr lang="en-US" altLang="ja-JP" sz="2000" i="1">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0</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𝑎</m:t>
                                  </m:r>
                                </m:e>
                                <m:sub>
                                  <m:r>
                                    <a:rPr lang="en-US" altLang="ja-JP" sz="2000" i="1">
                                      <a:latin typeface="Cambria Math" panose="02040503050406030204" pitchFamily="18" charset="0"/>
                                    </a:rPr>
                                    <m:t>2</m:t>
                                  </m:r>
                                </m:sub>
                              </m:sSub>
                            </m:e>
                          </m:d>
                          <m:r>
                            <a:rPr lang="en-US" altLang="ja-JP" sz="2000" b="0" i="1" smtClean="0">
                              <a:latin typeface="Cambria Math" panose="02040503050406030204" pitchFamily="18" charset="0"/>
                            </a:rPr>
                            <m:t>+</m:t>
                          </m:r>
                          <m:r>
                            <a:rPr lang="en-US" altLang="ja-JP" sz="2000" i="1">
                              <a:latin typeface="Cambria Math" panose="02040503050406030204" pitchFamily="18" charset="0"/>
                            </a:rPr>
                            <m:t>𝑃</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1</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1</m:t>
                                  </m:r>
                                </m:e>
                                <m:sub>
                                  <m:r>
                                    <a:rPr lang="en-US" altLang="ja-JP" sz="2000" i="1">
                                      <a:latin typeface="Cambria Math" panose="02040503050406030204" pitchFamily="18" charset="0"/>
                                    </a:rPr>
                                    <m:t>2</m:t>
                                  </m:r>
                                </m:sub>
                              </m:sSub>
                            </m:e>
                          </m:d>
                        </m:den>
                      </m:f>
                      <m:r>
                        <a:rPr lang="en-US" altLang="ja-JP" sz="2000" b="0" i="1" smtClean="0">
                          <a:latin typeface="Cambria Math" panose="02040503050406030204" pitchFamily="18" charset="0"/>
                        </a:rPr>
                        <m:t>≤0</m:t>
                      </m:r>
                    </m:oMath>
                  </m:oMathPara>
                </a14:m>
                <a:endParaRPr kumimoji="1" lang="ja-JP" altLang="en-US" sz="2000" dirty="0"/>
              </a:p>
            </p:txBody>
          </p:sp>
        </mc:Choice>
        <mc:Fallback xmlns="">
          <p:sp>
            <p:nvSpPr>
              <p:cNvPr id="10" name="テキスト ボックス 9">
                <a:extLst>
                  <a:ext uri="{FF2B5EF4-FFF2-40B4-BE49-F238E27FC236}">
                    <a16:creationId xmlns:a16="http://schemas.microsoft.com/office/drawing/2014/main" id="{C83C6A92-CF27-3A03-17CC-BB0A7CBDFCF7}"/>
                  </a:ext>
                </a:extLst>
              </p:cNvPr>
              <p:cNvSpPr txBox="1">
                <a:spLocks noRot="1" noChangeAspect="1" noMove="1" noResize="1" noEditPoints="1" noAdjustHandles="1" noChangeArrowheads="1" noChangeShapeType="1" noTextEdit="1"/>
              </p:cNvSpPr>
              <p:nvPr/>
            </p:nvSpPr>
            <p:spPr>
              <a:xfrm>
                <a:off x="276152" y="1168835"/>
                <a:ext cx="6129883" cy="739946"/>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2216B421-BBBB-9BA4-CB8F-FA282608B9DD}"/>
                  </a:ext>
                </a:extLst>
              </p:cNvPr>
              <p:cNvSpPr txBox="1"/>
              <p:nvPr/>
            </p:nvSpPr>
            <p:spPr>
              <a:xfrm rot="16200000">
                <a:off x="1923445" y="4002156"/>
                <a:ext cx="527387" cy="523220"/>
              </a:xfrm>
              <a:prstGeom prst="rect">
                <a:avLst/>
              </a:prstGeom>
              <a:solidFill>
                <a:schemeClr val="bg1"/>
              </a:solid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solidFill>
                            <a:srgbClr val="FF0000"/>
                          </a:solidFill>
                          <a:latin typeface="Cambria Math" panose="02040503050406030204" pitchFamily="18" charset="0"/>
                        </a:rPr>
                        <m:t>𝐾</m:t>
                      </m:r>
                    </m:oMath>
                  </m:oMathPara>
                </a14:m>
                <a:endParaRPr kumimoji="1" lang="ja-JP" altLang="en-US" sz="2800" dirty="0">
                  <a:solidFill>
                    <a:srgbClr val="FF0000"/>
                  </a:solidFill>
                </a:endParaRPr>
              </a:p>
            </p:txBody>
          </p:sp>
        </mc:Choice>
        <mc:Fallback xmlns="">
          <p:sp>
            <p:nvSpPr>
              <p:cNvPr id="7" name="テキスト ボックス 6">
                <a:extLst>
                  <a:ext uri="{FF2B5EF4-FFF2-40B4-BE49-F238E27FC236}">
                    <a16:creationId xmlns:a16="http://schemas.microsoft.com/office/drawing/2014/main" id="{2216B421-BBBB-9BA4-CB8F-FA282608B9DD}"/>
                  </a:ext>
                </a:extLst>
              </p:cNvPr>
              <p:cNvSpPr txBox="1">
                <a:spLocks noRot="1" noChangeAspect="1" noMove="1" noResize="1" noEditPoints="1" noAdjustHandles="1" noChangeArrowheads="1" noChangeShapeType="1" noTextEdit="1"/>
              </p:cNvSpPr>
              <p:nvPr/>
            </p:nvSpPr>
            <p:spPr>
              <a:xfrm rot="16200000">
                <a:off x="1923445" y="4002156"/>
                <a:ext cx="527387" cy="523220"/>
              </a:xfrm>
              <a:prstGeom prst="rect">
                <a:avLst/>
              </a:prstGeom>
              <a:blipFill>
                <a:blip r:embed="rId6"/>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13808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F790EA-389D-3C00-13FF-8E3EC5ACCE63}"/>
              </a:ext>
            </a:extLst>
          </p:cNvPr>
          <p:cNvSpPr>
            <a:spLocks noGrp="1"/>
          </p:cNvSpPr>
          <p:nvPr>
            <p:ph type="title"/>
          </p:nvPr>
        </p:nvSpPr>
        <p:spPr/>
        <p:txBody>
          <a:bodyPr/>
          <a:lstStyle/>
          <a:p>
            <a:r>
              <a:rPr kumimoji="1" lang="ja-JP" altLang="en-US" dirty="0"/>
              <a:t>実験値表</a:t>
            </a:r>
          </a:p>
        </p:txBody>
      </p:sp>
      <p:sp>
        <p:nvSpPr>
          <p:cNvPr id="4" name="スライド番号プレースホルダー 3">
            <a:extLst>
              <a:ext uri="{FF2B5EF4-FFF2-40B4-BE49-F238E27FC236}">
                <a16:creationId xmlns:a16="http://schemas.microsoft.com/office/drawing/2014/main" id="{81EC9A1A-97D7-5FAD-ED05-A21D2A0832BE}"/>
              </a:ext>
            </a:extLst>
          </p:cNvPr>
          <p:cNvSpPr>
            <a:spLocks noGrp="1"/>
          </p:cNvSpPr>
          <p:nvPr>
            <p:ph type="sldNum" sz="quarter" idx="12"/>
          </p:nvPr>
        </p:nvSpPr>
        <p:spPr/>
        <p:txBody>
          <a:bodyPr/>
          <a:lstStyle/>
          <a:p>
            <a:fld id="{6FB6090F-F54E-433E-AC64-1BF1EF994A80}" type="slidenum">
              <a:rPr kumimoji="1" lang="ja-JP" altLang="en-US" smtClean="0"/>
              <a:t>37</a:t>
            </a:fld>
            <a:endParaRPr kumimoji="1" lang="ja-JP" altLang="en-US"/>
          </a:p>
        </p:txBody>
      </p:sp>
      <p:pic>
        <p:nvPicPr>
          <p:cNvPr id="6" name="図 5">
            <a:extLst>
              <a:ext uri="{FF2B5EF4-FFF2-40B4-BE49-F238E27FC236}">
                <a16:creationId xmlns:a16="http://schemas.microsoft.com/office/drawing/2014/main" id="{7D3C27A0-7075-9725-2B84-650476CAE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69" y="1032280"/>
            <a:ext cx="11298227" cy="5572903"/>
          </a:xfrm>
          <a:prstGeom prst="rect">
            <a:avLst/>
          </a:prstGeom>
        </p:spPr>
      </p:pic>
    </p:spTree>
    <p:extLst>
      <p:ext uri="{BB962C8B-B14F-4D97-AF65-F5344CB8AC3E}">
        <p14:creationId xmlns:p14="http://schemas.microsoft.com/office/powerpoint/2010/main" val="3203719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C47254-4F06-2038-E4C1-69FB00E2B7AC}"/>
              </a:ext>
            </a:extLst>
          </p:cNvPr>
          <p:cNvSpPr>
            <a:spLocks noGrp="1"/>
          </p:cNvSpPr>
          <p:nvPr>
            <p:ph type="title"/>
          </p:nvPr>
        </p:nvSpPr>
        <p:spPr/>
        <p:txBody>
          <a:bodyPr/>
          <a:lstStyle/>
          <a:p>
            <a:r>
              <a:rPr kumimoji="1" lang="ja-JP" altLang="en-US" dirty="0"/>
              <a:t>初期状態の準備方法（従来）</a:t>
            </a:r>
          </a:p>
        </p:txBody>
      </p:sp>
      <p:sp>
        <p:nvSpPr>
          <p:cNvPr id="4" name="スライド番号プレースホルダー 3">
            <a:extLst>
              <a:ext uri="{FF2B5EF4-FFF2-40B4-BE49-F238E27FC236}">
                <a16:creationId xmlns:a16="http://schemas.microsoft.com/office/drawing/2014/main" id="{44C9BBB5-C19D-AE0C-34D9-93EA8C43D16C}"/>
              </a:ext>
            </a:extLst>
          </p:cNvPr>
          <p:cNvSpPr>
            <a:spLocks noGrp="1"/>
          </p:cNvSpPr>
          <p:nvPr>
            <p:ph type="sldNum" sz="quarter" idx="12"/>
          </p:nvPr>
        </p:nvSpPr>
        <p:spPr/>
        <p:txBody>
          <a:bodyPr/>
          <a:lstStyle/>
          <a:p>
            <a:fld id="{6FB6090F-F54E-433E-AC64-1BF1EF994A80}" type="slidenum">
              <a:rPr kumimoji="1" lang="ja-JP" altLang="en-US" smtClean="0"/>
              <a:t>38</a:t>
            </a:fld>
            <a:endParaRPr kumimoji="1" lang="ja-JP" altLang="en-US"/>
          </a:p>
        </p:txBody>
      </p:sp>
      <p:sp>
        <p:nvSpPr>
          <p:cNvPr id="5" name="テキスト ボックス 4">
            <a:extLst>
              <a:ext uri="{FF2B5EF4-FFF2-40B4-BE49-F238E27FC236}">
                <a16:creationId xmlns:a16="http://schemas.microsoft.com/office/drawing/2014/main" id="{12233C37-A728-EBDD-A6F8-91CA1D38381B}"/>
              </a:ext>
            </a:extLst>
          </p:cNvPr>
          <p:cNvSpPr txBox="1"/>
          <p:nvPr/>
        </p:nvSpPr>
        <p:spPr>
          <a:xfrm>
            <a:off x="484960" y="3069467"/>
            <a:ext cx="1415772" cy="461665"/>
          </a:xfrm>
          <a:prstGeom prst="rect">
            <a:avLst/>
          </a:prstGeom>
          <a:noFill/>
        </p:spPr>
        <p:txBody>
          <a:bodyPr wrap="none" rtlCol="0">
            <a:spAutoFit/>
          </a:bodyPr>
          <a:lstStyle/>
          <a:p>
            <a:pPr algn="l"/>
            <a:r>
              <a:rPr kumimoji="1" lang="ja-JP" altLang="en-US" sz="2400" dirty="0"/>
              <a:t>量子力学</a:t>
            </a:r>
          </a:p>
        </p:txBody>
      </p:sp>
      <p:pic>
        <p:nvPicPr>
          <p:cNvPr id="6" name="Picture 2">
            <a:extLst>
              <a:ext uri="{FF2B5EF4-FFF2-40B4-BE49-F238E27FC236}">
                <a16:creationId xmlns:a16="http://schemas.microsoft.com/office/drawing/2014/main" id="{DC2B0937-772A-B4C4-4C04-698FBEFF0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473" y="2162351"/>
            <a:ext cx="3200400" cy="2296287"/>
          </a:xfrm>
          <a:prstGeom prst="rect">
            <a:avLst/>
          </a:prstGeom>
          <a:noFill/>
          <a:extLst>
            <a:ext uri="{909E8E84-426E-40DD-AFC4-6F175D3DCCD1}">
              <a14:hiddenFill xmlns:a14="http://schemas.microsoft.com/office/drawing/2010/main">
                <a:solidFill>
                  <a:srgbClr val="FFFFFF"/>
                </a:solidFill>
              </a14:hiddenFill>
            </a:ext>
          </a:extLst>
        </p:spPr>
      </p:pic>
      <p:sp>
        <p:nvSpPr>
          <p:cNvPr id="7" name="矢印: 右 6">
            <a:extLst>
              <a:ext uri="{FF2B5EF4-FFF2-40B4-BE49-F238E27FC236}">
                <a16:creationId xmlns:a16="http://schemas.microsoft.com/office/drawing/2014/main" id="{FF3720A7-5478-5926-C3E8-28FBAE5FE7C4}"/>
              </a:ext>
            </a:extLst>
          </p:cNvPr>
          <p:cNvSpPr/>
          <p:nvPr/>
        </p:nvSpPr>
        <p:spPr>
          <a:xfrm>
            <a:off x="1900732" y="3155668"/>
            <a:ext cx="414780" cy="30939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13CD3EAE-0629-E774-64A6-916412D919FE}"/>
                  </a:ext>
                </a:extLst>
              </p:cNvPr>
              <p:cNvSpPr txBox="1"/>
              <p:nvPr/>
            </p:nvSpPr>
            <p:spPr>
              <a:xfrm>
                <a:off x="2518570" y="2975327"/>
                <a:ext cx="1362489"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𝛼</m:t>
                      </m:r>
                      <m:r>
                        <a:rPr kumimoji="1" lang="en-US" altLang="ja-JP" sz="2400" b="0" i="1" smtClean="0">
                          <a:latin typeface="Cambria Math" panose="02040503050406030204" pitchFamily="18" charset="0"/>
                        </a:rPr>
                        <m:t>, </m:t>
                      </m:r>
                      <m:r>
                        <a:rPr kumimoji="1" lang="en-US" altLang="ja-JP" sz="2400" b="0" i="1" smtClean="0">
                          <a:latin typeface="Cambria Math" panose="02040503050406030204" pitchFamily="18" charset="0"/>
                        </a:rPr>
                        <m:t>𝛽</m:t>
                      </m:r>
                      <m:r>
                        <a:rPr kumimoji="1" lang="en-US" altLang="ja-JP" sz="2400" b="0" i="1" smtClean="0">
                          <a:latin typeface="Cambria Math" panose="02040503050406030204" pitchFamily="18" charset="0"/>
                        </a:rPr>
                        <m:t>, </m:t>
                      </m:r>
                      <m:r>
                        <a:rPr kumimoji="1" lang="en-US" altLang="ja-JP" sz="2400" b="0" i="1" smtClean="0">
                          <a:latin typeface="Cambria Math" panose="02040503050406030204" pitchFamily="18" charset="0"/>
                        </a:rPr>
                        <m:t>𝛾</m:t>
                      </m:r>
                      <m:r>
                        <a:rPr kumimoji="1" lang="en-US" altLang="ja-JP" sz="2400" b="0" i="1" smtClean="0">
                          <a:latin typeface="Cambria Math" panose="02040503050406030204" pitchFamily="18" charset="0"/>
                        </a:rPr>
                        <m:t>, ⋅⋅⋅</m:t>
                      </m:r>
                    </m:oMath>
                  </m:oMathPara>
                </a14:m>
                <a:endParaRPr kumimoji="1" lang="ja-JP" altLang="en-US" sz="2400" dirty="0"/>
              </a:p>
            </p:txBody>
          </p:sp>
        </mc:Choice>
        <mc:Fallback xmlns="">
          <p:sp>
            <p:nvSpPr>
              <p:cNvPr id="8" name="テキスト ボックス 7">
                <a:extLst>
                  <a:ext uri="{FF2B5EF4-FFF2-40B4-BE49-F238E27FC236}">
                    <a16:creationId xmlns:a16="http://schemas.microsoft.com/office/drawing/2014/main" id="{13CD3EAE-0629-E774-64A6-916412D919FE}"/>
                  </a:ext>
                </a:extLst>
              </p:cNvPr>
              <p:cNvSpPr txBox="1">
                <a:spLocks noRot="1" noChangeAspect="1" noMove="1" noResize="1" noEditPoints="1" noAdjustHandles="1" noChangeArrowheads="1" noChangeShapeType="1" noTextEdit="1"/>
              </p:cNvSpPr>
              <p:nvPr/>
            </p:nvSpPr>
            <p:spPr>
              <a:xfrm>
                <a:off x="2518570" y="2975327"/>
                <a:ext cx="1362489" cy="461665"/>
              </a:xfrm>
              <a:prstGeom prst="rect">
                <a:avLst/>
              </a:prstGeom>
              <a:blipFill>
                <a:blip r:embed="rId3"/>
                <a:stretch>
                  <a:fillRect b="-17105"/>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A60F94AF-978E-32C0-17FF-9B35757677E8}"/>
              </a:ext>
            </a:extLst>
          </p:cNvPr>
          <p:cNvSpPr txBox="1"/>
          <p:nvPr/>
        </p:nvSpPr>
        <p:spPr>
          <a:xfrm>
            <a:off x="2324912" y="3373361"/>
            <a:ext cx="1723549" cy="461665"/>
          </a:xfrm>
          <a:prstGeom prst="rect">
            <a:avLst/>
          </a:prstGeom>
          <a:noFill/>
        </p:spPr>
        <p:txBody>
          <a:bodyPr wrap="none" rtlCol="0">
            <a:spAutoFit/>
          </a:bodyPr>
          <a:lstStyle/>
          <a:p>
            <a:pPr algn="l"/>
            <a:r>
              <a:rPr kumimoji="1" lang="ja-JP" altLang="en-US" sz="2400" dirty="0"/>
              <a:t>パラメータ</a:t>
            </a:r>
          </a:p>
        </p:txBody>
      </p:sp>
      <p:sp>
        <p:nvSpPr>
          <p:cNvPr id="10" name="矢印: 右 9">
            <a:extLst>
              <a:ext uri="{FF2B5EF4-FFF2-40B4-BE49-F238E27FC236}">
                <a16:creationId xmlns:a16="http://schemas.microsoft.com/office/drawing/2014/main" id="{0D944246-0568-AC27-E87E-CCFC24CF73BC}"/>
              </a:ext>
            </a:extLst>
          </p:cNvPr>
          <p:cNvSpPr/>
          <p:nvPr/>
        </p:nvSpPr>
        <p:spPr>
          <a:xfrm>
            <a:off x="3954628" y="3145601"/>
            <a:ext cx="414780" cy="30939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F9B7D66-D056-7690-EB3F-73660CE3642D}"/>
              </a:ext>
            </a:extLst>
          </p:cNvPr>
          <p:cNvSpPr txBox="1"/>
          <p:nvPr/>
        </p:nvSpPr>
        <p:spPr>
          <a:xfrm>
            <a:off x="4436697" y="1998450"/>
            <a:ext cx="3057247" cy="523220"/>
          </a:xfrm>
          <a:prstGeom prst="rect">
            <a:avLst/>
          </a:prstGeom>
          <a:noFill/>
        </p:spPr>
        <p:txBody>
          <a:bodyPr wrap="none" rtlCol="0">
            <a:spAutoFit/>
          </a:bodyPr>
          <a:lstStyle/>
          <a:p>
            <a:pPr algn="l"/>
            <a:r>
              <a:rPr kumimoji="1" lang="ja-JP" altLang="en-US" sz="2800" dirty="0"/>
              <a:t>実験セットアップ</a:t>
            </a:r>
          </a:p>
        </p:txBody>
      </p:sp>
      <p:sp>
        <p:nvSpPr>
          <p:cNvPr id="12" name="矢印: 右 11">
            <a:extLst>
              <a:ext uri="{FF2B5EF4-FFF2-40B4-BE49-F238E27FC236}">
                <a16:creationId xmlns:a16="http://schemas.microsoft.com/office/drawing/2014/main" id="{B69700D3-E25E-35A7-EFD2-D94E27EC3511}"/>
              </a:ext>
            </a:extLst>
          </p:cNvPr>
          <p:cNvSpPr/>
          <p:nvPr/>
        </p:nvSpPr>
        <p:spPr>
          <a:xfrm>
            <a:off x="7644958" y="3155668"/>
            <a:ext cx="414780" cy="30939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958D2BB-0CB2-0430-290A-31840B4EC8E7}"/>
                  </a:ext>
                </a:extLst>
              </p:cNvPr>
              <p:cNvSpPr txBox="1"/>
              <p:nvPr/>
            </p:nvSpPr>
            <p:spPr>
              <a:xfrm>
                <a:off x="8041921" y="3105980"/>
                <a:ext cx="3035430" cy="5347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800" i="1" smtClean="0">
                              <a:latin typeface="Cambria Math" panose="02040503050406030204" pitchFamily="18" charset="0"/>
                            </a:rPr>
                          </m:ctrlPr>
                        </m:accPr>
                        <m:e>
                          <m:r>
                            <a:rPr kumimoji="1" lang="en-US" altLang="ja-JP" sz="2800" b="0" i="1" smtClean="0">
                              <a:latin typeface="Cambria Math" panose="02040503050406030204" pitchFamily="18" charset="0"/>
                            </a:rPr>
                            <m:t>𝑈</m:t>
                          </m:r>
                        </m:e>
                      </m:acc>
                      <m:r>
                        <a:rPr kumimoji="1" lang="en-US" altLang="ja-JP" sz="2800" b="0" i="1" smtClean="0">
                          <a:latin typeface="Cambria Math" panose="02040503050406030204" pitchFamily="18" charset="0"/>
                        </a:rPr>
                        <m:t>(</m:t>
                      </m:r>
                      <m:r>
                        <a:rPr lang="ja-JP" altLang="en-US" sz="2800" i="1">
                          <a:latin typeface="Cambria Math" panose="02040503050406030204" pitchFamily="18" charset="0"/>
                        </a:rPr>
                        <m:t>𝛼</m:t>
                      </m:r>
                      <m:r>
                        <a:rPr lang="en-US" altLang="ja-JP" sz="2800" i="1">
                          <a:latin typeface="Cambria Math" panose="02040503050406030204" pitchFamily="18" charset="0"/>
                        </a:rPr>
                        <m:t>, </m:t>
                      </m:r>
                      <m:r>
                        <a:rPr lang="ja-JP" altLang="en-US" sz="2800" i="1">
                          <a:latin typeface="Cambria Math" panose="02040503050406030204" pitchFamily="18" charset="0"/>
                        </a:rPr>
                        <m:t>𝛽</m:t>
                      </m:r>
                      <m:r>
                        <a:rPr lang="en-US" altLang="ja-JP" sz="2800" i="1">
                          <a:latin typeface="Cambria Math" panose="02040503050406030204" pitchFamily="18" charset="0"/>
                        </a:rPr>
                        <m:t>, </m:t>
                      </m:r>
                      <m:r>
                        <a:rPr lang="ja-JP" altLang="en-US" sz="2800" i="1">
                          <a:latin typeface="Cambria Math" panose="02040503050406030204" pitchFamily="18" charset="0"/>
                        </a:rPr>
                        <m:t>𝛾</m:t>
                      </m:r>
                      <m:r>
                        <a:rPr lang="en-US" altLang="ja-JP" sz="2800" i="1">
                          <a:latin typeface="Cambria Math" panose="02040503050406030204" pitchFamily="18" charset="0"/>
                        </a:rPr>
                        <m:t>, ⋅⋅⋅</m:t>
                      </m:r>
                      <m:r>
                        <a:rPr kumimoji="1" lang="en-US" altLang="ja-JP" sz="2800" b="0" i="1" smtClean="0">
                          <a:latin typeface="Cambria Math" panose="02040503050406030204" pitchFamily="18" charset="0"/>
                        </a:rPr>
                        <m:t>)</m:t>
                      </m:r>
                      <m:d>
                        <m:dPr>
                          <m:begChr m:val=""/>
                          <m:endChr m:val="⟩"/>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𝜓</m:t>
                              </m:r>
                            </m:e>
                            <m:sub>
                              <m:r>
                                <a:rPr kumimoji="1" lang="en-US" altLang="ja-JP" sz="2800" b="0" i="1" smtClean="0">
                                  <a:latin typeface="Cambria Math" panose="02040503050406030204" pitchFamily="18" charset="0"/>
                                </a:rPr>
                                <m:t>0</m:t>
                              </m:r>
                            </m:sub>
                          </m:sSub>
                        </m:e>
                      </m:d>
                    </m:oMath>
                  </m:oMathPara>
                </a14:m>
                <a:endParaRPr kumimoji="1" lang="ja-JP" altLang="en-US" sz="2800" dirty="0"/>
              </a:p>
            </p:txBody>
          </p:sp>
        </mc:Choice>
        <mc:Fallback xmlns="">
          <p:sp>
            <p:nvSpPr>
              <p:cNvPr id="13" name="テキスト ボックス 12">
                <a:extLst>
                  <a:ext uri="{FF2B5EF4-FFF2-40B4-BE49-F238E27FC236}">
                    <a16:creationId xmlns:a16="http://schemas.microsoft.com/office/drawing/2014/main" id="{9958D2BB-0CB2-0430-290A-31840B4EC8E7}"/>
                  </a:ext>
                </a:extLst>
              </p:cNvPr>
              <p:cNvSpPr txBox="1">
                <a:spLocks noRot="1" noChangeAspect="1" noMove="1" noResize="1" noEditPoints="1" noAdjustHandles="1" noChangeArrowheads="1" noChangeShapeType="1" noTextEdit="1"/>
              </p:cNvSpPr>
              <p:nvPr/>
            </p:nvSpPr>
            <p:spPr>
              <a:xfrm>
                <a:off x="8041921" y="3105980"/>
                <a:ext cx="3035430" cy="534762"/>
              </a:xfrm>
              <a:prstGeom prst="rect">
                <a:avLst/>
              </a:prstGeom>
              <a:blipFill>
                <a:blip r:embed="rId4"/>
                <a:stretch>
                  <a:fillRect/>
                </a:stretch>
              </a:blipFill>
            </p:spPr>
            <p:txBody>
              <a:bodyPr/>
              <a:lstStyle/>
              <a:p>
                <a:r>
                  <a:rPr lang="ja-JP" altLang="en-US">
                    <a:noFill/>
                  </a:rPr>
                  <a:t> </a:t>
                </a:r>
              </a:p>
            </p:txBody>
          </p:sp>
        </mc:Fallback>
      </mc:AlternateContent>
      <p:sp>
        <p:nvSpPr>
          <p:cNvPr id="14" name="テキスト ボックス 13">
            <a:extLst>
              <a:ext uri="{FF2B5EF4-FFF2-40B4-BE49-F238E27FC236}">
                <a16:creationId xmlns:a16="http://schemas.microsoft.com/office/drawing/2014/main" id="{0EBDCDBF-04AC-3630-9228-307A1A5DE164}"/>
              </a:ext>
            </a:extLst>
          </p:cNvPr>
          <p:cNvSpPr txBox="1"/>
          <p:nvPr/>
        </p:nvSpPr>
        <p:spPr>
          <a:xfrm>
            <a:off x="8684011" y="3640742"/>
            <a:ext cx="1620957" cy="523220"/>
          </a:xfrm>
          <a:prstGeom prst="rect">
            <a:avLst/>
          </a:prstGeom>
          <a:noFill/>
        </p:spPr>
        <p:txBody>
          <a:bodyPr wrap="none" rtlCol="0">
            <a:spAutoFit/>
          </a:bodyPr>
          <a:lstStyle/>
          <a:p>
            <a:pPr algn="l"/>
            <a:r>
              <a:rPr kumimoji="1" lang="ja-JP" altLang="en-US" sz="2800" dirty="0"/>
              <a:t>初期状態</a:t>
            </a:r>
          </a:p>
        </p:txBody>
      </p:sp>
    </p:spTree>
    <p:extLst>
      <p:ext uri="{BB962C8B-B14F-4D97-AF65-F5344CB8AC3E}">
        <p14:creationId xmlns:p14="http://schemas.microsoft.com/office/powerpoint/2010/main" val="1748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9" grpId="0"/>
      <p:bldP spid="10" grpId="0" animBg="1"/>
      <p:bldP spid="11" grpId="0"/>
      <p:bldP spid="12" grpId="0" animBg="1"/>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6E8C6-430A-ED6F-65CB-B5137028899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2A235C1-021D-A503-9081-4DF9A097DD76}"/>
              </a:ext>
            </a:extLst>
          </p:cNvPr>
          <p:cNvSpPr>
            <a:spLocks noGrp="1"/>
          </p:cNvSpPr>
          <p:nvPr>
            <p:ph type="title"/>
          </p:nvPr>
        </p:nvSpPr>
        <p:spPr/>
        <p:txBody>
          <a:bodyPr/>
          <a:lstStyle/>
          <a:p>
            <a:r>
              <a:rPr lang="ja-JP" altLang="en-US" dirty="0"/>
              <a:t>もくじ</a:t>
            </a:r>
            <a:endParaRPr kumimoji="1" lang="ja-JP" altLang="en-US" dirty="0"/>
          </a:p>
        </p:txBody>
      </p:sp>
      <p:sp>
        <p:nvSpPr>
          <p:cNvPr id="3" name="コンテンツ プレースホルダー 2">
            <a:extLst>
              <a:ext uri="{FF2B5EF4-FFF2-40B4-BE49-F238E27FC236}">
                <a16:creationId xmlns:a16="http://schemas.microsoft.com/office/drawing/2014/main" id="{D768322D-EDB3-B86F-2386-66F8A985092B}"/>
              </a:ext>
            </a:extLst>
          </p:cNvPr>
          <p:cNvSpPr>
            <a:spLocks noGrp="1"/>
          </p:cNvSpPr>
          <p:nvPr>
            <p:ph idx="1"/>
          </p:nvPr>
        </p:nvSpPr>
        <p:spPr/>
        <p:txBody>
          <a:bodyPr/>
          <a:lstStyle/>
          <a:p>
            <a:pPr marL="514350" indent="-514350">
              <a:lnSpc>
                <a:spcPct val="200000"/>
              </a:lnSpc>
              <a:buFont typeface="+mj-lt"/>
              <a:buAutoNum type="arabicPeriod"/>
            </a:pPr>
            <a:r>
              <a:rPr kumimoji="1" lang="ja-JP" altLang="en-US" dirty="0"/>
              <a:t>研究の背景と目的</a:t>
            </a:r>
            <a:endParaRPr kumimoji="1" lang="en-US" altLang="ja-JP" dirty="0"/>
          </a:p>
          <a:p>
            <a:pPr marL="514350" indent="-514350">
              <a:lnSpc>
                <a:spcPct val="200000"/>
              </a:lnSpc>
              <a:buFont typeface="+mj-lt"/>
              <a:buAutoNum type="arabicPeriod"/>
            </a:pPr>
            <a:r>
              <a:rPr lang="en-US" altLang="ja-JP" dirty="0" err="1">
                <a:solidFill>
                  <a:schemeClr val="bg1">
                    <a:lumMod val="50000"/>
                  </a:schemeClr>
                </a:solidFill>
              </a:rPr>
              <a:t>Frauchiger</a:t>
            </a:r>
            <a:r>
              <a:rPr lang="ja-JP" altLang="en-US" dirty="0">
                <a:solidFill>
                  <a:schemeClr val="bg1">
                    <a:lumMod val="50000"/>
                  </a:schemeClr>
                </a:solidFill>
              </a:rPr>
              <a:t>と</a:t>
            </a:r>
            <a:r>
              <a:rPr lang="en-US" altLang="ja-JP" dirty="0">
                <a:solidFill>
                  <a:schemeClr val="bg1">
                    <a:lumMod val="50000"/>
                  </a:schemeClr>
                </a:solidFill>
              </a:rPr>
              <a:t>Renner</a:t>
            </a:r>
            <a:r>
              <a:rPr lang="ja-JP" altLang="en-US" dirty="0">
                <a:solidFill>
                  <a:schemeClr val="bg1">
                    <a:lumMod val="50000"/>
                  </a:schemeClr>
                </a:solidFill>
              </a:rPr>
              <a:t>のパラドックス</a:t>
            </a:r>
            <a:endParaRPr lang="en-US" altLang="ja-JP" dirty="0">
              <a:solidFill>
                <a:schemeClr val="bg1">
                  <a:lumMod val="50000"/>
                </a:schemeClr>
              </a:solidFill>
            </a:endParaRPr>
          </a:p>
          <a:p>
            <a:pPr marL="514350" indent="-514350">
              <a:lnSpc>
                <a:spcPct val="200000"/>
              </a:lnSpc>
              <a:buFont typeface="+mj-lt"/>
              <a:buAutoNum type="arabicPeriod"/>
            </a:pPr>
            <a:r>
              <a:rPr kumimoji="1" lang="ja-JP" altLang="en-US" dirty="0">
                <a:solidFill>
                  <a:schemeClr val="bg1">
                    <a:lumMod val="50000"/>
                  </a:schemeClr>
                </a:solidFill>
              </a:rPr>
              <a:t>実験</a:t>
            </a:r>
            <a:endParaRPr kumimoji="1" lang="en-US" altLang="ja-JP" dirty="0">
              <a:solidFill>
                <a:schemeClr val="bg1">
                  <a:lumMod val="50000"/>
                </a:schemeClr>
              </a:solidFill>
            </a:endParaRPr>
          </a:p>
          <a:p>
            <a:pPr marL="514350" indent="-514350">
              <a:lnSpc>
                <a:spcPct val="200000"/>
              </a:lnSpc>
              <a:buFont typeface="+mj-lt"/>
              <a:buAutoNum type="arabicPeriod"/>
            </a:pPr>
            <a:r>
              <a:rPr lang="ja-JP" altLang="en-US" dirty="0">
                <a:solidFill>
                  <a:schemeClr val="bg1">
                    <a:lumMod val="50000"/>
                  </a:schemeClr>
                </a:solidFill>
              </a:rPr>
              <a:t>結果とまとめ</a:t>
            </a:r>
            <a:endParaRPr kumimoji="1" lang="ja-JP" altLang="en-US" dirty="0">
              <a:solidFill>
                <a:schemeClr val="bg1">
                  <a:lumMod val="50000"/>
                </a:schemeClr>
              </a:solidFill>
            </a:endParaRPr>
          </a:p>
        </p:txBody>
      </p:sp>
      <p:sp>
        <p:nvSpPr>
          <p:cNvPr id="4" name="スライド番号プレースホルダー 3">
            <a:extLst>
              <a:ext uri="{FF2B5EF4-FFF2-40B4-BE49-F238E27FC236}">
                <a16:creationId xmlns:a16="http://schemas.microsoft.com/office/drawing/2014/main" id="{C2E67B85-A3E0-5790-0F0F-116EC7057822}"/>
              </a:ext>
            </a:extLst>
          </p:cNvPr>
          <p:cNvSpPr>
            <a:spLocks noGrp="1"/>
          </p:cNvSpPr>
          <p:nvPr>
            <p:ph type="sldNum" sz="quarter" idx="12"/>
          </p:nvPr>
        </p:nvSpPr>
        <p:spPr/>
        <p:txBody>
          <a:bodyPr/>
          <a:lstStyle/>
          <a:p>
            <a:fld id="{6FB6090F-F54E-433E-AC64-1BF1EF994A80}" type="slidenum">
              <a:rPr kumimoji="1" lang="ja-JP" altLang="en-US" smtClean="0"/>
              <a:t>3</a:t>
            </a:fld>
            <a:endParaRPr kumimoji="1" lang="ja-JP" altLang="en-US"/>
          </a:p>
        </p:txBody>
      </p:sp>
    </p:spTree>
    <p:extLst>
      <p:ext uri="{BB962C8B-B14F-4D97-AF65-F5344CB8AC3E}">
        <p14:creationId xmlns:p14="http://schemas.microsoft.com/office/powerpoint/2010/main" val="3340349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63F019-61DA-965F-CD9F-4C2DF0E20892}"/>
              </a:ext>
            </a:extLst>
          </p:cNvPr>
          <p:cNvSpPr>
            <a:spLocks noGrp="1"/>
          </p:cNvSpPr>
          <p:nvPr>
            <p:ph type="title"/>
          </p:nvPr>
        </p:nvSpPr>
        <p:spPr/>
        <p:txBody>
          <a:bodyPr/>
          <a:lstStyle/>
          <a:p>
            <a:r>
              <a:rPr kumimoji="1" lang="ja-JP" altLang="en-US" dirty="0"/>
              <a:t>初期状態の準備方法（今回）</a:t>
            </a:r>
          </a:p>
        </p:txBody>
      </p:sp>
      <p:sp>
        <p:nvSpPr>
          <p:cNvPr id="4" name="スライド番号プレースホルダー 3">
            <a:extLst>
              <a:ext uri="{FF2B5EF4-FFF2-40B4-BE49-F238E27FC236}">
                <a16:creationId xmlns:a16="http://schemas.microsoft.com/office/drawing/2014/main" id="{21775008-8FCF-2BFD-2AA8-396A7F92EF5C}"/>
              </a:ext>
            </a:extLst>
          </p:cNvPr>
          <p:cNvSpPr>
            <a:spLocks noGrp="1"/>
          </p:cNvSpPr>
          <p:nvPr>
            <p:ph type="sldNum" sz="quarter" idx="12"/>
          </p:nvPr>
        </p:nvSpPr>
        <p:spPr/>
        <p:txBody>
          <a:bodyPr/>
          <a:lstStyle/>
          <a:p>
            <a:fld id="{6FB6090F-F54E-433E-AC64-1BF1EF994A80}" type="slidenum">
              <a:rPr kumimoji="1" lang="ja-JP" altLang="en-US" smtClean="0"/>
              <a:t>39</a:t>
            </a:fld>
            <a:endParaRPr kumimoji="1" lang="ja-JP" altLang="en-US"/>
          </a:p>
        </p:txBody>
      </p:sp>
      <p:pic>
        <p:nvPicPr>
          <p:cNvPr id="5" name="Picture 2">
            <a:extLst>
              <a:ext uri="{FF2B5EF4-FFF2-40B4-BE49-F238E27FC236}">
                <a16:creationId xmlns:a16="http://schemas.microsoft.com/office/drawing/2014/main" id="{C3CD4A23-D5D8-954C-55F7-8766CD4F4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473" y="2162351"/>
            <a:ext cx="3200400" cy="22962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612FC6CE-0F0D-C9B6-FDA6-B4ECF3CE28F3}"/>
                  </a:ext>
                </a:extLst>
              </p:cNvPr>
              <p:cNvSpPr txBox="1"/>
              <p:nvPr/>
            </p:nvSpPr>
            <p:spPr>
              <a:xfrm>
                <a:off x="8358481" y="2615467"/>
                <a:ext cx="1362489"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𝛼</m:t>
                      </m:r>
                      <m:r>
                        <a:rPr kumimoji="1" lang="en-US" altLang="ja-JP" sz="2400" b="0" i="1" smtClean="0">
                          <a:latin typeface="Cambria Math" panose="02040503050406030204" pitchFamily="18" charset="0"/>
                        </a:rPr>
                        <m:t>, </m:t>
                      </m:r>
                      <m:r>
                        <a:rPr kumimoji="1" lang="en-US" altLang="ja-JP" sz="2400" b="0" i="1" smtClean="0">
                          <a:latin typeface="Cambria Math" panose="02040503050406030204" pitchFamily="18" charset="0"/>
                        </a:rPr>
                        <m:t>𝛽</m:t>
                      </m:r>
                      <m:r>
                        <a:rPr kumimoji="1" lang="en-US" altLang="ja-JP" sz="2400" b="0" i="1" smtClean="0">
                          <a:latin typeface="Cambria Math" panose="02040503050406030204" pitchFamily="18" charset="0"/>
                        </a:rPr>
                        <m:t>, </m:t>
                      </m:r>
                      <m:r>
                        <a:rPr kumimoji="1" lang="en-US" altLang="ja-JP" sz="2400" b="0" i="1" smtClean="0">
                          <a:latin typeface="Cambria Math" panose="02040503050406030204" pitchFamily="18" charset="0"/>
                        </a:rPr>
                        <m:t>𝛾</m:t>
                      </m:r>
                      <m:r>
                        <a:rPr kumimoji="1" lang="en-US" altLang="ja-JP" sz="2400" b="0" i="1" smtClean="0">
                          <a:latin typeface="Cambria Math" panose="02040503050406030204" pitchFamily="18" charset="0"/>
                        </a:rPr>
                        <m:t>, ⋅⋅⋅</m:t>
                      </m:r>
                    </m:oMath>
                  </m:oMathPara>
                </a14:m>
                <a:endParaRPr kumimoji="1" lang="ja-JP" altLang="en-US" sz="2400" dirty="0"/>
              </a:p>
            </p:txBody>
          </p:sp>
        </mc:Choice>
        <mc:Fallback xmlns="">
          <p:sp>
            <p:nvSpPr>
              <p:cNvPr id="6" name="テキスト ボックス 5">
                <a:extLst>
                  <a:ext uri="{FF2B5EF4-FFF2-40B4-BE49-F238E27FC236}">
                    <a16:creationId xmlns:a16="http://schemas.microsoft.com/office/drawing/2014/main" id="{612FC6CE-0F0D-C9B6-FDA6-B4ECF3CE28F3}"/>
                  </a:ext>
                </a:extLst>
              </p:cNvPr>
              <p:cNvSpPr txBox="1">
                <a:spLocks noRot="1" noChangeAspect="1" noMove="1" noResize="1" noEditPoints="1" noAdjustHandles="1" noChangeArrowheads="1" noChangeShapeType="1" noTextEdit="1"/>
              </p:cNvSpPr>
              <p:nvPr/>
            </p:nvSpPr>
            <p:spPr>
              <a:xfrm>
                <a:off x="8358481" y="2615467"/>
                <a:ext cx="1362489" cy="461665"/>
              </a:xfrm>
              <a:prstGeom prst="rect">
                <a:avLst/>
              </a:prstGeom>
              <a:blipFill>
                <a:blip r:embed="rId3"/>
                <a:stretch>
                  <a:fillRect b="-17105"/>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D0E0793E-DE73-4228-17AD-4AD86730C181}"/>
              </a:ext>
            </a:extLst>
          </p:cNvPr>
          <p:cNvSpPr txBox="1"/>
          <p:nvPr/>
        </p:nvSpPr>
        <p:spPr>
          <a:xfrm>
            <a:off x="8164823" y="3013501"/>
            <a:ext cx="1723549" cy="461665"/>
          </a:xfrm>
          <a:prstGeom prst="rect">
            <a:avLst/>
          </a:prstGeom>
          <a:noFill/>
        </p:spPr>
        <p:txBody>
          <a:bodyPr wrap="none" rtlCol="0">
            <a:spAutoFit/>
          </a:bodyPr>
          <a:lstStyle/>
          <a:p>
            <a:pPr algn="l"/>
            <a:r>
              <a:rPr kumimoji="1" lang="ja-JP" altLang="en-US" sz="2400" dirty="0"/>
              <a:t>パラメータ</a:t>
            </a:r>
          </a:p>
        </p:txBody>
      </p:sp>
      <p:sp>
        <p:nvSpPr>
          <p:cNvPr id="8" name="テキスト ボックス 7">
            <a:extLst>
              <a:ext uri="{FF2B5EF4-FFF2-40B4-BE49-F238E27FC236}">
                <a16:creationId xmlns:a16="http://schemas.microsoft.com/office/drawing/2014/main" id="{68A400BC-6626-46AB-B937-0FDDCAF33D4B}"/>
              </a:ext>
            </a:extLst>
          </p:cNvPr>
          <p:cNvSpPr txBox="1"/>
          <p:nvPr/>
        </p:nvSpPr>
        <p:spPr>
          <a:xfrm>
            <a:off x="4436697" y="1998450"/>
            <a:ext cx="3057247" cy="523220"/>
          </a:xfrm>
          <a:prstGeom prst="rect">
            <a:avLst/>
          </a:prstGeom>
          <a:noFill/>
        </p:spPr>
        <p:txBody>
          <a:bodyPr wrap="none" rtlCol="0">
            <a:spAutoFit/>
          </a:bodyPr>
          <a:lstStyle/>
          <a:p>
            <a:pPr algn="l"/>
            <a:r>
              <a:rPr kumimoji="1" lang="ja-JP" altLang="en-US" sz="2800" dirty="0"/>
              <a:t>実験セットアップ</a:t>
            </a:r>
          </a:p>
        </p:txBody>
      </p:sp>
      <p:sp>
        <p:nvSpPr>
          <p:cNvPr id="9" name="矢印: 右 8">
            <a:extLst>
              <a:ext uri="{FF2B5EF4-FFF2-40B4-BE49-F238E27FC236}">
                <a16:creationId xmlns:a16="http://schemas.microsoft.com/office/drawing/2014/main" id="{DD56570F-2D94-055F-362D-96104725C79C}"/>
              </a:ext>
            </a:extLst>
          </p:cNvPr>
          <p:cNvSpPr/>
          <p:nvPr/>
        </p:nvSpPr>
        <p:spPr>
          <a:xfrm>
            <a:off x="7644958" y="3155668"/>
            <a:ext cx="414780" cy="30939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FF22AD8-1E41-42C0-83B6-A023D96732AC}"/>
              </a:ext>
            </a:extLst>
          </p:cNvPr>
          <p:cNvSpPr txBox="1"/>
          <p:nvPr/>
        </p:nvSpPr>
        <p:spPr>
          <a:xfrm>
            <a:off x="1958553" y="2954712"/>
            <a:ext cx="1723549" cy="461665"/>
          </a:xfrm>
          <a:prstGeom prst="rect">
            <a:avLst/>
          </a:prstGeom>
          <a:noFill/>
        </p:spPr>
        <p:txBody>
          <a:bodyPr wrap="none" rtlCol="0">
            <a:spAutoFit/>
          </a:bodyPr>
          <a:lstStyle/>
          <a:p>
            <a:r>
              <a:rPr lang="ja-JP" altLang="en-US" sz="2400" dirty="0"/>
              <a:t>物理的条件</a:t>
            </a:r>
            <a:endParaRPr kumimoji="1" lang="en-US" altLang="ja-JP" sz="2400" dirty="0">
              <a:solidFill>
                <a:schemeClr val="tx1"/>
              </a:solidFill>
            </a:endParaRPr>
          </a:p>
        </p:txBody>
      </p:sp>
      <p:sp>
        <p:nvSpPr>
          <p:cNvPr id="11" name="矢印: 右 10">
            <a:extLst>
              <a:ext uri="{FF2B5EF4-FFF2-40B4-BE49-F238E27FC236}">
                <a16:creationId xmlns:a16="http://schemas.microsoft.com/office/drawing/2014/main" id="{CAC65CD4-AE3D-A064-F014-7F75FC8E4B49}"/>
              </a:ext>
            </a:extLst>
          </p:cNvPr>
          <p:cNvSpPr/>
          <p:nvPr/>
        </p:nvSpPr>
        <p:spPr>
          <a:xfrm>
            <a:off x="3770104" y="3051450"/>
            <a:ext cx="414780" cy="30939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EE673351-FD23-A5E9-CCAC-914C8B928824}"/>
              </a:ext>
            </a:extLst>
          </p:cNvPr>
          <p:cNvSpPr/>
          <p:nvPr/>
        </p:nvSpPr>
        <p:spPr>
          <a:xfrm>
            <a:off x="2914650" y="3261919"/>
            <a:ext cx="7360612" cy="1914601"/>
          </a:xfrm>
          <a:custGeom>
            <a:avLst/>
            <a:gdLst>
              <a:gd name="connsiteX0" fmla="*/ 7566465 w 7887022"/>
              <a:gd name="connsiteY0" fmla="*/ 196282 h 1914601"/>
              <a:gd name="connsiteX1" fmla="*/ 7886977 w 7887022"/>
              <a:gd name="connsiteY1" fmla="*/ 384818 h 1914601"/>
              <a:gd name="connsiteX2" fmla="*/ 7547612 w 7887022"/>
              <a:gd name="connsiteY2" fmla="*/ 1289791 h 1914601"/>
              <a:gd name="connsiteX3" fmla="*/ 5869641 w 7887022"/>
              <a:gd name="connsiteY3" fmla="*/ 1789412 h 1914601"/>
              <a:gd name="connsiteX4" fmla="*/ 2617393 w 7887022"/>
              <a:gd name="connsiteY4" fmla="*/ 1902534 h 1914601"/>
              <a:gd name="connsiteX5" fmla="*/ 222985 w 7887022"/>
              <a:gd name="connsiteY5" fmla="*/ 1572595 h 1914601"/>
              <a:gd name="connsiteX6" fmla="*/ 194704 w 7887022"/>
              <a:gd name="connsiteY6" fmla="*/ 592208 h 1914601"/>
              <a:gd name="connsiteX7" fmla="*/ 1024263 w 7887022"/>
              <a:gd name="connsiteY7" fmla="*/ 54880 h 1914601"/>
              <a:gd name="connsiteX8" fmla="*/ 1316494 w 7887022"/>
              <a:gd name="connsiteY8" fmla="*/ 45453 h 19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022" h="1914601">
                <a:moveTo>
                  <a:pt x="7566465" y="196282"/>
                </a:moveTo>
                <a:cubicBezTo>
                  <a:pt x="7728292" y="199424"/>
                  <a:pt x="7890119" y="202567"/>
                  <a:pt x="7886977" y="384818"/>
                </a:cubicBezTo>
                <a:cubicBezTo>
                  <a:pt x="7883835" y="567069"/>
                  <a:pt x="7883835" y="1055692"/>
                  <a:pt x="7547612" y="1289791"/>
                </a:cubicBezTo>
                <a:cubicBezTo>
                  <a:pt x="7211389" y="1523890"/>
                  <a:pt x="6691344" y="1687288"/>
                  <a:pt x="5869641" y="1789412"/>
                </a:cubicBezTo>
                <a:cubicBezTo>
                  <a:pt x="5047938" y="1891536"/>
                  <a:pt x="3558502" y="1938670"/>
                  <a:pt x="2617393" y="1902534"/>
                </a:cubicBezTo>
                <a:cubicBezTo>
                  <a:pt x="1676284" y="1866398"/>
                  <a:pt x="626766" y="1790983"/>
                  <a:pt x="222985" y="1572595"/>
                </a:cubicBezTo>
                <a:cubicBezTo>
                  <a:pt x="-180797" y="1354207"/>
                  <a:pt x="61158" y="845160"/>
                  <a:pt x="194704" y="592208"/>
                </a:cubicBezTo>
                <a:cubicBezTo>
                  <a:pt x="328250" y="339256"/>
                  <a:pt x="837298" y="146006"/>
                  <a:pt x="1024263" y="54880"/>
                </a:cubicBezTo>
                <a:cubicBezTo>
                  <a:pt x="1211228" y="-36246"/>
                  <a:pt x="1263861" y="4603"/>
                  <a:pt x="1316494" y="45453"/>
                </a:cubicBezTo>
              </a:path>
            </a:pathLst>
          </a:custGeom>
          <a:noFill/>
          <a:ln w="635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C646B67-B86B-638A-F374-9A9F8A99FCEE}"/>
              </a:ext>
            </a:extLst>
          </p:cNvPr>
          <p:cNvSpPr txBox="1"/>
          <p:nvPr/>
        </p:nvSpPr>
        <p:spPr>
          <a:xfrm>
            <a:off x="4841698" y="5282771"/>
            <a:ext cx="2698175" cy="523220"/>
          </a:xfrm>
          <a:prstGeom prst="rect">
            <a:avLst/>
          </a:prstGeom>
          <a:noFill/>
        </p:spPr>
        <p:txBody>
          <a:bodyPr wrap="none" rtlCol="0">
            <a:spAutoFit/>
          </a:bodyPr>
          <a:lstStyle/>
          <a:p>
            <a:pPr algn="l"/>
            <a:r>
              <a:rPr lang="ja-JP" altLang="en-US" sz="2800" dirty="0"/>
              <a:t>フィードバック</a:t>
            </a:r>
            <a:endParaRPr kumimoji="1" lang="ja-JP" altLang="en-US" sz="2800" dirty="0"/>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02DB074F-F8BE-DB46-E333-AAB287EDE4C1}"/>
                  </a:ext>
                </a:extLst>
              </p:cNvPr>
              <p:cNvSpPr txBox="1"/>
              <p:nvPr/>
            </p:nvSpPr>
            <p:spPr>
              <a:xfrm>
                <a:off x="7843957" y="2784069"/>
                <a:ext cx="3035430" cy="5347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800" i="1" smtClean="0">
                              <a:latin typeface="Cambria Math" panose="02040503050406030204" pitchFamily="18" charset="0"/>
                            </a:rPr>
                          </m:ctrlPr>
                        </m:accPr>
                        <m:e>
                          <m:r>
                            <a:rPr kumimoji="1" lang="en-US" altLang="ja-JP" sz="2800" b="0" i="1" smtClean="0">
                              <a:latin typeface="Cambria Math" panose="02040503050406030204" pitchFamily="18" charset="0"/>
                            </a:rPr>
                            <m:t>𝑈</m:t>
                          </m:r>
                        </m:e>
                      </m:acc>
                      <m:r>
                        <a:rPr kumimoji="1" lang="en-US" altLang="ja-JP" sz="2800" b="0" i="1" smtClean="0">
                          <a:latin typeface="Cambria Math" panose="02040503050406030204" pitchFamily="18" charset="0"/>
                        </a:rPr>
                        <m:t>(</m:t>
                      </m:r>
                      <m:r>
                        <a:rPr lang="ja-JP" altLang="en-US" sz="2800" i="1">
                          <a:latin typeface="Cambria Math" panose="02040503050406030204" pitchFamily="18" charset="0"/>
                        </a:rPr>
                        <m:t>𝛼</m:t>
                      </m:r>
                      <m:r>
                        <a:rPr lang="en-US" altLang="ja-JP" sz="2800" i="1">
                          <a:latin typeface="Cambria Math" panose="02040503050406030204" pitchFamily="18" charset="0"/>
                        </a:rPr>
                        <m:t>, </m:t>
                      </m:r>
                      <m:r>
                        <a:rPr lang="ja-JP" altLang="en-US" sz="2800" i="1">
                          <a:latin typeface="Cambria Math" panose="02040503050406030204" pitchFamily="18" charset="0"/>
                        </a:rPr>
                        <m:t>𝛽</m:t>
                      </m:r>
                      <m:r>
                        <a:rPr lang="en-US" altLang="ja-JP" sz="2800" i="1">
                          <a:latin typeface="Cambria Math" panose="02040503050406030204" pitchFamily="18" charset="0"/>
                        </a:rPr>
                        <m:t>, </m:t>
                      </m:r>
                      <m:r>
                        <a:rPr lang="ja-JP" altLang="en-US" sz="2800" i="1">
                          <a:latin typeface="Cambria Math" panose="02040503050406030204" pitchFamily="18" charset="0"/>
                        </a:rPr>
                        <m:t>𝛾</m:t>
                      </m:r>
                      <m:r>
                        <a:rPr lang="en-US" altLang="ja-JP" sz="2800" i="1">
                          <a:latin typeface="Cambria Math" panose="02040503050406030204" pitchFamily="18" charset="0"/>
                        </a:rPr>
                        <m:t>, ⋅⋅⋅</m:t>
                      </m:r>
                      <m:r>
                        <a:rPr kumimoji="1" lang="en-US" altLang="ja-JP" sz="2800" b="0" i="1" smtClean="0">
                          <a:latin typeface="Cambria Math" panose="02040503050406030204" pitchFamily="18" charset="0"/>
                        </a:rPr>
                        <m:t>)</m:t>
                      </m:r>
                      <m:d>
                        <m:dPr>
                          <m:begChr m:val=""/>
                          <m:endChr m:val="⟩"/>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𝜓</m:t>
                              </m:r>
                            </m:e>
                            <m:sub>
                              <m:r>
                                <a:rPr kumimoji="1" lang="en-US" altLang="ja-JP" sz="2800" b="0" i="1" smtClean="0">
                                  <a:latin typeface="Cambria Math" panose="02040503050406030204" pitchFamily="18" charset="0"/>
                                </a:rPr>
                                <m:t>0</m:t>
                              </m:r>
                            </m:sub>
                          </m:sSub>
                        </m:e>
                      </m:d>
                    </m:oMath>
                  </m:oMathPara>
                </a14:m>
                <a:endParaRPr kumimoji="1" lang="ja-JP" altLang="en-US" sz="2800" dirty="0"/>
              </a:p>
            </p:txBody>
          </p:sp>
        </mc:Choice>
        <mc:Fallback xmlns="">
          <p:sp>
            <p:nvSpPr>
              <p:cNvPr id="14" name="テキスト ボックス 13">
                <a:extLst>
                  <a:ext uri="{FF2B5EF4-FFF2-40B4-BE49-F238E27FC236}">
                    <a16:creationId xmlns:a16="http://schemas.microsoft.com/office/drawing/2014/main" id="{02DB074F-F8BE-DB46-E333-AAB287EDE4C1}"/>
                  </a:ext>
                </a:extLst>
              </p:cNvPr>
              <p:cNvSpPr txBox="1">
                <a:spLocks noRot="1" noChangeAspect="1" noMove="1" noResize="1" noEditPoints="1" noAdjustHandles="1" noChangeArrowheads="1" noChangeShapeType="1" noTextEdit="1"/>
              </p:cNvSpPr>
              <p:nvPr/>
            </p:nvSpPr>
            <p:spPr>
              <a:xfrm>
                <a:off x="7843957" y="2784069"/>
                <a:ext cx="3035430" cy="534762"/>
              </a:xfrm>
              <a:prstGeom prst="rect">
                <a:avLst/>
              </a:prstGeom>
              <a:blipFill>
                <a:blip r:embed="rId4"/>
                <a:stretch>
                  <a:fillRect/>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738E39BD-15D6-DD1D-039E-089870148382}"/>
              </a:ext>
            </a:extLst>
          </p:cNvPr>
          <p:cNvSpPr txBox="1"/>
          <p:nvPr/>
        </p:nvSpPr>
        <p:spPr>
          <a:xfrm>
            <a:off x="8216118" y="3235589"/>
            <a:ext cx="1620957" cy="523220"/>
          </a:xfrm>
          <a:prstGeom prst="rect">
            <a:avLst/>
          </a:prstGeom>
          <a:noFill/>
        </p:spPr>
        <p:txBody>
          <a:bodyPr wrap="none" rtlCol="0">
            <a:spAutoFit/>
          </a:bodyPr>
          <a:lstStyle/>
          <a:p>
            <a:pPr algn="l"/>
            <a:r>
              <a:rPr kumimoji="1" lang="ja-JP" altLang="en-US" sz="2800" dirty="0"/>
              <a:t>初期状態</a:t>
            </a:r>
          </a:p>
        </p:txBody>
      </p:sp>
    </p:spTree>
    <p:extLst>
      <p:ext uri="{BB962C8B-B14F-4D97-AF65-F5344CB8AC3E}">
        <p14:creationId xmlns:p14="http://schemas.microsoft.com/office/powerpoint/2010/main" val="51098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animBg="1"/>
      <p:bldP spid="10" grpId="0"/>
      <p:bldP spid="10" grpId="1"/>
      <p:bldP spid="11" grpId="0" animBg="1"/>
      <p:bldP spid="11" grpId="1" animBg="1"/>
      <p:bldP spid="12" grpId="0" animBg="1"/>
      <p:bldP spid="12" grpId="1" animBg="1"/>
      <p:bldP spid="13" grpId="0"/>
      <p:bldP spid="13" grpId="1"/>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タイトル 1">
                <a:extLst>
                  <a:ext uri="{FF2B5EF4-FFF2-40B4-BE49-F238E27FC236}">
                    <a16:creationId xmlns:a16="http://schemas.microsoft.com/office/drawing/2014/main" id="{7FBE6038-18FF-27A4-F09B-50FF7A255E02}"/>
                  </a:ext>
                </a:extLst>
              </p:cNvPr>
              <p:cNvSpPr>
                <a:spLocks noGrp="1"/>
              </p:cNvSpPr>
              <p:nvPr>
                <p:ph type="title"/>
              </p:nvPr>
            </p:nvSpPr>
            <p:spPr/>
            <p:txBody>
              <a:bodyPr/>
              <a:lstStyle/>
              <a:p>
                <a14:m>
                  <m:oMath xmlns:m="http://schemas.openxmlformats.org/officeDocument/2006/math">
                    <m:r>
                      <a:rPr lang="en-US" altLang="ja-JP" i="1" smtClean="0">
                        <a:latin typeface="Cambria Math" panose="02040503050406030204" pitchFamily="18" charset="0"/>
                      </a:rPr>
                      <m:t>𝑃</m:t>
                    </m:r>
                    <m:r>
                      <a:rPr lang="en-US" altLang="ja-JP" i="1" smtClean="0">
                        <a:latin typeface="Cambria Math" panose="02040503050406030204" pitchFamily="18" charset="0"/>
                      </a:rPr>
                      <m:t>(</m:t>
                    </m:r>
                    <m:sSub>
                      <m:sSubPr>
                        <m:ctrlPr>
                          <a:rPr lang="en-US" altLang="ja-JP" i="1">
                            <a:solidFill>
                              <a:srgbClr val="FF0000"/>
                            </a:solidFill>
                            <a:latin typeface="Cambria Math" panose="02040503050406030204" pitchFamily="18" charset="0"/>
                          </a:rPr>
                        </m:ctrlPr>
                      </m:sSubPr>
                      <m:e>
                        <m:r>
                          <a:rPr lang="en-US" altLang="ja-JP" i="1">
                            <a:solidFill>
                              <a:srgbClr val="FF0000"/>
                            </a:solidFill>
                            <a:latin typeface="Cambria Math" panose="02040503050406030204" pitchFamily="18" charset="0"/>
                          </a:rPr>
                          <m:t>1</m:t>
                        </m:r>
                      </m:e>
                      <m:sub>
                        <m:r>
                          <a:rPr lang="en-US" altLang="ja-JP" i="1">
                            <a:solidFill>
                              <a:srgbClr val="FF0000"/>
                            </a:solidFill>
                            <a:latin typeface="Cambria Math" panose="02040503050406030204" pitchFamily="18" charset="0"/>
                          </a:rPr>
                          <m:t>𝐴</m:t>
                        </m:r>
                      </m:sub>
                    </m:sSub>
                    <m:r>
                      <a:rPr lang="en-US" altLang="ja-JP" i="1">
                        <a:latin typeface="Cambria Math" panose="02040503050406030204" pitchFamily="18" charset="0"/>
                      </a:rPr>
                      <m:t>;</m:t>
                    </m:r>
                    <m:sSub>
                      <m:sSubPr>
                        <m:ctrlPr>
                          <a:rPr lang="en-US" altLang="ja-JP" i="1">
                            <a:solidFill>
                              <a:srgbClr val="0000FF"/>
                            </a:solidFill>
                            <a:latin typeface="Cambria Math" panose="02040503050406030204" pitchFamily="18" charset="0"/>
                          </a:rPr>
                        </m:ctrlPr>
                      </m:sSubPr>
                      <m:e>
                        <m:r>
                          <a:rPr lang="en-US" altLang="ja-JP" i="1">
                            <a:solidFill>
                              <a:srgbClr val="0000FF"/>
                            </a:solidFill>
                            <a:latin typeface="Cambria Math" panose="02040503050406030204" pitchFamily="18" charset="0"/>
                          </a:rPr>
                          <m:t>1</m:t>
                        </m:r>
                      </m:e>
                      <m:sub>
                        <m:r>
                          <a:rPr lang="en-US" altLang="ja-JP" i="1">
                            <a:solidFill>
                              <a:srgbClr val="0000FF"/>
                            </a:solidFill>
                            <a:latin typeface="Cambria Math" panose="02040503050406030204" pitchFamily="18" charset="0"/>
                          </a:rPr>
                          <m:t>𝐵</m:t>
                        </m:r>
                      </m:sub>
                    </m:sSub>
                    <m:r>
                      <a:rPr lang="en-US" altLang="ja-JP" i="1">
                        <a:latin typeface="Cambria Math" panose="02040503050406030204" pitchFamily="18" charset="0"/>
                      </a:rPr>
                      <m:t>)</m:t>
                    </m:r>
                  </m:oMath>
                </a14:m>
                <a:r>
                  <a:rPr kumimoji="1" lang="ja-JP" altLang="en-US" dirty="0"/>
                  <a:t>の最適化（結果）</a:t>
                </a:r>
              </a:p>
            </p:txBody>
          </p:sp>
        </mc:Choice>
        <mc:Fallback xmlns="">
          <p:sp>
            <p:nvSpPr>
              <p:cNvPr id="2" name="タイトル 1">
                <a:extLst>
                  <a:ext uri="{FF2B5EF4-FFF2-40B4-BE49-F238E27FC236}">
                    <a16:creationId xmlns:a16="http://schemas.microsoft.com/office/drawing/2014/main" id="{7FBE6038-18FF-27A4-F09B-50FF7A255E02}"/>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20B9B8A-AC20-E97A-E082-2428DAEAFD33}"/>
              </a:ext>
            </a:extLst>
          </p:cNvPr>
          <p:cNvSpPr>
            <a:spLocks noGrp="1"/>
          </p:cNvSpPr>
          <p:nvPr>
            <p:ph type="sldNum" sz="quarter" idx="12"/>
          </p:nvPr>
        </p:nvSpPr>
        <p:spPr/>
        <p:txBody>
          <a:bodyPr/>
          <a:lstStyle/>
          <a:p>
            <a:fld id="{6FB6090F-F54E-433E-AC64-1BF1EF994A80}" type="slidenum">
              <a:rPr kumimoji="1" lang="ja-JP" altLang="en-US" smtClean="0"/>
              <a:t>40</a:t>
            </a:fld>
            <a:endParaRPr kumimoji="1" lang="ja-JP" altLang="en-US"/>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74D3C907-F114-7A7B-BD95-86A6BA715C63}"/>
                  </a:ext>
                </a:extLst>
              </p:cNvPr>
              <p:cNvSpPr txBox="1"/>
              <p:nvPr/>
            </p:nvSpPr>
            <p:spPr>
              <a:xfrm>
                <a:off x="7839075" y="1779263"/>
                <a:ext cx="4151136" cy="46166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𝑃</m:t>
                      </m:r>
                      <m:sSub>
                        <m:sSubPr>
                          <m:ctrlPr>
                            <a:rPr kumimoji="1" lang="en-US" altLang="ja-JP" sz="2400" b="0" i="1" smtClean="0">
                              <a:latin typeface="Cambria Math" panose="02040503050406030204" pitchFamily="18" charset="0"/>
                            </a:rPr>
                          </m:ctrlPr>
                        </m:sSubPr>
                        <m:e>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1,1</m:t>
                              </m:r>
                            </m:e>
                          </m:d>
                        </m:e>
                        <m:sub>
                          <m:r>
                            <a:rPr kumimoji="1" lang="en-US" altLang="ja-JP" sz="2400" b="0" i="1" smtClean="0">
                              <a:latin typeface="Cambria Math" panose="02040503050406030204" pitchFamily="18" charset="0"/>
                            </a:rPr>
                            <m:t>𝑚𝑖𝑛</m:t>
                          </m:r>
                        </m:sub>
                      </m:sSub>
                      <m:r>
                        <a:rPr kumimoji="1" lang="en-US" altLang="ja-JP" sz="2400" b="0" i="1" smtClean="0">
                          <a:latin typeface="Cambria Math" panose="02040503050406030204" pitchFamily="18" charset="0"/>
                        </a:rPr>
                        <m:t>=0.0151±0.0016</m:t>
                      </m:r>
                    </m:oMath>
                  </m:oMathPara>
                </a14:m>
                <a:endParaRPr kumimoji="1" lang="ja-JP" altLang="en-US" sz="2400" dirty="0"/>
              </a:p>
            </p:txBody>
          </p:sp>
        </mc:Choice>
        <mc:Fallback xmlns="">
          <p:sp>
            <p:nvSpPr>
              <p:cNvPr id="5" name="テキスト ボックス 4">
                <a:extLst>
                  <a:ext uri="{FF2B5EF4-FFF2-40B4-BE49-F238E27FC236}">
                    <a16:creationId xmlns:a16="http://schemas.microsoft.com/office/drawing/2014/main" id="{74D3C907-F114-7A7B-BD95-86A6BA715C63}"/>
                  </a:ext>
                </a:extLst>
              </p:cNvPr>
              <p:cNvSpPr txBox="1">
                <a:spLocks noRot="1" noChangeAspect="1" noMove="1" noResize="1" noEditPoints="1" noAdjustHandles="1" noChangeArrowheads="1" noChangeShapeType="1" noTextEdit="1"/>
              </p:cNvSpPr>
              <p:nvPr/>
            </p:nvSpPr>
            <p:spPr>
              <a:xfrm>
                <a:off x="7839075" y="1779263"/>
                <a:ext cx="4151136" cy="461665"/>
              </a:xfrm>
              <a:prstGeom prst="rect">
                <a:avLst/>
              </a:prstGeom>
              <a:blipFill>
                <a:blip r:embed="rId3"/>
                <a:stretch>
                  <a:fillRect b="-13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E6F8C55D-CC9D-777B-E6DC-40B5F7E111ED}"/>
                  </a:ext>
                </a:extLst>
              </p:cNvPr>
              <p:cNvSpPr txBox="1"/>
              <p:nvPr/>
            </p:nvSpPr>
            <p:spPr>
              <a:xfrm>
                <a:off x="7700834" y="2574962"/>
                <a:ext cx="4491166" cy="62991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0.25−</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0.0151±0.0016</m:t>
                              </m:r>
                            </m:e>
                          </m:d>
                        </m:num>
                        <m:den>
                          <m:r>
                            <a:rPr kumimoji="1" lang="en-US" altLang="ja-JP" b="0" i="1" smtClean="0">
                              <a:latin typeface="Cambria Math" panose="02040503050406030204" pitchFamily="18" charset="0"/>
                            </a:rPr>
                            <m:t>0.25</m:t>
                          </m:r>
                        </m:den>
                      </m:f>
                      <m:r>
                        <a:rPr kumimoji="1" lang="en-US" altLang="ja-JP" b="0" i="1" smtClean="0">
                          <a:latin typeface="Cambria Math" panose="02040503050406030204" pitchFamily="18" charset="0"/>
                        </a:rPr>
                        <m:t>=0.940±0.006</m:t>
                      </m:r>
                    </m:oMath>
                  </m:oMathPara>
                </a14:m>
                <a:endParaRPr kumimoji="1" lang="ja-JP" altLang="en-US" dirty="0"/>
              </a:p>
            </p:txBody>
          </p:sp>
        </mc:Choice>
        <mc:Fallback xmlns="">
          <p:sp>
            <p:nvSpPr>
              <p:cNvPr id="6" name="テキスト ボックス 5">
                <a:extLst>
                  <a:ext uri="{FF2B5EF4-FFF2-40B4-BE49-F238E27FC236}">
                    <a16:creationId xmlns:a16="http://schemas.microsoft.com/office/drawing/2014/main" id="{E6F8C55D-CC9D-777B-E6DC-40B5F7E111ED}"/>
                  </a:ext>
                </a:extLst>
              </p:cNvPr>
              <p:cNvSpPr txBox="1">
                <a:spLocks noRot="1" noChangeAspect="1" noMove="1" noResize="1" noEditPoints="1" noAdjustHandles="1" noChangeArrowheads="1" noChangeShapeType="1" noTextEdit="1"/>
              </p:cNvSpPr>
              <p:nvPr/>
            </p:nvSpPr>
            <p:spPr>
              <a:xfrm>
                <a:off x="7700834" y="2574962"/>
                <a:ext cx="4491166" cy="629916"/>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A9C22B59-9A35-7497-9993-06014AD8107C}"/>
                  </a:ext>
                </a:extLst>
              </p:cNvPr>
              <p:cNvSpPr txBox="1"/>
              <p:nvPr/>
            </p:nvSpPr>
            <p:spPr>
              <a:xfrm>
                <a:off x="7832191" y="4328419"/>
                <a:ext cx="4361259" cy="65601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ad>
                        <m:radPr>
                          <m:degHide m:val="on"/>
                          <m:ctrlPr>
                            <a:rPr kumimoji="1" lang="en-US" altLang="ja-JP" b="0" i="1" smtClean="0">
                              <a:latin typeface="Cambria Math" panose="02040503050406030204" pitchFamily="18" charset="0"/>
                            </a:rPr>
                          </m:ctrlPr>
                        </m:radPr>
                        <m:deg/>
                        <m:e>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𝐶</m:t>
                              </m:r>
                            </m:e>
                            <m:sub>
                              <m:r>
                                <a:rPr kumimoji="1" lang="en-US" altLang="ja-JP" b="0" i="1" smtClean="0">
                                  <a:latin typeface="Cambria Math" panose="02040503050406030204" pitchFamily="18" charset="0"/>
                                </a:rPr>
                                <m:t>𝑋</m:t>
                              </m:r>
                            </m:sub>
                            <m:sup>
                              <m:r>
                                <a:rPr kumimoji="1" lang="en-US" altLang="ja-JP" b="0" i="1" smtClean="0">
                                  <a:latin typeface="Cambria Math" panose="02040503050406030204" pitchFamily="18" charset="0"/>
                                </a:rPr>
                                <m:t>2</m:t>
                              </m:r>
                            </m:sup>
                          </m:sSubSup>
                          <m:r>
                            <a:rPr kumimoji="1" lang="en-US" altLang="ja-JP" b="0" i="1" smtClean="0">
                              <a:latin typeface="Cambria Math" panose="02040503050406030204" pitchFamily="18" charset="0"/>
                            </a:rPr>
                            <m:t>+</m:t>
                          </m:r>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𝑊</m:t>
                              </m:r>
                            </m:e>
                            <m:sub>
                              <m:r>
                                <a:rPr kumimoji="1" lang="en-US" altLang="ja-JP" b="0" i="1" smtClean="0">
                                  <a:latin typeface="Cambria Math" panose="02040503050406030204" pitchFamily="18" charset="0"/>
                                </a:rPr>
                                <m:t>𝐸</m:t>
                              </m:r>
                            </m:sub>
                            <m:sup>
                              <m:r>
                                <a:rPr kumimoji="1" lang="en-US" altLang="ja-JP" b="0" i="1" smtClean="0">
                                  <a:latin typeface="Cambria Math" panose="02040503050406030204" pitchFamily="18" charset="0"/>
                                </a:rPr>
                                <m:t>2</m:t>
                              </m:r>
                            </m:sup>
                          </m:sSubSup>
                        </m:e>
                      </m:rad>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𝜙</m:t>
                              </m:r>
                            </m:e>
                            <m:sub>
                              <m:r>
                                <a:rPr kumimoji="1" lang="en-US" altLang="ja-JP" b="0" i="1" smtClean="0">
                                  <a:latin typeface="Cambria Math" panose="02040503050406030204" pitchFamily="18" charset="0"/>
                                </a:rPr>
                                <m:t>𝑆</m:t>
                              </m:r>
                            </m:sub>
                          </m:sSub>
                          <m:r>
                            <a:rPr kumimoji="1" lang="en-US" altLang="ja-JP" b="0" i="1" smtClean="0">
                              <a:latin typeface="Cambria Math" panose="02040503050406030204" pitchFamily="18" charset="0"/>
                            </a:rPr>
                            <m:t>=22.5°</m:t>
                          </m:r>
                        </m:e>
                      </m:d>
                      <m:r>
                        <a:rPr kumimoji="1" lang="en-US" altLang="ja-JP" b="0" i="0" smtClean="0">
                          <a:latin typeface="Cambria Math" panose="02040503050406030204" pitchFamily="18" charset="0"/>
                        </a:rPr>
                        <m:t>=0.920±0.015</m:t>
                      </m:r>
                    </m:oMath>
                  </m:oMathPara>
                </a14:m>
                <a:endParaRPr kumimoji="1" lang="ja-JP" altLang="en-US" dirty="0"/>
              </a:p>
            </p:txBody>
          </p:sp>
        </mc:Choice>
        <mc:Fallback xmlns="">
          <p:sp>
            <p:nvSpPr>
              <p:cNvPr id="8" name="テキスト ボックス 7">
                <a:extLst>
                  <a:ext uri="{FF2B5EF4-FFF2-40B4-BE49-F238E27FC236}">
                    <a16:creationId xmlns:a16="http://schemas.microsoft.com/office/drawing/2014/main" id="{A9C22B59-9A35-7497-9993-06014AD8107C}"/>
                  </a:ext>
                </a:extLst>
              </p:cNvPr>
              <p:cNvSpPr txBox="1">
                <a:spLocks noRot="1" noChangeAspect="1" noMove="1" noResize="1" noEditPoints="1" noAdjustHandles="1" noChangeArrowheads="1" noChangeShapeType="1" noTextEdit="1"/>
              </p:cNvSpPr>
              <p:nvPr/>
            </p:nvSpPr>
            <p:spPr>
              <a:xfrm>
                <a:off x="7832191" y="4328419"/>
                <a:ext cx="4361259" cy="656013"/>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B88E340B-A064-023D-801C-ECB078DFA548}"/>
                  </a:ext>
                </a:extLst>
              </p:cNvPr>
              <p:cNvSpPr txBox="1"/>
              <p:nvPr/>
            </p:nvSpPr>
            <p:spPr>
              <a:xfrm>
                <a:off x="7839075" y="3653123"/>
                <a:ext cx="4361259" cy="65601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ad>
                        <m:radPr>
                          <m:degHide m:val="on"/>
                          <m:ctrlPr>
                            <a:rPr kumimoji="1" lang="en-US" altLang="ja-JP" b="0" i="1" smtClean="0">
                              <a:latin typeface="Cambria Math" panose="02040503050406030204" pitchFamily="18" charset="0"/>
                            </a:rPr>
                          </m:ctrlPr>
                        </m:radPr>
                        <m:deg/>
                        <m:e>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𝐶</m:t>
                              </m:r>
                            </m:e>
                            <m:sub>
                              <m:r>
                                <a:rPr kumimoji="1" lang="en-US" altLang="ja-JP" b="0" i="1" smtClean="0">
                                  <a:latin typeface="Cambria Math" panose="02040503050406030204" pitchFamily="18" charset="0"/>
                                </a:rPr>
                                <m:t>𝑋</m:t>
                              </m:r>
                            </m:sub>
                            <m:sup>
                              <m:r>
                                <a:rPr kumimoji="1" lang="en-US" altLang="ja-JP" b="0" i="1" smtClean="0">
                                  <a:latin typeface="Cambria Math" panose="02040503050406030204" pitchFamily="18" charset="0"/>
                                </a:rPr>
                                <m:t>2</m:t>
                              </m:r>
                            </m:sup>
                          </m:sSubSup>
                          <m:r>
                            <a:rPr kumimoji="1" lang="en-US" altLang="ja-JP" b="0" i="1" smtClean="0">
                              <a:latin typeface="Cambria Math" panose="02040503050406030204" pitchFamily="18" charset="0"/>
                            </a:rPr>
                            <m:t>+</m:t>
                          </m:r>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𝑊</m:t>
                              </m:r>
                            </m:e>
                            <m:sub>
                              <m:r>
                                <a:rPr kumimoji="1" lang="en-US" altLang="ja-JP" b="0" i="1" smtClean="0">
                                  <a:latin typeface="Cambria Math" panose="02040503050406030204" pitchFamily="18" charset="0"/>
                                </a:rPr>
                                <m:t>𝐸</m:t>
                              </m:r>
                            </m:sub>
                            <m:sup>
                              <m:r>
                                <a:rPr kumimoji="1" lang="en-US" altLang="ja-JP" b="0" i="1" smtClean="0">
                                  <a:latin typeface="Cambria Math" panose="02040503050406030204" pitchFamily="18" charset="0"/>
                                </a:rPr>
                                <m:t>2</m:t>
                              </m:r>
                            </m:sup>
                          </m:sSubSup>
                        </m:e>
                      </m:rad>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𝜙</m:t>
                              </m:r>
                            </m:e>
                            <m:sub>
                              <m:r>
                                <a:rPr kumimoji="1" lang="en-US" altLang="ja-JP" b="0" i="1" smtClean="0">
                                  <a:latin typeface="Cambria Math" panose="02040503050406030204" pitchFamily="18" charset="0"/>
                                </a:rPr>
                                <m:t>𝑆</m:t>
                              </m:r>
                            </m:sub>
                          </m:sSub>
                          <m:r>
                            <a:rPr kumimoji="1" lang="en-US" altLang="ja-JP" b="0" i="1" smtClean="0">
                              <a:latin typeface="Cambria Math" panose="02040503050406030204" pitchFamily="18" charset="0"/>
                            </a:rPr>
                            <m:t>=20.0°</m:t>
                          </m:r>
                        </m:e>
                      </m:d>
                      <m:r>
                        <a:rPr kumimoji="1" lang="en-US" altLang="ja-JP" b="0" i="0" smtClean="0">
                          <a:latin typeface="Cambria Math" panose="02040503050406030204" pitchFamily="18" charset="0"/>
                        </a:rPr>
                        <m:t>=0.943±0.014</m:t>
                      </m:r>
                    </m:oMath>
                  </m:oMathPara>
                </a14:m>
                <a:endParaRPr kumimoji="1" lang="ja-JP" altLang="en-US" dirty="0"/>
              </a:p>
            </p:txBody>
          </p:sp>
        </mc:Choice>
        <mc:Fallback xmlns="">
          <p:sp>
            <p:nvSpPr>
              <p:cNvPr id="9" name="テキスト ボックス 8">
                <a:extLst>
                  <a:ext uri="{FF2B5EF4-FFF2-40B4-BE49-F238E27FC236}">
                    <a16:creationId xmlns:a16="http://schemas.microsoft.com/office/drawing/2014/main" id="{B88E340B-A064-023D-801C-ECB078DFA548}"/>
                  </a:ext>
                </a:extLst>
              </p:cNvPr>
              <p:cNvSpPr txBox="1">
                <a:spLocks noRot="1" noChangeAspect="1" noMove="1" noResize="1" noEditPoints="1" noAdjustHandles="1" noChangeArrowheads="1" noChangeShapeType="1" noTextEdit="1"/>
              </p:cNvSpPr>
              <p:nvPr/>
            </p:nvSpPr>
            <p:spPr>
              <a:xfrm>
                <a:off x="7839075" y="3653123"/>
                <a:ext cx="4361259" cy="656013"/>
              </a:xfrm>
              <a:prstGeom prst="rect">
                <a:avLst/>
              </a:prstGeom>
              <a:blipFill>
                <a:blip r:embed="rId6"/>
                <a:stretch>
                  <a:fillRect/>
                </a:stretch>
              </a:blipFill>
            </p:spPr>
            <p:txBody>
              <a:bodyPr/>
              <a:lstStyle/>
              <a:p>
                <a:r>
                  <a:rPr lang="ja-JP" altLang="en-US">
                    <a:noFill/>
                  </a:rPr>
                  <a:t> </a:t>
                </a:r>
              </a:p>
            </p:txBody>
          </p:sp>
        </mc:Fallback>
      </mc:AlternateContent>
      <p:pic>
        <p:nvPicPr>
          <p:cNvPr id="10" name="図 9">
            <a:extLst>
              <a:ext uri="{FF2B5EF4-FFF2-40B4-BE49-F238E27FC236}">
                <a16:creationId xmlns:a16="http://schemas.microsoft.com/office/drawing/2014/main" id="{BD28E525-F54F-C55B-2096-C2EF5A5E6085}"/>
              </a:ext>
            </a:extLst>
          </p:cNvPr>
          <p:cNvPicPr>
            <a:picLocks noChangeAspect="1"/>
          </p:cNvPicPr>
          <p:nvPr/>
        </p:nvPicPr>
        <p:blipFill>
          <a:blip r:embed="rId7"/>
          <a:stretch>
            <a:fillRect/>
          </a:stretch>
        </p:blipFill>
        <p:spPr>
          <a:xfrm>
            <a:off x="201789" y="1822438"/>
            <a:ext cx="7287642" cy="4858428"/>
          </a:xfrm>
          <a:prstGeom prst="rect">
            <a:avLst/>
          </a:prstGeom>
        </p:spPr>
      </p:pic>
    </p:spTree>
    <p:extLst>
      <p:ext uri="{BB962C8B-B14F-4D97-AF65-F5344CB8AC3E}">
        <p14:creationId xmlns:p14="http://schemas.microsoft.com/office/powerpoint/2010/main" val="3832250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448BB-B823-B8FC-BCA7-2B037443E034}"/>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6064109-FB55-D85B-5610-C311AEB1C05F}"/>
              </a:ext>
            </a:extLst>
          </p:cNvPr>
          <p:cNvSpPr>
            <a:spLocks noGrp="1"/>
          </p:cNvSpPr>
          <p:nvPr>
            <p:ph type="sldNum" sz="quarter" idx="12"/>
          </p:nvPr>
        </p:nvSpPr>
        <p:spPr/>
        <p:txBody>
          <a:bodyPr/>
          <a:lstStyle/>
          <a:p>
            <a:fld id="{6FB6090F-F54E-433E-AC64-1BF1EF994A80}" type="slidenum">
              <a:rPr kumimoji="1" lang="ja-JP" altLang="en-US" smtClean="0"/>
              <a:t>41</a:t>
            </a:fld>
            <a:endParaRPr kumimoji="1" lang="ja-JP" altLang="en-US" dirty="0"/>
          </a:p>
        </p:txBody>
      </p:sp>
      <p:grpSp>
        <p:nvGrpSpPr>
          <p:cNvPr id="5" name="グループ化 4">
            <a:extLst>
              <a:ext uri="{FF2B5EF4-FFF2-40B4-BE49-F238E27FC236}">
                <a16:creationId xmlns:a16="http://schemas.microsoft.com/office/drawing/2014/main" id="{ADB2FE0A-C6A3-3665-EBFD-62E71A51CABF}"/>
              </a:ext>
            </a:extLst>
          </p:cNvPr>
          <p:cNvGrpSpPr/>
          <p:nvPr/>
        </p:nvGrpSpPr>
        <p:grpSpPr>
          <a:xfrm>
            <a:off x="1747820" y="774936"/>
            <a:ext cx="7349047" cy="5905930"/>
            <a:chOff x="2137166" y="516573"/>
            <a:chExt cx="6873260" cy="5572483"/>
          </a:xfrm>
        </p:grpSpPr>
        <p:sp>
          <p:nvSpPr>
            <p:cNvPr id="6" name="テキスト ボックス 2">
              <a:extLst>
                <a:ext uri="{FF2B5EF4-FFF2-40B4-BE49-F238E27FC236}">
                  <a16:creationId xmlns:a16="http://schemas.microsoft.com/office/drawing/2014/main" id="{14364670-9249-7EB0-CB65-119851B49F87}"/>
                </a:ext>
              </a:extLst>
            </p:cNvPr>
            <p:cNvSpPr txBox="1">
              <a:spLocks noChangeArrowheads="1"/>
            </p:cNvSpPr>
            <p:nvPr/>
          </p:nvSpPr>
          <p:spPr bwMode="auto">
            <a:xfrm>
              <a:off x="4991557" y="4873207"/>
              <a:ext cx="642619" cy="307777"/>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FC3</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7" name="テキスト ボックス 2">
              <a:extLst>
                <a:ext uri="{FF2B5EF4-FFF2-40B4-BE49-F238E27FC236}">
                  <a16:creationId xmlns:a16="http://schemas.microsoft.com/office/drawing/2014/main" id="{86B15F71-2585-C853-B3E1-56ABB3F99803}"/>
                </a:ext>
              </a:extLst>
            </p:cNvPr>
            <p:cNvSpPr txBox="1">
              <a:spLocks noChangeArrowheads="1"/>
            </p:cNvSpPr>
            <p:nvPr/>
          </p:nvSpPr>
          <p:spPr bwMode="auto">
            <a:xfrm>
              <a:off x="5817410" y="4080311"/>
              <a:ext cx="8672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8" name="テキスト ボックス 2">
              <a:extLst>
                <a:ext uri="{FF2B5EF4-FFF2-40B4-BE49-F238E27FC236}">
                  <a16:creationId xmlns:a16="http://schemas.microsoft.com/office/drawing/2014/main" id="{25D0E284-BBAC-0EF0-1C8E-7ADEBA28389C}"/>
                </a:ext>
              </a:extLst>
            </p:cNvPr>
            <p:cNvSpPr txBox="1">
              <a:spLocks noChangeArrowheads="1"/>
            </p:cNvSpPr>
            <p:nvPr/>
          </p:nvSpPr>
          <p:spPr bwMode="auto">
            <a:xfrm>
              <a:off x="4161535" y="2804426"/>
              <a:ext cx="69640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HWP2</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7F9E0C78-98B8-7829-BFA6-CE863245E5ED}"/>
                </a:ext>
              </a:extLst>
            </p:cNvPr>
            <p:cNvSpPr txBox="1">
              <a:spLocks noChangeArrowheads="1"/>
            </p:cNvSpPr>
            <p:nvPr/>
          </p:nvSpPr>
          <p:spPr bwMode="auto">
            <a:xfrm>
              <a:off x="4458970" y="2427924"/>
              <a:ext cx="573712"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852B10B5-C4BF-E835-90D6-E30C1889169A}"/>
                </a:ext>
              </a:extLst>
            </p:cNvPr>
            <p:cNvSpPr txBox="1">
              <a:spLocks noChangeArrowheads="1"/>
            </p:cNvSpPr>
            <p:nvPr/>
          </p:nvSpPr>
          <p:spPr bwMode="auto">
            <a:xfrm>
              <a:off x="5798819" y="4414838"/>
              <a:ext cx="53948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30C41028-1C84-9AFD-C63F-A03A3F580C83}"/>
                </a:ext>
              </a:extLst>
            </p:cNvPr>
            <p:cNvSpPr txBox="1">
              <a:spLocks noChangeArrowheads="1"/>
            </p:cNvSpPr>
            <p:nvPr/>
          </p:nvSpPr>
          <p:spPr bwMode="auto">
            <a:xfrm>
              <a:off x="4902835" y="804863"/>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02010AC1-DBD7-DD6E-60A3-2C1B59EAF09A}"/>
                </a:ext>
              </a:extLst>
            </p:cNvPr>
            <p:cNvSpPr txBox="1">
              <a:spLocks noChangeArrowheads="1"/>
            </p:cNvSpPr>
            <p:nvPr/>
          </p:nvSpPr>
          <p:spPr bwMode="auto">
            <a:xfrm>
              <a:off x="7120190" y="5020221"/>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668C5038-857C-DDB8-14B6-71943AB04EAD}"/>
                </a:ext>
              </a:extLst>
            </p:cNvPr>
            <p:cNvSpPr txBox="1">
              <a:spLocks noChangeArrowheads="1"/>
            </p:cNvSpPr>
            <p:nvPr/>
          </p:nvSpPr>
          <p:spPr bwMode="auto">
            <a:xfrm>
              <a:off x="2430406" y="3290888"/>
              <a:ext cx="617855"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SMF</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2C6E806E-601F-551F-74E0-DBBF9BD6C2D6}"/>
                </a:ext>
              </a:extLst>
            </p:cNvPr>
            <p:cNvSpPr txBox="1">
              <a:spLocks noChangeArrowheads="1"/>
            </p:cNvSpPr>
            <p:nvPr/>
          </p:nvSpPr>
          <p:spPr bwMode="auto">
            <a:xfrm>
              <a:off x="4226323" y="4905052"/>
              <a:ext cx="792729"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alt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LD</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529FAFEE-1894-6363-DC43-E0907F49B668}"/>
                </a:ext>
              </a:extLst>
            </p:cNvPr>
            <p:cNvSpPr txBox="1">
              <a:spLocks noChangeArrowheads="1"/>
            </p:cNvSpPr>
            <p:nvPr/>
          </p:nvSpPr>
          <p:spPr bwMode="auto">
            <a:xfrm>
              <a:off x="4856611" y="4195763"/>
              <a:ext cx="548334" cy="523220"/>
            </a:xfrm>
            <a:prstGeom prst="rect">
              <a:avLst/>
            </a:prstGeom>
            <a:solidFill>
              <a:schemeClr val="bg1"/>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ja-JP" sz="2800" i="1"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B</a:t>
              </a:r>
              <a:endParaRPr lang="ja-JP" sz="2800" i="1" kern="100" dirty="0">
                <a:solidFill>
                  <a:srgbClr val="0000FF"/>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094A8DB1-A3C2-D0B1-66F8-25F8B45F92A3}"/>
                </a:ext>
              </a:extLst>
            </p:cNvPr>
            <p:cNvSpPr txBox="1">
              <a:spLocks noChangeArrowheads="1"/>
            </p:cNvSpPr>
            <p:nvPr/>
          </p:nvSpPr>
          <p:spPr bwMode="auto">
            <a:xfrm>
              <a:off x="5826424" y="3484669"/>
              <a:ext cx="703924"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DPBS</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7" name="テキスト ボックス 2">
              <a:extLst>
                <a:ext uri="{FF2B5EF4-FFF2-40B4-BE49-F238E27FC236}">
                  <a16:creationId xmlns:a16="http://schemas.microsoft.com/office/drawing/2014/main" id="{DEA45B62-D169-0FD5-92E2-B159602C87B2}"/>
                </a:ext>
              </a:extLst>
            </p:cNvPr>
            <p:cNvSpPr txBox="1">
              <a:spLocks noChangeArrowheads="1"/>
            </p:cNvSpPr>
            <p:nvPr/>
          </p:nvSpPr>
          <p:spPr bwMode="auto">
            <a:xfrm>
              <a:off x="5700078" y="3002599"/>
              <a:ext cx="745421"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DHWP</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24417EF5-EA32-110C-1CA3-734F7C9DB4AE}"/>
                </a:ext>
              </a:extLst>
            </p:cNvPr>
            <p:cNvSpPr txBox="1">
              <a:spLocks noChangeArrowheads="1"/>
            </p:cNvSpPr>
            <p:nvPr/>
          </p:nvSpPr>
          <p:spPr bwMode="auto">
            <a:xfrm>
              <a:off x="6157738" y="2528576"/>
              <a:ext cx="993264" cy="26096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PPKTP</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19" name="直線コネクタ 18">
              <a:extLst>
                <a:ext uri="{FF2B5EF4-FFF2-40B4-BE49-F238E27FC236}">
                  <a16:creationId xmlns:a16="http://schemas.microsoft.com/office/drawing/2014/main" id="{F64E4FDE-9BDF-BD58-9EBD-246B04646BB2}"/>
                </a:ext>
              </a:extLst>
            </p:cNvPr>
            <p:cNvCxnSpPr>
              <a:cxnSpLocks/>
            </p:cNvCxnSpPr>
            <p:nvPr/>
          </p:nvCxnSpPr>
          <p:spPr>
            <a:xfrm>
              <a:off x="3761412" y="5264645"/>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フローチャート: 論理積ゲート 19">
              <a:extLst>
                <a:ext uri="{FF2B5EF4-FFF2-40B4-BE49-F238E27FC236}">
                  <a16:creationId xmlns:a16="http://schemas.microsoft.com/office/drawing/2014/main" id="{64D4E98C-6086-3D5C-DBC8-5E64C1635AEC}"/>
                </a:ext>
              </a:extLst>
            </p:cNvPr>
            <p:cNvSpPr>
              <a:spLocks noChangeAspect="1"/>
            </p:cNvSpPr>
            <p:nvPr/>
          </p:nvSpPr>
          <p:spPr>
            <a:xfrm rot="10800000">
              <a:off x="3143885" y="465740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21" name="フローチャート: 論理積ゲート 20">
              <a:extLst>
                <a:ext uri="{FF2B5EF4-FFF2-40B4-BE49-F238E27FC236}">
                  <a16:creationId xmlns:a16="http://schemas.microsoft.com/office/drawing/2014/main" id="{AE21C237-7EC7-ADD2-A7FC-BBF5069C95BF}"/>
                </a:ext>
              </a:extLst>
            </p:cNvPr>
            <p:cNvSpPr>
              <a:spLocks noChangeAspect="1"/>
            </p:cNvSpPr>
            <p:nvPr/>
          </p:nvSpPr>
          <p:spPr>
            <a:xfrm rot="10800000">
              <a:off x="3130550" y="3228658"/>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cxnSp>
          <p:nvCxnSpPr>
            <p:cNvPr id="22" name="直線コネクタ 21">
              <a:extLst>
                <a:ext uri="{FF2B5EF4-FFF2-40B4-BE49-F238E27FC236}">
                  <a16:creationId xmlns:a16="http://schemas.microsoft.com/office/drawing/2014/main" id="{72DDC030-9BD3-7678-71B5-8F266E7CB431}"/>
                </a:ext>
              </a:extLst>
            </p:cNvPr>
            <p:cNvCxnSpPr>
              <a:cxnSpLocks/>
            </p:cNvCxnSpPr>
            <p:nvPr/>
          </p:nvCxnSpPr>
          <p:spPr>
            <a:xfrm flipH="1" flipV="1">
              <a:off x="5728335" y="2243773"/>
              <a:ext cx="1198880" cy="12223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フリーフォーム: 図形 22">
              <a:extLst>
                <a:ext uri="{FF2B5EF4-FFF2-40B4-BE49-F238E27FC236}">
                  <a16:creationId xmlns:a16="http://schemas.microsoft.com/office/drawing/2014/main" id="{47BE2F76-20BF-3685-D0E5-B066716D1F9B}"/>
                </a:ext>
              </a:extLst>
            </p:cNvPr>
            <p:cNvSpPr/>
            <p:nvPr/>
          </p:nvSpPr>
          <p:spPr>
            <a:xfrm>
              <a:off x="2301240" y="3463608"/>
              <a:ext cx="837565" cy="1406525"/>
            </a:xfrm>
            <a:custGeom>
              <a:avLst/>
              <a:gdLst>
                <a:gd name="connsiteX0" fmla="*/ 838002 w 838002"/>
                <a:gd name="connsiteY0" fmla="*/ 1406769 h 1406769"/>
                <a:gd name="connsiteX1" fmla="*/ 162753 w 838002"/>
                <a:gd name="connsiteY1" fmla="*/ 1083212 h 1406769"/>
                <a:gd name="connsiteX2" fmla="*/ 50212 w 838002"/>
                <a:gd name="connsiteY2" fmla="*/ 267286 h 1406769"/>
                <a:gd name="connsiteX3" fmla="*/ 838002 w 838002"/>
                <a:gd name="connsiteY3" fmla="*/ 0 h 1406769"/>
              </a:gdLst>
              <a:ahLst/>
              <a:cxnLst>
                <a:cxn ang="0">
                  <a:pos x="connsiteX0" y="connsiteY0"/>
                </a:cxn>
                <a:cxn ang="0">
                  <a:pos x="connsiteX1" y="connsiteY1"/>
                </a:cxn>
                <a:cxn ang="0">
                  <a:pos x="connsiteX2" y="connsiteY2"/>
                </a:cxn>
                <a:cxn ang="0">
                  <a:pos x="connsiteX3" y="connsiteY3"/>
                </a:cxn>
              </a:cxnLst>
              <a:rect l="l" t="t" r="r" b="b"/>
              <a:pathLst>
                <a:path w="838002" h="1406769">
                  <a:moveTo>
                    <a:pt x="838002" y="1406769"/>
                  </a:moveTo>
                  <a:cubicBezTo>
                    <a:pt x="566026" y="1339947"/>
                    <a:pt x="294051" y="1273126"/>
                    <a:pt x="162753" y="1083212"/>
                  </a:cubicBezTo>
                  <a:cubicBezTo>
                    <a:pt x="31455" y="893298"/>
                    <a:pt x="-62329" y="447821"/>
                    <a:pt x="50212" y="267286"/>
                  </a:cubicBezTo>
                  <a:cubicBezTo>
                    <a:pt x="162753" y="86751"/>
                    <a:pt x="500377" y="43375"/>
                    <a:pt x="83800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24" name="直線コネクタ 23">
              <a:extLst>
                <a:ext uri="{FF2B5EF4-FFF2-40B4-BE49-F238E27FC236}">
                  <a16:creationId xmlns:a16="http://schemas.microsoft.com/office/drawing/2014/main" id="{2D6222F5-8FD2-715D-BF4F-B547B1D8CFF6}"/>
                </a:ext>
              </a:extLst>
            </p:cNvPr>
            <p:cNvCxnSpPr>
              <a:cxnSpLocks/>
            </p:cNvCxnSpPr>
            <p:nvPr/>
          </p:nvCxnSpPr>
          <p:spPr>
            <a:xfrm>
              <a:off x="5723001" y="2170384"/>
              <a:ext cx="1226820" cy="1253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C3F5E0F2-9AED-8C42-C1E7-2470345CC585}"/>
                </a:ext>
              </a:extLst>
            </p:cNvPr>
            <p:cNvCxnSpPr>
              <a:cxnSpLocks/>
            </p:cNvCxnSpPr>
            <p:nvPr/>
          </p:nvCxnSpPr>
          <p:spPr>
            <a:xfrm flipH="1">
              <a:off x="6865603" y="3286443"/>
              <a:ext cx="195580" cy="310515"/>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88">
              <a:extLst>
                <a:ext uri="{FF2B5EF4-FFF2-40B4-BE49-F238E27FC236}">
                  <a16:creationId xmlns:a16="http://schemas.microsoft.com/office/drawing/2014/main" id="{774650C4-B70A-3311-AB45-6A0CEC39D50A}"/>
                </a:ext>
              </a:extLst>
            </p:cNvPr>
            <p:cNvSpPr txBox="1"/>
            <p:nvPr/>
          </p:nvSpPr>
          <p:spPr>
            <a:xfrm>
              <a:off x="7721505" y="2369990"/>
              <a:ext cx="1288921" cy="377520"/>
            </a:xfrm>
            <a:prstGeom prst="rect">
              <a:avLst/>
            </a:prstGeom>
            <a:noFill/>
            <a:ln>
              <a:solidFill>
                <a:schemeClr val="tx1"/>
              </a:solidFill>
            </a:ln>
          </p:spPr>
          <p:txBody>
            <a:bodyPr wrap="square" rtlCol="0">
              <a:spAutoFit/>
            </a:bodyPr>
            <a:lstStyle/>
            <a:p>
              <a:pPr algn="ctr">
                <a:spcAft>
                  <a:spcPts val="0"/>
                </a:spcAft>
              </a:pPr>
              <a:r>
                <a:rPr lang="ja-JP" altLang="en-US" sz="2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信号処理</a:t>
              </a:r>
              <a:endParaRPr lang="ja-JP" sz="2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7" name="正方形/長方形 26">
              <a:extLst>
                <a:ext uri="{FF2B5EF4-FFF2-40B4-BE49-F238E27FC236}">
                  <a16:creationId xmlns:a16="http://schemas.microsoft.com/office/drawing/2014/main" id="{DF2DB8BC-E2D5-0666-1BE7-9214014F0D42}"/>
                </a:ext>
              </a:extLst>
            </p:cNvPr>
            <p:cNvSpPr/>
            <p:nvPr/>
          </p:nvSpPr>
          <p:spPr>
            <a:xfrm>
              <a:off x="4788976" y="2821623"/>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8" name="テキスト ボックス 2">
              <a:extLst>
                <a:ext uri="{FF2B5EF4-FFF2-40B4-BE49-F238E27FC236}">
                  <a16:creationId xmlns:a16="http://schemas.microsoft.com/office/drawing/2014/main" id="{2A9D9BC9-5CB9-E85A-EBC1-304863A338D3}"/>
                </a:ext>
              </a:extLst>
            </p:cNvPr>
            <p:cNvSpPr txBox="1">
              <a:spLocks noChangeArrowheads="1"/>
            </p:cNvSpPr>
            <p:nvPr/>
          </p:nvSpPr>
          <p:spPr bwMode="auto">
            <a:xfrm>
              <a:off x="8036434" y="3356528"/>
              <a:ext cx="600075" cy="461665"/>
            </a:xfrm>
            <a:prstGeom prst="rect">
              <a:avLst/>
            </a:prstGeom>
            <a:solidFill>
              <a:srgbClr val="FFFFFF"/>
            </a:solidFill>
            <a:ln w="9525">
              <a:solidFill>
                <a:schemeClr val="tx1"/>
              </a:solidFill>
              <a:miter lim="800000"/>
              <a:headEnd/>
              <a:tailEnd/>
            </a:ln>
          </p:spPr>
          <p:txBody>
            <a:bodyPr rot="0" vert="horz" wrap="square" lIns="91440" tIns="45720" rIns="91440" bIns="45720" anchor="t" anchorCtr="0">
              <a:spAutoFit/>
            </a:bodyPr>
            <a:lstStyle/>
            <a:p>
              <a:pPr algn="ctr">
                <a:spcAft>
                  <a:spcPts val="0"/>
                </a:spcAft>
              </a:pPr>
              <a:r>
                <a:rPr lang="en-US" sz="2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PC</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29" name="テキスト ボックス 2">
              <a:extLst>
                <a:ext uri="{FF2B5EF4-FFF2-40B4-BE49-F238E27FC236}">
                  <a16:creationId xmlns:a16="http://schemas.microsoft.com/office/drawing/2014/main" id="{2564B429-B08F-C90C-084A-EB68A453B05D}"/>
                </a:ext>
              </a:extLst>
            </p:cNvPr>
            <p:cNvSpPr txBox="1">
              <a:spLocks noChangeArrowheads="1"/>
            </p:cNvSpPr>
            <p:nvPr/>
          </p:nvSpPr>
          <p:spPr bwMode="auto">
            <a:xfrm>
              <a:off x="3064510" y="2758123"/>
              <a:ext cx="723900" cy="43624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8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FC1</a:t>
              </a:r>
              <a:endParaRPr lang="ja-JP" sz="105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0" name="テキスト ボックス 2">
              <a:extLst>
                <a:ext uri="{FF2B5EF4-FFF2-40B4-BE49-F238E27FC236}">
                  <a16:creationId xmlns:a16="http://schemas.microsoft.com/office/drawing/2014/main" id="{39B70713-8996-4052-39BD-8DA4B9EE1A30}"/>
                </a:ext>
              </a:extLst>
            </p:cNvPr>
            <p:cNvSpPr txBox="1">
              <a:spLocks noChangeArrowheads="1"/>
            </p:cNvSpPr>
            <p:nvPr/>
          </p:nvSpPr>
          <p:spPr bwMode="auto">
            <a:xfrm>
              <a:off x="4397181" y="2086306"/>
              <a:ext cx="695325" cy="27501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just">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FC2</a:t>
              </a:r>
              <a:endParaRPr lang="ja-JP" sz="9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grpSp>
          <p:nvGrpSpPr>
            <p:cNvPr id="31" name="グループ化 30">
              <a:extLst>
                <a:ext uri="{FF2B5EF4-FFF2-40B4-BE49-F238E27FC236}">
                  <a16:creationId xmlns:a16="http://schemas.microsoft.com/office/drawing/2014/main" id="{65500973-A6B4-FA82-AD65-9F0081A7D89B}"/>
                </a:ext>
              </a:extLst>
            </p:cNvPr>
            <p:cNvGrpSpPr/>
            <p:nvPr/>
          </p:nvGrpSpPr>
          <p:grpSpPr>
            <a:xfrm>
              <a:off x="4068639" y="1477069"/>
              <a:ext cx="1217295" cy="1611253"/>
              <a:chOff x="0" y="0"/>
              <a:chExt cx="1217295" cy="1847850"/>
            </a:xfrm>
          </p:grpSpPr>
          <p:cxnSp>
            <p:nvCxnSpPr>
              <p:cNvPr id="96" name="直線コネクタ 95">
                <a:extLst>
                  <a:ext uri="{FF2B5EF4-FFF2-40B4-BE49-F238E27FC236}">
                    <a16:creationId xmlns:a16="http://schemas.microsoft.com/office/drawing/2014/main" id="{B8605252-1600-FC4F-128B-2C813587F510}"/>
                  </a:ext>
                </a:extLst>
              </p:cNvPr>
              <p:cNvCxnSpPr/>
              <p:nvPr/>
            </p:nvCxnSpPr>
            <p:spPr>
              <a:xfrm>
                <a:off x="0" y="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953AED59-843E-B4CE-2F5B-56F749A69766}"/>
                  </a:ext>
                </a:extLst>
              </p:cNvPr>
              <p:cNvCxnSpPr/>
              <p:nvPr/>
            </p:nvCxnSpPr>
            <p:spPr>
              <a:xfrm>
                <a:off x="38100" y="1828800"/>
                <a:ext cx="11791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F1772D2B-948C-CFE4-5F0F-2F7D8485B406}"/>
                  </a:ext>
                </a:extLst>
              </p:cNvPr>
              <p:cNvCxnSpPr/>
              <p:nvPr/>
            </p:nvCxnSpPr>
            <p:spPr>
              <a:xfrm flipV="1">
                <a:off x="0" y="9526"/>
                <a:ext cx="0" cy="183832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77C8ADF9-E563-97C7-3FD6-7DA30C253835}"/>
                  </a:ext>
                </a:extLst>
              </p:cNvPr>
              <p:cNvCxnSpPr/>
              <p:nvPr/>
            </p:nvCxnSpPr>
            <p:spPr>
              <a:xfrm flipV="1">
                <a:off x="1190625" y="19051"/>
                <a:ext cx="0" cy="1809749"/>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0AFF4E93-E9F0-EF89-6DAD-73DD9E5E3990}"/>
                </a:ext>
              </a:extLst>
            </p:cNvPr>
            <p:cNvGrpSpPr/>
            <p:nvPr/>
          </p:nvGrpSpPr>
          <p:grpSpPr>
            <a:xfrm>
              <a:off x="5468620" y="4002723"/>
              <a:ext cx="1270000" cy="1485900"/>
              <a:chOff x="0" y="0"/>
              <a:chExt cx="1217295" cy="1851731"/>
            </a:xfrm>
          </p:grpSpPr>
          <p:cxnSp>
            <p:nvCxnSpPr>
              <p:cNvPr id="92" name="直線コネクタ 91">
                <a:extLst>
                  <a:ext uri="{FF2B5EF4-FFF2-40B4-BE49-F238E27FC236}">
                    <a16:creationId xmlns:a16="http://schemas.microsoft.com/office/drawing/2014/main" id="{523B8773-0F32-4DB6-3DBF-F97C9CA1B37D}"/>
                  </a:ext>
                </a:extLst>
              </p:cNvPr>
              <p:cNvCxnSpPr/>
              <p:nvPr/>
            </p:nvCxnSpPr>
            <p:spPr>
              <a:xfrm>
                <a:off x="0" y="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4300C92D-675F-5F7B-F6E9-EA3E9F0D778B}"/>
                  </a:ext>
                </a:extLst>
              </p:cNvPr>
              <p:cNvCxnSpPr/>
              <p:nvPr/>
            </p:nvCxnSpPr>
            <p:spPr>
              <a:xfrm>
                <a:off x="38100" y="1828800"/>
                <a:ext cx="1179195" cy="0"/>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A450FF6D-82D1-198A-A4ED-DD5343BDD20C}"/>
                  </a:ext>
                </a:extLst>
              </p:cNvPr>
              <p:cNvCxnSpPr/>
              <p:nvPr/>
            </p:nvCxnSpPr>
            <p:spPr>
              <a:xfrm flipV="1">
                <a:off x="0" y="9526"/>
                <a:ext cx="0" cy="1842205"/>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A38D773E-3EF4-3466-5C73-A19ECAC94C30}"/>
                  </a:ext>
                </a:extLst>
              </p:cNvPr>
              <p:cNvCxnSpPr/>
              <p:nvPr/>
            </p:nvCxnSpPr>
            <p:spPr>
              <a:xfrm flipV="1">
                <a:off x="1190625" y="19051"/>
                <a:ext cx="0" cy="1819274"/>
              </a:xfrm>
              <a:prstGeom prst="line">
                <a:avLst/>
              </a:prstGeom>
              <a:ln w="38100">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FF7B1CD2-1DA7-01A1-AD6B-7E256E1673D4}"/>
                </a:ext>
              </a:extLst>
            </p:cNvPr>
            <p:cNvGrpSpPr/>
            <p:nvPr/>
          </p:nvGrpSpPr>
          <p:grpSpPr>
            <a:xfrm>
              <a:off x="5420995" y="2011998"/>
              <a:ext cx="1771650" cy="1708165"/>
              <a:chOff x="38100" y="-24846"/>
              <a:chExt cx="1179195" cy="1853646"/>
            </a:xfrm>
          </p:grpSpPr>
          <p:cxnSp>
            <p:nvCxnSpPr>
              <p:cNvPr id="88" name="直線コネクタ 87">
                <a:extLst>
                  <a:ext uri="{FF2B5EF4-FFF2-40B4-BE49-F238E27FC236}">
                    <a16:creationId xmlns:a16="http://schemas.microsoft.com/office/drawing/2014/main" id="{812596A3-A597-2786-F616-8F50F8AA7D21}"/>
                  </a:ext>
                </a:extLst>
              </p:cNvPr>
              <p:cNvCxnSpPr/>
              <p:nvPr/>
            </p:nvCxnSpPr>
            <p:spPr>
              <a:xfrm>
                <a:off x="52470" y="-24846"/>
                <a:ext cx="1126726" cy="248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B0A3EA85-31B4-A2D0-BADD-71EE32B40E41}"/>
                  </a:ext>
                </a:extLst>
              </p:cNvPr>
              <p:cNvCxnSpPr/>
              <p:nvPr/>
            </p:nvCxnSpPr>
            <p:spPr>
              <a:xfrm>
                <a:off x="38100" y="1828800"/>
                <a:ext cx="117919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173593A0-1696-68FA-9294-D6C4077842BE}"/>
                  </a:ext>
                </a:extLst>
              </p:cNvPr>
              <p:cNvCxnSpPr/>
              <p:nvPr/>
            </p:nvCxnSpPr>
            <p:spPr>
              <a:xfrm flipV="1">
                <a:off x="49530" y="-10335"/>
                <a:ext cx="0" cy="18389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D18FD555-497F-BC03-7A8F-3E7F89210D92}"/>
                  </a:ext>
                </a:extLst>
              </p:cNvPr>
              <p:cNvCxnSpPr/>
              <p:nvPr/>
            </p:nvCxnSpPr>
            <p:spPr>
              <a:xfrm flipV="1">
                <a:off x="1216917" y="1178"/>
                <a:ext cx="0" cy="182385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4" name="テキスト ボックス 2">
              <a:extLst>
                <a:ext uri="{FF2B5EF4-FFF2-40B4-BE49-F238E27FC236}">
                  <a16:creationId xmlns:a16="http://schemas.microsoft.com/office/drawing/2014/main" id="{13C5F050-DE6E-45A3-5EA3-BED760233D96}"/>
                </a:ext>
              </a:extLst>
            </p:cNvPr>
            <p:cNvSpPr txBox="1">
              <a:spLocks noChangeArrowheads="1"/>
            </p:cNvSpPr>
            <p:nvPr/>
          </p:nvSpPr>
          <p:spPr bwMode="auto">
            <a:xfrm>
              <a:off x="3897172" y="891320"/>
              <a:ext cx="520506" cy="52322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just">
                <a:spcAft>
                  <a:spcPts val="0"/>
                </a:spcAft>
              </a:pPr>
              <a:r>
                <a:rPr lang="en-US" altLang="ja-JP" sz="2800" i="1"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A</a:t>
              </a:r>
              <a:endParaRPr lang="ja-JP" sz="2800" i="1" kern="100" dirty="0">
                <a:solidFill>
                  <a:srgbClr val="FF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5" name="テキスト ボックス 2">
              <a:extLst>
                <a:ext uri="{FF2B5EF4-FFF2-40B4-BE49-F238E27FC236}">
                  <a16:creationId xmlns:a16="http://schemas.microsoft.com/office/drawing/2014/main" id="{380EEC4B-A50F-3B47-8E94-6DAAEB0C41E7}"/>
                </a:ext>
              </a:extLst>
            </p:cNvPr>
            <p:cNvSpPr txBox="1">
              <a:spLocks noChangeArrowheads="1"/>
            </p:cNvSpPr>
            <p:nvPr/>
          </p:nvSpPr>
          <p:spPr bwMode="auto">
            <a:xfrm>
              <a:off x="3700586" y="3589779"/>
              <a:ext cx="488319" cy="2527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altLang="ja-JP" sz="14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GT</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6" name="テキスト ボックス 2">
              <a:extLst>
                <a:ext uri="{FF2B5EF4-FFF2-40B4-BE49-F238E27FC236}">
                  <a16:creationId xmlns:a16="http://schemas.microsoft.com/office/drawing/2014/main" id="{66841A3C-A2DD-FF67-A22F-D46E617CD481}"/>
                </a:ext>
              </a:extLst>
            </p:cNvPr>
            <p:cNvSpPr txBox="1">
              <a:spLocks noChangeArrowheads="1"/>
            </p:cNvSpPr>
            <p:nvPr/>
          </p:nvSpPr>
          <p:spPr bwMode="auto">
            <a:xfrm>
              <a:off x="4765040" y="3652203"/>
              <a:ext cx="604838"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DM</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37" name="テキスト ボックス 2">
              <a:extLst>
                <a:ext uri="{FF2B5EF4-FFF2-40B4-BE49-F238E27FC236}">
                  <a16:creationId xmlns:a16="http://schemas.microsoft.com/office/drawing/2014/main" id="{46ADFC2B-20B9-DCB7-894B-D90FDB6ECC67}"/>
                </a:ext>
              </a:extLst>
            </p:cNvPr>
            <p:cNvSpPr txBox="1">
              <a:spLocks noChangeArrowheads="1"/>
            </p:cNvSpPr>
            <p:nvPr/>
          </p:nvSpPr>
          <p:spPr bwMode="auto">
            <a:xfrm>
              <a:off x="4080510" y="3725916"/>
              <a:ext cx="689099" cy="2543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ts val="1200"/>
                </a:lnSpc>
                <a:spcAft>
                  <a:spcPts val="0"/>
                </a:spcAft>
              </a:pPr>
              <a:r>
                <a:rPr lang="en-US"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HWP1</a:t>
              </a:r>
              <a:endParaRPr lang="ja-JP" sz="14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cxnSp>
          <p:nvCxnSpPr>
            <p:cNvPr id="38" name="直線コネクタ 37">
              <a:extLst>
                <a:ext uri="{FF2B5EF4-FFF2-40B4-BE49-F238E27FC236}">
                  <a16:creationId xmlns:a16="http://schemas.microsoft.com/office/drawing/2014/main" id="{1F404789-5913-ECA2-D13A-FEC7ED8BD217}"/>
                </a:ext>
              </a:extLst>
            </p:cNvPr>
            <p:cNvCxnSpPr>
              <a:cxnSpLocks/>
            </p:cNvCxnSpPr>
            <p:nvPr/>
          </p:nvCxnSpPr>
          <p:spPr>
            <a:xfrm>
              <a:off x="3563046" y="3454735"/>
              <a:ext cx="334075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367BE8D-05E5-8B06-DE56-31158C77E06E}"/>
                </a:ext>
              </a:extLst>
            </p:cNvPr>
            <p:cNvCxnSpPr>
              <a:cxnSpLocks/>
            </p:cNvCxnSpPr>
            <p:nvPr/>
          </p:nvCxnSpPr>
          <p:spPr>
            <a:xfrm flipV="1">
              <a:off x="5702169" y="2253294"/>
              <a:ext cx="0" cy="1195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4BAC748-D7D9-410B-05EA-42CB6DF83210}"/>
                </a:ext>
              </a:extLst>
            </p:cNvPr>
            <p:cNvCxnSpPr/>
            <p:nvPr/>
          </p:nvCxnSpPr>
          <p:spPr>
            <a:xfrm>
              <a:off x="5754510" y="2213293"/>
              <a:ext cx="0" cy="26657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ECC3B94-203C-405C-988C-DA430FB9605C}"/>
                </a:ext>
              </a:extLst>
            </p:cNvPr>
            <p:cNvCxnSpPr/>
            <p:nvPr/>
          </p:nvCxnSpPr>
          <p:spPr>
            <a:xfrm>
              <a:off x="4988666" y="3404718"/>
              <a:ext cx="1940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A91517D7-9854-D6C1-A1F2-A7C5D1FAF6AF}"/>
                </a:ext>
              </a:extLst>
            </p:cNvPr>
            <p:cNvCxnSpPr/>
            <p:nvPr/>
          </p:nvCxnSpPr>
          <p:spPr>
            <a:xfrm>
              <a:off x="5005193" y="2157413"/>
              <a:ext cx="0" cy="1254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FA6B8ADF-6E31-9163-5A08-D220BF23DB30}"/>
                </a:ext>
              </a:extLst>
            </p:cNvPr>
            <p:cNvGrpSpPr/>
            <p:nvPr/>
          </p:nvGrpSpPr>
          <p:grpSpPr>
            <a:xfrm>
              <a:off x="4910421" y="2373318"/>
              <a:ext cx="197485" cy="310515"/>
              <a:chOff x="90739" y="1712931"/>
              <a:chExt cx="441960" cy="452402"/>
            </a:xfrm>
          </p:grpSpPr>
          <p:sp>
            <p:nvSpPr>
              <p:cNvPr id="86" name="正方形/長方形 85">
                <a:extLst>
                  <a:ext uri="{FF2B5EF4-FFF2-40B4-BE49-F238E27FC236}">
                    <a16:creationId xmlns:a16="http://schemas.microsoft.com/office/drawing/2014/main" id="{CB061BBE-956B-C205-62FC-528E0B81D598}"/>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7" name="直線コネクタ 86">
                <a:extLst>
                  <a:ext uri="{FF2B5EF4-FFF2-40B4-BE49-F238E27FC236}">
                    <a16:creationId xmlns:a16="http://schemas.microsoft.com/office/drawing/2014/main" id="{C9727C55-A9B7-E2F0-CBB6-FFE5C8A96975}"/>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正方形/長方形 43">
              <a:extLst>
                <a:ext uri="{FF2B5EF4-FFF2-40B4-BE49-F238E27FC236}">
                  <a16:creationId xmlns:a16="http://schemas.microsoft.com/office/drawing/2014/main" id="{4BC03A03-C436-D068-34CF-BE11932D2E17}"/>
                </a:ext>
              </a:extLst>
            </p:cNvPr>
            <p:cNvSpPr/>
            <p:nvPr/>
          </p:nvSpPr>
          <p:spPr>
            <a:xfrm>
              <a:off x="4304030" y="3172143"/>
              <a:ext cx="124460" cy="539115"/>
            </a:xfrm>
            <a:prstGeom prst="rect">
              <a:avLst/>
            </a:prstGeom>
            <a:solidFill>
              <a:schemeClr val="accent5">
                <a:alpha val="50000"/>
              </a:schemeClr>
            </a:solidFill>
            <a:ln>
              <a:solidFill>
                <a:schemeClr val="accent5">
                  <a:alpha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ja-JP" altLang="en-US"/>
            </a:p>
          </p:txBody>
        </p:sp>
        <p:cxnSp>
          <p:nvCxnSpPr>
            <p:cNvPr id="45" name="直線コネクタ 44">
              <a:extLst>
                <a:ext uri="{FF2B5EF4-FFF2-40B4-BE49-F238E27FC236}">
                  <a16:creationId xmlns:a16="http://schemas.microsoft.com/office/drawing/2014/main" id="{67ACCA70-3B1A-0640-2651-D0F5972FC85F}"/>
                </a:ext>
              </a:extLst>
            </p:cNvPr>
            <p:cNvCxnSpPr>
              <a:cxnSpLocks/>
            </p:cNvCxnSpPr>
            <p:nvPr/>
          </p:nvCxnSpPr>
          <p:spPr>
            <a:xfrm>
              <a:off x="4820920" y="3298525"/>
              <a:ext cx="285115" cy="318135"/>
            </a:xfrm>
            <a:prstGeom prst="line">
              <a:avLst/>
            </a:prstGeom>
            <a:ln w="635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6966DCD-2EAF-CCB0-7321-07723F6FF285}"/>
                </a:ext>
              </a:extLst>
            </p:cNvPr>
            <p:cNvCxnSpPr>
              <a:cxnSpLocks/>
            </p:cNvCxnSpPr>
            <p:nvPr/>
          </p:nvCxnSpPr>
          <p:spPr>
            <a:xfrm flipH="1" flipV="1">
              <a:off x="3902145" y="5338663"/>
              <a:ext cx="5170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71030FA7-2FE5-465A-3DB2-5B3D046BD60F}"/>
                </a:ext>
              </a:extLst>
            </p:cNvPr>
            <p:cNvCxnSpPr/>
            <p:nvPr/>
          </p:nvCxnSpPr>
          <p:spPr>
            <a:xfrm flipV="1">
              <a:off x="3904615" y="4878855"/>
              <a:ext cx="0" cy="4658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820FEE7B-6B7F-1B1E-72BF-204419EBB778}"/>
                </a:ext>
              </a:extLst>
            </p:cNvPr>
            <p:cNvCxnSpPr/>
            <p:nvPr/>
          </p:nvCxnSpPr>
          <p:spPr>
            <a:xfrm flipH="1">
              <a:off x="3597653" y="4875501"/>
              <a:ext cx="29515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FBF005CC-E4BF-D6F7-E6E5-1AE89D6FB29D}"/>
                </a:ext>
              </a:extLst>
            </p:cNvPr>
            <p:cNvSpPr/>
            <p:nvPr/>
          </p:nvSpPr>
          <p:spPr>
            <a:xfrm>
              <a:off x="4408752" y="5185093"/>
              <a:ext cx="471170" cy="28194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2D2D9B58-A1A9-85B4-C4F7-40CAE97D0488}"/>
                    </a:ext>
                  </a:extLst>
                </p:cNvPr>
                <p:cNvSpPr txBox="1"/>
                <p:nvPr/>
              </p:nvSpPr>
              <p:spPr>
                <a:xfrm>
                  <a:off x="2622999" y="1441358"/>
                  <a:ext cx="1394163"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=810</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m:rPr>
                            <m:sty m:val="p"/>
                          </m:rPr>
                          <a:rPr kumimoji="1" lang="en-US" altLang="ja-JP" sz="1600" b="0" i="0" smtClean="0">
                            <a:latin typeface="Cambria Math" panose="02040503050406030204" pitchFamily="18" charset="0"/>
                          </a:rPr>
                          <m:t>Δ</m:t>
                        </m:r>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=10[</m:t>
                        </m:r>
                        <m:r>
                          <a:rPr kumimoji="1" lang="en-US" altLang="ja-JP" sz="1600" b="0" i="1" smtClean="0">
                            <a:latin typeface="Cambria Math" panose="02040503050406030204" pitchFamily="18" charset="0"/>
                          </a:rPr>
                          <m:t>𝑛𝑚</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2" name="テキスト ボックス 1">
                  <a:extLst>
                    <a:ext uri="{FF2B5EF4-FFF2-40B4-BE49-F238E27FC236}">
                      <a16:creationId xmlns:a16="http://schemas.microsoft.com/office/drawing/2014/main" id="{7C54022A-DDA9-4194-B885-FBED11B5264F}"/>
                    </a:ext>
                  </a:extLst>
                </p:cNvPr>
                <p:cNvSpPr txBox="1">
                  <a:spLocks noRot="1" noChangeAspect="1" noMove="1" noResize="1" noEditPoints="1" noAdjustHandles="1" noChangeArrowheads="1" noChangeShapeType="1" noTextEdit="1"/>
                </p:cNvSpPr>
                <p:nvPr/>
              </p:nvSpPr>
              <p:spPr>
                <a:xfrm>
                  <a:off x="2622999" y="1441358"/>
                  <a:ext cx="1394163" cy="584775"/>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5CA9514E-79AF-A00B-191C-44BCE8B98677}"/>
                    </a:ext>
                  </a:extLst>
                </p:cNvPr>
                <p:cNvSpPr txBox="1"/>
                <p:nvPr/>
              </p:nvSpPr>
              <p:spPr>
                <a:xfrm>
                  <a:off x="3911849" y="5504281"/>
                  <a:ext cx="1385507"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=405</m:t>
                        </m:r>
                        <m:d>
                          <m:dPr>
                            <m:begChr m:val="["/>
                            <m:endChr m:val="]"/>
                            <m:ctrlPr>
                              <a:rPr kumimoji="1" lang="en-US" altLang="ja-JP" sz="1600" b="0" i="1" smtClean="0">
                                <a:latin typeface="Cambria Math" panose="02040503050406030204" pitchFamily="18" charset="0"/>
                              </a:rPr>
                            </m:ctrlPr>
                          </m:dPr>
                          <m:e>
                            <m:r>
                              <a:rPr kumimoji="1" lang="en-US" altLang="ja-JP" sz="1600" b="0" i="1" smtClean="0">
                                <a:latin typeface="Cambria Math" panose="02040503050406030204" pitchFamily="18" charset="0"/>
                              </a:rPr>
                              <m:t>𝑛𝑚</m:t>
                            </m:r>
                          </m:e>
                        </m:d>
                      </m:oMath>
                    </m:oMathPara>
                  </a14:m>
                  <a:endParaRPr kumimoji="1" lang="en-US" altLang="ja-JP" sz="1600" b="0" dirty="0"/>
                </a:p>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𝑃</m:t>
                        </m:r>
                        <m:r>
                          <a:rPr kumimoji="1" lang="en-US" altLang="ja-JP" sz="1600" b="0" i="1" smtClean="0">
                            <a:latin typeface="Cambria Math" panose="02040503050406030204" pitchFamily="18" charset="0"/>
                            <a:ea typeface="Cambria Math" panose="02040503050406030204" pitchFamily="18" charset="0"/>
                          </a:rPr>
                          <m:t>≈30[</m:t>
                        </m:r>
                        <m:r>
                          <a:rPr kumimoji="1" lang="en-US" altLang="ja-JP" sz="1600" b="0" i="1" smtClean="0">
                            <a:latin typeface="Cambria Math" panose="02040503050406030204" pitchFamily="18" charset="0"/>
                            <a:ea typeface="Cambria Math" panose="02040503050406030204" pitchFamily="18" charset="0"/>
                          </a:rPr>
                          <m:t>𝑚𝑊</m:t>
                        </m:r>
                        <m:r>
                          <a:rPr kumimoji="1" lang="en-US" altLang="ja-JP" sz="1600" b="0" i="1" smtClean="0">
                            <a:latin typeface="Cambria Math" panose="02040503050406030204" pitchFamily="18" charset="0"/>
                            <a:ea typeface="Cambria Math" panose="02040503050406030204" pitchFamily="18" charset="0"/>
                          </a:rPr>
                          <m:t>]</m:t>
                        </m:r>
                      </m:oMath>
                    </m:oMathPara>
                  </a14:m>
                  <a:endParaRPr kumimoji="1" lang="ja-JP" altLang="en-US" sz="1600" dirty="0"/>
                </a:p>
              </p:txBody>
            </p:sp>
          </mc:Choice>
          <mc:Fallback xmlns="">
            <p:sp>
              <p:nvSpPr>
                <p:cNvPr id="3" name="テキスト ボックス 2">
                  <a:extLst>
                    <a:ext uri="{FF2B5EF4-FFF2-40B4-BE49-F238E27FC236}">
                      <a16:creationId xmlns:a16="http://schemas.microsoft.com/office/drawing/2014/main" id="{9FFE6FED-A588-49EF-8C4C-DAC3F0661589}"/>
                    </a:ext>
                  </a:extLst>
                </p:cNvPr>
                <p:cNvSpPr txBox="1">
                  <a:spLocks noRot="1" noChangeAspect="1" noMove="1" noResize="1" noEditPoints="1" noAdjustHandles="1" noChangeArrowheads="1" noChangeShapeType="1" noTextEdit="1"/>
                </p:cNvSpPr>
                <p:nvPr/>
              </p:nvSpPr>
              <p:spPr>
                <a:xfrm>
                  <a:off x="3911849" y="5504281"/>
                  <a:ext cx="1385507" cy="584775"/>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355FAE2E-80AB-7DE4-A7D3-EE659E47BD01}"/>
                    </a:ext>
                  </a:extLst>
                </p:cNvPr>
                <p:cNvSpPr txBox="1"/>
                <p:nvPr/>
              </p:nvSpPr>
              <p:spPr>
                <a:xfrm>
                  <a:off x="2850934" y="3632410"/>
                  <a:ext cx="978153" cy="338554"/>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15[</m:t>
                        </m:r>
                        <m:r>
                          <a:rPr kumimoji="1" lang="en-US" altLang="ja-JP" sz="1600" b="0" i="1" smtClean="0">
                            <a:latin typeface="Cambria Math" panose="02040503050406030204" pitchFamily="18" charset="0"/>
                          </a:rPr>
                          <m:t>𝑚𝑊</m:t>
                        </m:r>
                        <m:r>
                          <a:rPr kumimoji="1" lang="en-US" altLang="ja-JP" sz="1600" b="0" i="1" smtClean="0">
                            <a:latin typeface="Cambria Math" panose="02040503050406030204" pitchFamily="18" charset="0"/>
                          </a:rPr>
                          <m:t>]</m:t>
                        </m:r>
                      </m:oMath>
                    </m:oMathPara>
                  </a14:m>
                  <a:endParaRPr kumimoji="1" lang="ja-JP" altLang="en-US" sz="1600" dirty="0"/>
                </a:p>
              </p:txBody>
            </p:sp>
          </mc:Choice>
          <mc:Fallback xmlns="">
            <p:sp>
              <p:nvSpPr>
                <p:cNvPr id="98" name="テキスト ボックス 97">
                  <a:extLst>
                    <a:ext uri="{FF2B5EF4-FFF2-40B4-BE49-F238E27FC236}">
                      <a16:creationId xmlns:a16="http://schemas.microsoft.com/office/drawing/2014/main" id="{39CBE4B1-54C3-4B11-843D-D29EE7EBED4F}"/>
                    </a:ext>
                  </a:extLst>
                </p:cNvPr>
                <p:cNvSpPr txBox="1">
                  <a:spLocks noRot="1" noChangeAspect="1" noMove="1" noResize="1" noEditPoints="1" noAdjustHandles="1" noChangeArrowheads="1" noChangeShapeType="1" noTextEdit="1"/>
                </p:cNvSpPr>
                <p:nvPr/>
              </p:nvSpPr>
              <p:spPr>
                <a:xfrm>
                  <a:off x="2850934" y="3632410"/>
                  <a:ext cx="978153" cy="338554"/>
                </a:xfrm>
                <a:prstGeom prst="rect">
                  <a:avLst/>
                </a:prstGeom>
                <a:blipFill>
                  <a:blip r:embed="rId4"/>
                  <a:stretch>
                    <a:fillRect b="-3390"/>
                  </a:stretch>
                </a:blipFill>
              </p:spPr>
              <p:txBody>
                <a:bodyPr/>
                <a:lstStyle/>
                <a:p>
                  <a:r>
                    <a:rPr lang="ja-JP" altLang="en-US">
                      <a:noFill/>
                    </a:rPr>
                    <a:t> </a:t>
                  </a:r>
                </a:p>
              </p:txBody>
            </p:sp>
          </mc:Fallback>
        </mc:AlternateContent>
        <p:grpSp>
          <p:nvGrpSpPr>
            <p:cNvPr id="53" name="グループ化 52">
              <a:extLst>
                <a:ext uri="{FF2B5EF4-FFF2-40B4-BE49-F238E27FC236}">
                  <a16:creationId xmlns:a16="http://schemas.microsoft.com/office/drawing/2014/main" id="{5A8BCD07-3392-578D-A6B7-4EDD8137A445}"/>
                </a:ext>
              </a:extLst>
            </p:cNvPr>
            <p:cNvGrpSpPr/>
            <p:nvPr/>
          </p:nvGrpSpPr>
          <p:grpSpPr>
            <a:xfrm>
              <a:off x="2137166" y="3699471"/>
              <a:ext cx="180000" cy="543168"/>
              <a:chOff x="723900" y="1545794"/>
              <a:chExt cx="180000" cy="543168"/>
            </a:xfrm>
          </p:grpSpPr>
          <p:sp>
            <p:nvSpPr>
              <p:cNvPr id="83" name="楕円 82">
                <a:extLst>
                  <a:ext uri="{FF2B5EF4-FFF2-40B4-BE49-F238E27FC236}">
                    <a16:creationId xmlns:a16="http://schemas.microsoft.com/office/drawing/2014/main" id="{75AA694D-D5FD-FEA5-B023-524A0787B980}"/>
                  </a:ext>
                </a:extLst>
              </p:cNvPr>
              <p:cNvSpPr/>
              <p:nvPr/>
            </p:nvSpPr>
            <p:spPr>
              <a:xfrm>
                <a:off x="723900" y="1545794"/>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92EF0A7E-94B7-D930-A6BB-764A620C6AB5}"/>
                  </a:ext>
                </a:extLst>
              </p:cNvPr>
              <p:cNvSpPr/>
              <p:nvPr/>
            </p:nvSpPr>
            <p:spPr>
              <a:xfrm>
                <a:off x="723900" y="1727378"/>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F2D637BD-5C5C-68D8-DEE7-1F8D86A3A8D5}"/>
                  </a:ext>
                </a:extLst>
              </p:cNvPr>
              <p:cNvSpPr/>
              <p:nvPr/>
            </p:nvSpPr>
            <p:spPr>
              <a:xfrm>
                <a:off x="723900" y="1908962"/>
                <a:ext cx="180000" cy="18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a:extLst>
                <a:ext uri="{FF2B5EF4-FFF2-40B4-BE49-F238E27FC236}">
                  <a16:creationId xmlns:a16="http://schemas.microsoft.com/office/drawing/2014/main" id="{6ABC5E03-79A0-B5CA-FE25-E4690E0EF2F7}"/>
                </a:ext>
              </a:extLst>
            </p:cNvPr>
            <p:cNvSpPr txBox="1"/>
            <p:nvPr/>
          </p:nvSpPr>
          <p:spPr>
            <a:xfrm>
              <a:off x="2327787" y="3906503"/>
              <a:ext cx="649730" cy="369332"/>
            </a:xfrm>
            <a:prstGeom prst="rect">
              <a:avLst/>
            </a:prstGeom>
            <a:noFill/>
          </p:spPr>
          <p:txBody>
            <a:bodyPr wrap="none" rtlCol="0">
              <a:spAutoFit/>
            </a:bodyPr>
            <a:lstStyle/>
            <a:p>
              <a:pPr algn="l"/>
              <a:r>
                <a:rPr kumimoji="1" lang="en-US" altLang="ja-JP" dirty="0"/>
                <a:t>Pol C</a:t>
              </a:r>
              <a:endParaRPr kumimoji="1" lang="ja-JP" altLang="en-US" dirty="0"/>
            </a:p>
          </p:txBody>
        </p:sp>
        <p:cxnSp>
          <p:nvCxnSpPr>
            <p:cNvPr id="55" name="直線コネクタ 54">
              <a:extLst>
                <a:ext uri="{FF2B5EF4-FFF2-40B4-BE49-F238E27FC236}">
                  <a16:creationId xmlns:a16="http://schemas.microsoft.com/office/drawing/2014/main" id="{5E33365D-FF7C-C3D7-309E-E9773C54B3EA}"/>
                </a:ext>
              </a:extLst>
            </p:cNvPr>
            <p:cNvCxnSpPr>
              <a:cxnSpLocks/>
            </p:cNvCxnSpPr>
            <p:nvPr/>
          </p:nvCxnSpPr>
          <p:spPr>
            <a:xfrm flipH="1">
              <a:off x="5548647" y="2105428"/>
              <a:ext cx="326390" cy="210820"/>
            </a:xfrm>
            <a:prstGeom prst="line">
              <a:avLst/>
            </a:prstGeom>
            <a:ln w="889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フリーフォーム: 図形 55">
              <a:extLst>
                <a:ext uri="{FF2B5EF4-FFF2-40B4-BE49-F238E27FC236}">
                  <a16:creationId xmlns:a16="http://schemas.microsoft.com/office/drawing/2014/main" id="{1ACFC183-EF83-DDE0-770F-F19B426471DC}"/>
                </a:ext>
              </a:extLst>
            </p:cNvPr>
            <p:cNvSpPr/>
            <p:nvPr/>
          </p:nvSpPr>
          <p:spPr>
            <a:xfrm>
              <a:off x="6985686" y="637056"/>
              <a:ext cx="733168" cy="1925000"/>
            </a:xfrm>
            <a:custGeom>
              <a:avLst/>
              <a:gdLst>
                <a:gd name="connsiteX0" fmla="*/ 0 w 733168"/>
                <a:gd name="connsiteY0" fmla="*/ 71398 h 1925000"/>
                <a:gd name="connsiteX1" fmla="*/ 148282 w 733168"/>
                <a:gd name="connsiteY1" fmla="*/ 63160 h 1925000"/>
                <a:gd name="connsiteX2" fmla="*/ 362465 w 733168"/>
                <a:gd name="connsiteY2" fmla="*/ 746901 h 1925000"/>
                <a:gd name="connsiteX3" fmla="*/ 453082 w 733168"/>
                <a:gd name="connsiteY3" fmla="*/ 1793106 h 1925000"/>
                <a:gd name="connsiteX4" fmla="*/ 733168 w 733168"/>
                <a:gd name="connsiteY4" fmla="*/ 1875485 h 19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68" h="1925000">
                  <a:moveTo>
                    <a:pt x="0" y="71398"/>
                  </a:moveTo>
                  <a:cubicBezTo>
                    <a:pt x="43935" y="10987"/>
                    <a:pt x="87871" y="-49424"/>
                    <a:pt x="148282" y="63160"/>
                  </a:cubicBezTo>
                  <a:cubicBezTo>
                    <a:pt x="208693" y="175744"/>
                    <a:pt x="311665" y="458577"/>
                    <a:pt x="362465" y="746901"/>
                  </a:cubicBezTo>
                  <a:cubicBezTo>
                    <a:pt x="413265" y="1035225"/>
                    <a:pt x="391298" y="1605009"/>
                    <a:pt x="453082" y="1793106"/>
                  </a:cubicBezTo>
                  <a:cubicBezTo>
                    <a:pt x="514866" y="1981203"/>
                    <a:pt x="624017" y="1928344"/>
                    <a:pt x="733168" y="187548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ローチャート: 論理積ゲート 56">
              <a:extLst>
                <a:ext uri="{FF2B5EF4-FFF2-40B4-BE49-F238E27FC236}">
                  <a16:creationId xmlns:a16="http://schemas.microsoft.com/office/drawing/2014/main" id="{BD35F41F-78D5-38DB-1D30-F1CCF164B96A}"/>
                </a:ext>
              </a:extLst>
            </p:cNvPr>
            <p:cNvSpPr>
              <a:spLocks noChangeAspect="1"/>
            </p:cNvSpPr>
            <p:nvPr/>
          </p:nvSpPr>
          <p:spPr>
            <a:xfrm rot="5400000">
              <a:off x="5534377" y="4844326"/>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58" name="フローチャート: 論理積ゲート 57">
              <a:extLst>
                <a:ext uri="{FF2B5EF4-FFF2-40B4-BE49-F238E27FC236}">
                  <a16:creationId xmlns:a16="http://schemas.microsoft.com/office/drawing/2014/main" id="{4C2AFCE6-69D2-1E39-340D-825B9E1FFF50}"/>
                </a:ext>
              </a:extLst>
            </p:cNvPr>
            <p:cNvSpPr>
              <a:spLocks noChangeAspect="1"/>
            </p:cNvSpPr>
            <p:nvPr/>
          </p:nvSpPr>
          <p:spPr>
            <a:xfrm rot="16200000">
              <a:off x="4781379" y="1732766"/>
              <a:ext cx="428625" cy="428625"/>
            </a:xfrm>
            <a:prstGeom prst="flowChartDela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ja-JP" altLang="en-US"/>
            </a:p>
          </p:txBody>
        </p:sp>
        <p:sp>
          <p:nvSpPr>
            <p:cNvPr id="59" name="フリーフォーム: 図形 58">
              <a:extLst>
                <a:ext uri="{FF2B5EF4-FFF2-40B4-BE49-F238E27FC236}">
                  <a16:creationId xmlns:a16="http://schemas.microsoft.com/office/drawing/2014/main" id="{6866B2DC-1FDC-506F-DBB8-0F2FB822F4F6}"/>
                </a:ext>
              </a:extLst>
            </p:cNvPr>
            <p:cNvSpPr/>
            <p:nvPr/>
          </p:nvSpPr>
          <p:spPr>
            <a:xfrm>
              <a:off x="7418286" y="2635370"/>
              <a:ext cx="316014" cy="2031880"/>
            </a:xfrm>
            <a:custGeom>
              <a:avLst/>
              <a:gdLst>
                <a:gd name="connsiteX0" fmla="*/ 163614 w 316014"/>
                <a:gd name="connsiteY0" fmla="*/ 2031880 h 2031880"/>
                <a:gd name="connsiteX1" fmla="*/ 58839 w 316014"/>
                <a:gd name="connsiteY1" fmla="*/ 1993780 h 2031880"/>
                <a:gd name="connsiteX2" fmla="*/ 1689 w 316014"/>
                <a:gd name="connsiteY2" fmla="*/ 1860430 h 2031880"/>
                <a:gd name="connsiteX3" fmla="*/ 20739 w 316014"/>
                <a:gd name="connsiteY3" fmla="*/ 1241305 h 2031880"/>
                <a:gd name="connsiteX4" fmla="*/ 77889 w 316014"/>
                <a:gd name="connsiteY4" fmla="*/ 193555 h 2031880"/>
                <a:gd name="connsiteX5" fmla="*/ 316014 w 316014"/>
                <a:gd name="connsiteY5" fmla="*/ 3055 h 203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14" h="2031880">
                  <a:moveTo>
                    <a:pt x="163614" y="2031880"/>
                  </a:moveTo>
                  <a:cubicBezTo>
                    <a:pt x="124720" y="2027117"/>
                    <a:pt x="85826" y="2022355"/>
                    <a:pt x="58839" y="1993780"/>
                  </a:cubicBezTo>
                  <a:cubicBezTo>
                    <a:pt x="31851" y="1965205"/>
                    <a:pt x="8039" y="1985842"/>
                    <a:pt x="1689" y="1860430"/>
                  </a:cubicBezTo>
                  <a:cubicBezTo>
                    <a:pt x="-4661" y="1735017"/>
                    <a:pt x="8039" y="1519117"/>
                    <a:pt x="20739" y="1241305"/>
                  </a:cubicBezTo>
                  <a:cubicBezTo>
                    <a:pt x="33439" y="963493"/>
                    <a:pt x="28677" y="399930"/>
                    <a:pt x="77889" y="193555"/>
                  </a:cubicBezTo>
                  <a:cubicBezTo>
                    <a:pt x="127101" y="-12820"/>
                    <a:pt x="221557" y="-4883"/>
                    <a:pt x="316014" y="3055"/>
                  </a:cubicBezTo>
                </a:path>
              </a:pathLst>
            </a:custGeom>
            <a:noFill/>
            <a:ln w="381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a:extLst>
                <a:ext uri="{FF2B5EF4-FFF2-40B4-BE49-F238E27FC236}">
                  <a16:creationId xmlns:a16="http://schemas.microsoft.com/office/drawing/2014/main" id="{C82FEF0C-EA11-D420-280A-7BBCD6577E29}"/>
                </a:ext>
              </a:extLst>
            </p:cNvPr>
            <p:cNvCxnSpPr>
              <a:endCxn id="28" idx="0"/>
            </p:cNvCxnSpPr>
            <p:nvPr/>
          </p:nvCxnSpPr>
          <p:spPr>
            <a:xfrm>
              <a:off x="8336470" y="2755524"/>
              <a:ext cx="1" cy="601004"/>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 name="グループ化 60">
              <a:extLst>
                <a:ext uri="{FF2B5EF4-FFF2-40B4-BE49-F238E27FC236}">
                  <a16:creationId xmlns:a16="http://schemas.microsoft.com/office/drawing/2014/main" id="{7E92D69A-68C3-A374-FC99-F874D0986368}"/>
                </a:ext>
              </a:extLst>
            </p:cNvPr>
            <p:cNvGrpSpPr/>
            <p:nvPr/>
          </p:nvGrpSpPr>
          <p:grpSpPr>
            <a:xfrm>
              <a:off x="5556585" y="3248696"/>
              <a:ext cx="360000" cy="360000"/>
              <a:chOff x="3110845" y="2692228"/>
              <a:chExt cx="914400" cy="914400"/>
            </a:xfrm>
          </p:grpSpPr>
          <p:sp>
            <p:nvSpPr>
              <p:cNvPr id="81" name="正方形/長方形 80">
                <a:extLst>
                  <a:ext uri="{FF2B5EF4-FFF2-40B4-BE49-F238E27FC236}">
                    <a16:creationId xmlns:a16="http://schemas.microsoft.com/office/drawing/2014/main" id="{5A8FEC57-945A-2C37-1534-63642A0477CC}"/>
                  </a:ext>
                </a:extLst>
              </p:cNvPr>
              <p:cNvSpPr/>
              <p:nvPr/>
            </p:nvSpPr>
            <p:spPr>
              <a:xfrm>
                <a:off x="3110845" y="2692228"/>
                <a:ext cx="914400" cy="914400"/>
              </a:xfrm>
              <a:prstGeom prst="rect">
                <a:avLst/>
              </a:prstGeom>
              <a:solidFill>
                <a:schemeClr val="accent5">
                  <a:lumMod val="60000"/>
                  <a:lumOff val="40000"/>
                  <a:alpha val="50000"/>
                </a:schemeClr>
              </a:solidFill>
              <a:ln>
                <a:solidFill>
                  <a:srgbClr val="0000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a:extLst>
                  <a:ext uri="{FF2B5EF4-FFF2-40B4-BE49-F238E27FC236}">
                    <a16:creationId xmlns:a16="http://schemas.microsoft.com/office/drawing/2014/main" id="{02FF0858-AD1A-E999-BF8B-85062D4A7EDA}"/>
                  </a:ext>
                </a:extLst>
              </p:cNvPr>
              <p:cNvCxnSpPr>
                <a:cxnSpLocks/>
              </p:cNvCxnSpPr>
              <p:nvPr/>
            </p:nvCxnSpPr>
            <p:spPr>
              <a:xfrm flipH="1">
                <a:off x="3110845" y="2692228"/>
                <a:ext cx="91440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DC9597A7-F1B6-2173-BAE2-8321191EF94F}"/>
                </a:ext>
              </a:extLst>
            </p:cNvPr>
            <p:cNvGrpSpPr/>
            <p:nvPr/>
          </p:nvGrpSpPr>
          <p:grpSpPr>
            <a:xfrm>
              <a:off x="5663142" y="4347988"/>
              <a:ext cx="197485" cy="310515"/>
              <a:chOff x="90739" y="1712931"/>
              <a:chExt cx="441960" cy="452402"/>
            </a:xfrm>
          </p:grpSpPr>
          <p:sp>
            <p:nvSpPr>
              <p:cNvPr id="79" name="正方形/長方形 78">
                <a:extLst>
                  <a:ext uri="{FF2B5EF4-FFF2-40B4-BE49-F238E27FC236}">
                    <a16:creationId xmlns:a16="http://schemas.microsoft.com/office/drawing/2014/main" id="{88917F93-8174-A2A7-E810-29DE6365D715}"/>
                  </a:ext>
                </a:extLst>
              </p:cNvPr>
              <p:cNvSpPr/>
              <p:nvPr/>
            </p:nvSpPr>
            <p:spPr>
              <a:xfrm>
                <a:off x="90739" y="1712932"/>
                <a:ext cx="441960" cy="452401"/>
              </a:xfrm>
              <a:prstGeom prst="rect">
                <a:avLst/>
              </a:prstGeom>
              <a:solidFill>
                <a:schemeClr val="accent5">
                  <a:alpha val="50000"/>
                </a:schemeClr>
              </a:solidFill>
              <a:ln>
                <a:solidFill>
                  <a:schemeClr val="accent1">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80" name="直線コネクタ 79">
                <a:extLst>
                  <a:ext uri="{FF2B5EF4-FFF2-40B4-BE49-F238E27FC236}">
                    <a16:creationId xmlns:a16="http://schemas.microsoft.com/office/drawing/2014/main" id="{B9BC2058-4C50-B3CD-2AE6-4DA2CE179F71}"/>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正方形/長方形 62">
              <a:extLst>
                <a:ext uri="{FF2B5EF4-FFF2-40B4-BE49-F238E27FC236}">
                  <a16:creationId xmlns:a16="http://schemas.microsoft.com/office/drawing/2014/main" id="{9DEFBBD1-BD99-4133-5E2E-211C3B37B399}"/>
                </a:ext>
              </a:extLst>
            </p:cNvPr>
            <p:cNvSpPr/>
            <p:nvPr/>
          </p:nvSpPr>
          <p:spPr>
            <a:xfrm rot="2695109">
              <a:off x="6075632" y="2668896"/>
              <a:ext cx="386498" cy="188536"/>
            </a:xfrm>
            <a:prstGeom prst="rect">
              <a:avLst/>
            </a:prstGeom>
            <a:solidFill>
              <a:srgbClr val="00B0F0">
                <a:alpha val="50000"/>
              </a:srgbClr>
            </a:solidFill>
            <a:ln>
              <a:solidFill>
                <a:srgbClr val="00B0F0">
                  <a:alpha val="50000"/>
                </a:srgbClr>
              </a:solidFill>
            </a:ln>
            <a:effectLst>
              <a:glow rad="1270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57D4968-3743-9111-28BC-A2AEB9685325}"/>
                </a:ext>
              </a:extLst>
            </p:cNvPr>
            <p:cNvCxnSpPr>
              <a:cxnSpLocks/>
            </p:cNvCxnSpPr>
            <p:nvPr/>
          </p:nvCxnSpPr>
          <p:spPr>
            <a:xfrm>
              <a:off x="3807914" y="4729849"/>
              <a:ext cx="222885" cy="21463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7C89F8CF-DA07-3B59-8D46-58BD8332CC29}"/>
                </a:ext>
              </a:extLst>
            </p:cNvPr>
            <p:cNvSpPr/>
            <p:nvPr/>
          </p:nvSpPr>
          <p:spPr>
            <a:xfrm>
              <a:off x="5532296" y="4108889"/>
              <a:ext cx="407670" cy="161290"/>
            </a:xfrm>
            <a:prstGeom prst="rect">
              <a:avLst/>
            </a:prstGeom>
            <a:solidFill>
              <a:srgbClr val="FF00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66" name="テキスト ボックス 65">
              <a:extLst>
                <a:ext uri="{FF2B5EF4-FFF2-40B4-BE49-F238E27FC236}">
                  <a16:creationId xmlns:a16="http://schemas.microsoft.com/office/drawing/2014/main" id="{CDEEED9F-8404-F7FB-CAB9-A531AB14C91A}"/>
                </a:ext>
              </a:extLst>
            </p:cNvPr>
            <p:cNvSpPr txBox="1"/>
            <p:nvPr/>
          </p:nvSpPr>
          <p:spPr>
            <a:xfrm>
              <a:off x="5916875" y="4753888"/>
              <a:ext cx="861518" cy="584775"/>
            </a:xfrm>
            <a:prstGeom prst="rect">
              <a:avLst/>
            </a:prstGeom>
            <a:noFill/>
          </p:spPr>
          <p:txBody>
            <a:bodyPr wrap="none" rtlCol="0">
              <a:spAutoFit/>
            </a:bodyPr>
            <a:lstStyle/>
            <a:p>
              <a:pPr algn="l"/>
              <a:r>
                <a:rPr kumimoji="1" lang="en-US" altLang="ja-JP" sz="1600" dirty="0"/>
                <a:t>BPF, LPF</a:t>
              </a:r>
            </a:p>
            <a:p>
              <a:pPr algn="l"/>
              <a:r>
                <a:rPr lang="en-US" altLang="ja-JP" sz="1600" dirty="0"/>
                <a:t>inside</a:t>
              </a:r>
              <a:endParaRPr kumimoji="1" lang="ja-JP" altLang="en-US" sz="1600" dirty="0"/>
            </a:p>
          </p:txBody>
        </p:sp>
        <p:grpSp>
          <p:nvGrpSpPr>
            <p:cNvPr id="67" name="グループ化 66">
              <a:extLst>
                <a:ext uri="{FF2B5EF4-FFF2-40B4-BE49-F238E27FC236}">
                  <a16:creationId xmlns:a16="http://schemas.microsoft.com/office/drawing/2014/main" id="{F631491E-BB1A-6A94-2333-1AA9F94547F1}"/>
                </a:ext>
              </a:extLst>
            </p:cNvPr>
            <p:cNvGrpSpPr/>
            <p:nvPr/>
          </p:nvGrpSpPr>
          <p:grpSpPr>
            <a:xfrm rot="5400000">
              <a:off x="3828007" y="3288789"/>
              <a:ext cx="197485" cy="310515"/>
              <a:chOff x="90739" y="1712931"/>
              <a:chExt cx="441960" cy="452402"/>
            </a:xfrm>
          </p:grpSpPr>
          <p:sp>
            <p:nvSpPr>
              <p:cNvPr id="77" name="正方形/長方形 76">
                <a:extLst>
                  <a:ext uri="{FF2B5EF4-FFF2-40B4-BE49-F238E27FC236}">
                    <a16:creationId xmlns:a16="http://schemas.microsoft.com/office/drawing/2014/main" id="{C28C7EFB-B5FD-D2C8-E19F-D3C3B046415A}"/>
                  </a:ext>
                </a:extLst>
              </p:cNvPr>
              <p:cNvSpPr/>
              <p:nvPr/>
            </p:nvSpPr>
            <p:spPr>
              <a:xfrm>
                <a:off x="90739" y="1712932"/>
                <a:ext cx="441960" cy="452401"/>
              </a:xfrm>
              <a:prstGeom prst="rect">
                <a:avLst/>
              </a:prstGeom>
              <a:solidFill>
                <a:schemeClr val="accent5">
                  <a:alpha val="50000"/>
                </a:schemeClr>
              </a:solidFill>
              <a:ln>
                <a:solidFill>
                  <a:schemeClr val="accent5">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en-US"/>
              </a:p>
            </p:txBody>
          </p:sp>
          <p:cxnSp>
            <p:nvCxnSpPr>
              <p:cNvPr id="78" name="直線コネクタ 77">
                <a:extLst>
                  <a:ext uri="{FF2B5EF4-FFF2-40B4-BE49-F238E27FC236}">
                    <a16:creationId xmlns:a16="http://schemas.microsoft.com/office/drawing/2014/main" id="{6E5CFC2D-3235-DB4A-779F-EA6E2BBFB146}"/>
                  </a:ext>
                </a:extLst>
              </p:cNvPr>
              <p:cNvCxnSpPr>
                <a:cxnSpLocks/>
              </p:cNvCxnSpPr>
              <p:nvPr/>
            </p:nvCxnSpPr>
            <p:spPr>
              <a:xfrm flipH="1" flipV="1">
                <a:off x="108139" y="1712931"/>
                <a:ext cx="417509" cy="447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正方形/長方形 67">
              <a:extLst>
                <a:ext uri="{FF2B5EF4-FFF2-40B4-BE49-F238E27FC236}">
                  <a16:creationId xmlns:a16="http://schemas.microsoft.com/office/drawing/2014/main" id="{904891C5-7F00-18BB-C927-FF9566EA44CB}"/>
                </a:ext>
              </a:extLst>
            </p:cNvPr>
            <p:cNvSpPr/>
            <p:nvPr/>
          </p:nvSpPr>
          <p:spPr>
            <a:xfrm rot="16200000">
              <a:off x="5658696" y="3656171"/>
              <a:ext cx="186321" cy="406418"/>
            </a:xfrm>
            <a:prstGeom prst="rect">
              <a:avLst/>
            </a:prstGeom>
            <a:solidFill>
              <a:srgbClr val="00B050">
                <a:alpha val="50000"/>
              </a:srgbClr>
            </a:solidFill>
            <a:ln>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D5D5B1F5-099E-AE71-0251-D1EFAD3FE171}"/>
                </a:ext>
              </a:extLst>
            </p:cNvPr>
            <p:cNvSpPr txBox="1"/>
            <p:nvPr/>
          </p:nvSpPr>
          <p:spPr>
            <a:xfrm>
              <a:off x="5920195" y="3684458"/>
              <a:ext cx="705642" cy="338554"/>
            </a:xfrm>
            <a:prstGeom prst="rect">
              <a:avLst/>
            </a:prstGeom>
            <a:noFill/>
          </p:spPr>
          <p:txBody>
            <a:bodyPr wrap="none" rtlCol="0">
              <a:spAutoFit/>
            </a:bodyPr>
            <a:lstStyle/>
            <a:p>
              <a:pPr algn="l"/>
              <a:r>
                <a:rPr kumimoji="1" lang="en-US" altLang="ja-JP" sz="1600" dirty="0"/>
                <a:t>HWP3</a:t>
              </a:r>
              <a:endParaRPr kumimoji="1" lang="ja-JP" altLang="en-US" sz="1600" dirty="0"/>
            </a:p>
          </p:txBody>
        </p:sp>
        <p:sp>
          <p:nvSpPr>
            <p:cNvPr id="70" name="テキスト ボックス 69">
              <a:extLst>
                <a:ext uri="{FF2B5EF4-FFF2-40B4-BE49-F238E27FC236}">
                  <a16:creationId xmlns:a16="http://schemas.microsoft.com/office/drawing/2014/main" id="{FB47A8E5-4A09-0DD2-7AA1-40974510FDF0}"/>
                </a:ext>
              </a:extLst>
            </p:cNvPr>
            <p:cNvSpPr txBox="1"/>
            <p:nvPr/>
          </p:nvSpPr>
          <p:spPr>
            <a:xfrm>
              <a:off x="4101943" y="1562714"/>
              <a:ext cx="898017" cy="584775"/>
            </a:xfrm>
            <a:prstGeom prst="rect">
              <a:avLst/>
            </a:prstGeom>
            <a:noFill/>
          </p:spPr>
          <p:txBody>
            <a:bodyPr wrap="square" rtlCol="0">
              <a:spAutoFit/>
            </a:bodyPr>
            <a:lstStyle/>
            <a:p>
              <a:pPr algn="l"/>
              <a:r>
                <a:rPr kumimoji="1" lang="en-US" altLang="ja-JP" sz="1600" dirty="0"/>
                <a:t>BPF, LPF</a:t>
              </a:r>
            </a:p>
            <a:p>
              <a:pPr algn="l"/>
              <a:r>
                <a:rPr lang="en-US" altLang="ja-JP" sz="1600" dirty="0"/>
                <a:t>inside</a:t>
              </a:r>
              <a:endParaRPr kumimoji="1" lang="ja-JP" altLang="en-US" sz="1600" dirty="0"/>
            </a:p>
          </p:txBody>
        </p:sp>
        <p:sp>
          <p:nvSpPr>
            <p:cNvPr id="71" name="テキスト ボックス 2">
              <a:extLst>
                <a:ext uri="{FF2B5EF4-FFF2-40B4-BE49-F238E27FC236}">
                  <a16:creationId xmlns:a16="http://schemas.microsoft.com/office/drawing/2014/main" id="{48B7D76B-5824-A995-CC70-E07BAFAAF5C2}"/>
                </a:ext>
              </a:extLst>
            </p:cNvPr>
            <p:cNvSpPr txBox="1">
              <a:spLocks noChangeArrowheads="1"/>
            </p:cNvSpPr>
            <p:nvPr/>
          </p:nvSpPr>
          <p:spPr bwMode="auto">
            <a:xfrm>
              <a:off x="5321884" y="1477069"/>
              <a:ext cx="1913336" cy="551759"/>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ja-JP" altLang="en-US"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rPr>
                <a:t>エンタングルメント</a:t>
              </a:r>
              <a:endParaRPr lang="en-US" altLang="ja-JP" sz="1600" kern="100" dirty="0">
                <a:latin typeface="Noto Sans CJK JP Regular" panose="020B0500000000000000" pitchFamily="34" charset="-128"/>
                <a:ea typeface="Noto Sans CJK JP Regular" panose="020B0500000000000000" pitchFamily="34" charset="-128"/>
                <a:cs typeface="Times New Roman" panose="02020603050405020304" pitchFamily="18" charset="0"/>
              </a:endParaRPr>
            </a:p>
            <a:p>
              <a:pPr algn="ctr">
                <a:spcAft>
                  <a:spcPts val="0"/>
                </a:spcAft>
              </a:pPr>
              <a:r>
                <a:rPr lang="ja-JP" altLang="en-US"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rPr>
                <a:t>生成減</a:t>
              </a:r>
              <a:endParaRPr lang="ja-JP" sz="16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72" name="フリーフォーム: 図形 71">
              <a:extLst>
                <a:ext uri="{FF2B5EF4-FFF2-40B4-BE49-F238E27FC236}">
                  <a16:creationId xmlns:a16="http://schemas.microsoft.com/office/drawing/2014/main" id="{64FD4E42-00D6-D474-50F7-4C298EBBEA28}"/>
                </a:ext>
              </a:extLst>
            </p:cNvPr>
            <p:cNvSpPr/>
            <p:nvPr/>
          </p:nvSpPr>
          <p:spPr>
            <a:xfrm>
              <a:off x="5743575" y="4647306"/>
              <a:ext cx="2811407" cy="1015046"/>
            </a:xfrm>
            <a:custGeom>
              <a:avLst/>
              <a:gdLst>
                <a:gd name="connsiteX0" fmla="*/ 0 w 2811407"/>
                <a:gd name="connsiteY0" fmla="*/ 639069 h 1015046"/>
                <a:gd name="connsiteX1" fmla="*/ 66675 w 2811407"/>
                <a:gd name="connsiteY1" fmla="*/ 943869 h 1015046"/>
                <a:gd name="connsiteX2" fmla="*/ 390525 w 2811407"/>
                <a:gd name="connsiteY2" fmla="*/ 1010544 h 1015046"/>
                <a:gd name="connsiteX3" fmla="*/ 1190625 w 2811407"/>
                <a:gd name="connsiteY3" fmla="*/ 858144 h 1015046"/>
                <a:gd name="connsiteX4" fmla="*/ 2562225 w 2811407"/>
                <a:gd name="connsiteY4" fmla="*/ 372369 h 1015046"/>
                <a:gd name="connsiteX5" fmla="*/ 2809875 w 2811407"/>
                <a:gd name="connsiteY5" fmla="*/ 38994 h 1015046"/>
                <a:gd name="connsiteX6" fmla="*/ 2647950 w 2811407"/>
                <a:gd name="connsiteY6" fmla="*/ 19944 h 10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1407" h="1015046">
                  <a:moveTo>
                    <a:pt x="0" y="639069"/>
                  </a:moveTo>
                  <a:cubicBezTo>
                    <a:pt x="794" y="760513"/>
                    <a:pt x="1588" y="881957"/>
                    <a:pt x="66675" y="943869"/>
                  </a:cubicBezTo>
                  <a:cubicBezTo>
                    <a:pt x="131762" y="1005781"/>
                    <a:pt x="203200" y="1024831"/>
                    <a:pt x="390525" y="1010544"/>
                  </a:cubicBezTo>
                  <a:cubicBezTo>
                    <a:pt x="577850" y="996257"/>
                    <a:pt x="828675" y="964506"/>
                    <a:pt x="1190625" y="858144"/>
                  </a:cubicBezTo>
                  <a:cubicBezTo>
                    <a:pt x="1552575" y="751782"/>
                    <a:pt x="2292350" y="508894"/>
                    <a:pt x="2562225" y="372369"/>
                  </a:cubicBezTo>
                  <a:cubicBezTo>
                    <a:pt x="2832100" y="235844"/>
                    <a:pt x="2795588" y="97731"/>
                    <a:pt x="2809875" y="38994"/>
                  </a:cubicBezTo>
                  <a:cubicBezTo>
                    <a:pt x="2824163" y="-19744"/>
                    <a:pt x="2736056" y="100"/>
                    <a:pt x="2647950" y="199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図形 72">
              <a:extLst>
                <a:ext uri="{FF2B5EF4-FFF2-40B4-BE49-F238E27FC236}">
                  <a16:creationId xmlns:a16="http://schemas.microsoft.com/office/drawing/2014/main" id="{E943E38F-879C-5CEB-EE22-3CC2A1A619EF}"/>
                </a:ext>
              </a:extLst>
            </p:cNvPr>
            <p:cNvSpPr/>
            <p:nvPr/>
          </p:nvSpPr>
          <p:spPr>
            <a:xfrm>
              <a:off x="4961100" y="651714"/>
              <a:ext cx="1211100" cy="1072311"/>
            </a:xfrm>
            <a:custGeom>
              <a:avLst/>
              <a:gdLst>
                <a:gd name="connsiteX0" fmla="*/ 39525 w 1211100"/>
                <a:gd name="connsiteY0" fmla="*/ 1072311 h 1072311"/>
                <a:gd name="connsiteX1" fmla="*/ 49050 w 1211100"/>
                <a:gd name="connsiteY1" fmla="*/ 681786 h 1072311"/>
                <a:gd name="connsiteX2" fmla="*/ 525300 w 1211100"/>
                <a:gd name="connsiteY2" fmla="*/ 310311 h 1072311"/>
                <a:gd name="connsiteX3" fmla="*/ 1011075 w 1211100"/>
                <a:gd name="connsiteY3" fmla="*/ 24561 h 1072311"/>
                <a:gd name="connsiteX4" fmla="*/ 1211100 w 1211100"/>
                <a:gd name="connsiteY4" fmla="*/ 34086 h 107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00" h="1072311">
                  <a:moveTo>
                    <a:pt x="39525" y="1072311"/>
                  </a:moveTo>
                  <a:cubicBezTo>
                    <a:pt x="3806" y="940548"/>
                    <a:pt x="-31912" y="808786"/>
                    <a:pt x="49050" y="681786"/>
                  </a:cubicBezTo>
                  <a:cubicBezTo>
                    <a:pt x="130012" y="554786"/>
                    <a:pt x="364963" y="419848"/>
                    <a:pt x="525300" y="310311"/>
                  </a:cubicBezTo>
                  <a:cubicBezTo>
                    <a:pt x="685637" y="200774"/>
                    <a:pt x="896775" y="70599"/>
                    <a:pt x="1011075" y="24561"/>
                  </a:cubicBezTo>
                  <a:cubicBezTo>
                    <a:pt x="1125375" y="-21477"/>
                    <a:pt x="1168237" y="6304"/>
                    <a:pt x="1211100" y="3408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F0D67491-9774-084B-82F0-2F85BA461343}"/>
                </a:ext>
              </a:extLst>
            </p:cNvPr>
            <p:cNvSpPr/>
            <p:nvPr/>
          </p:nvSpPr>
          <p:spPr>
            <a:xfrm>
              <a:off x="5501005" y="2853373"/>
              <a:ext cx="428625" cy="143510"/>
            </a:xfrm>
            <a:prstGeom prst="rect">
              <a:avLst/>
            </a:prstGeom>
            <a:solidFill>
              <a:srgbClr val="7030A0">
                <a:alpha val="50000"/>
              </a:srgbClr>
            </a:solidFill>
            <a:ln>
              <a:solidFill>
                <a:srgbClr val="7030A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5" name="テキスト ボックス 84">
              <a:extLst>
                <a:ext uri="{FF2B5EF4-FFF2-40B4-BE49-F238E27FC236}">
                  <a16:creationId xmlns:a16="http://schemas.microsoft.com/office/drawing/2014/main" id="{4335B041-3F2C-0D0E-4E93-039262730E8A}"/>
                </a:ext>
              </a:extLst>
            </p:cNvPr>
            <p:cNvSpPr txBox="1"/>
            <p:nvPr/>
          </p:nvSpPr>
          <p:spPr>
            <a:xfrm>
              <a:off x="6147045" y="516573"/>
              <a:ext cx="854857" cy="31943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1</a:t>
              </a:r>
              <a:endParaRPr lang="ja-JP" sz="1000" kern="100" dirty="0">
                <a:effectLst/>
                <a:latin typeface="Noto Sans CJK JP Regular" panose="020B0500000000000000" pitchFamily="34" charset="-128"/>
                <a:ea typeface="Noto Sans CJK JP Regular" panose="020B0500000000000000" pitchFamily="34" charset="-128"/>
                <a:cs typeface="Times New Roman" panose="02020603050405020304" pitchFamily="18" charset="0"/>
              </a:endParaRPr>
            </a:p>
          </p:txBody>
        </p:sp>
        <p:sp>
          <p:nvSpPr>
            <p:cNvPr id="76" name="テキスト ボックス 85">
              <a:extLst>
                <a:ext uri="{FF2B5EF4-FFF2-40B4-BE49-F238E27FC236}">
                  <a16:creationId xmlns:a16="http://schemas.microsoft.com/office/drawing/2014/main" id="{9C0DCCAA-44DA-8838-8F0F-959EE0D27D93}"/>
                </a:ext>
              </a:extLst>
            </p:cNvPr>
            <p:cNvSpPr txBox="1"/>
            <p:nvPr/>
          </p:nvSpPr>
          <p:spPr>
            <a:xfrm>
              <a:off x="7554765" y="4481698"/>
              <a:ext cx="854857" cy="319439"/>
            </a:xfrm>
            <a:prstGeom prst="rect">
              <a:avLst/>
            </a:prstGeom>
            <a:solidFill>
              <a:schemeClr val="bg1"/>
            </a:solidFill>
            <a:ln>
              <a:solidFill>
                <a:schemeClr val="tx1"/>
              </a:solidFill>
            </a:ln>
          </p:spPr>
          <p:txBody>
            <a:bodyPr wrap="none" rtlCol="0">
              <a:spAutoFit/>
            </a:bodyPr>
            <a:lstStyle/>
            <a:p>
              <a:pPr algn="ctr">
                <a:spcAft>
                  <a:spcPts val="0"/>
                </a:spcAft>
              </a:pPr>
              <a:r>
                <a:rPr lang="ja-JP" altLang="en-US" sz="1600" dirty="0">
                  <a:solidFill>
                    <a:srgbClr val="000000"/>
                  </a:solidFill>
                  <a:latin typeface="Noto Sans CJK JP Regular" panose="020B0500000000000000" pitchFamily="34" charset="-128"/>
                  <a:ea typeface="Noto Sans CJK JP Regular" panose="020B0500000000000000" pitchFamily="34" charset="-128"/>
                  <a:cs typeface="Times New Roman" panose="02020603050405020304" pitchFamily="18" charset="0"/>
                </a:rPr>
                <a:t>検出器</a:t>
              </a:r>
              <a:r>
                <a:rPr lang="en-US" sz="1600" kern="1200" dirty="0">
                  <a:solidFill>
                    <a:srgbClr val="000000"/>
                  </a:solidFill>
                  <a:effectLst/>
                  <a:latin typeface="Noto Sans CJK JP Regular" panose="020B0500000000000000" pitchFamily="34" charset="-128"/>
                  <a:ea typeface="Noto Sans CJK JP Regular" panose="020B0500000000000000" pitchFamily="34" charset="-128"/>
                  <a:cs typeface="Times New Roman" panose="02020603050405020304" pitchFamily="18" charset="0"/>
                </a:rPr>
                <a:t>2</a:t>
              </a:r>
            </a:p>
          </p:txBody>
        </p:sp>
      </p:grpSp>
    </p:spTree>
    <p:extLst>
      <p:ext uri="{BB962C8B-B14F-4D97-AF65-F5344CB8AC3E}">
        <p14:creationId xmlns:p14="http://schemas.microsoft.com/office/powerpoint/2010/main" val="416541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A4ADF0-DBFF-13ED-D23D-E3BAA21EB477}"/>
              </a:ext>
            </a:extLst>
          </p:cNvPr>
          <p:cNvSpPr>
            <a:spLocks noGrp="1"/>
          </p:cNvSpPr>
          <p:nvPr>
            <p:ph type="title"/>
          </p:nvPr>
        </p:nvSpPr>
        <p:spPr/>
        <p:txBody>
          <a:bodyPr/>
          <a:lstStyle/>
          <a:p>
            <a:r>
              <a:rPr kumimoji="1" lang="ja-JP" altLang="en-US" dirty="0"/>
              <a:t>背景と目的</a:t>
            </a:r>
          </a:p>
        </p:txBody>
      </p:sp>
      <p:sp>
        <p:nvSpPr>
          <p:cNvPr id="4" name="スライド番号プレースホルダー 3">
            <a:extLst>
              <a:ext uri="{FF2B5EF4-FFF2-40B4-BE49-F238E27FC236}">
                <a16:creationId xmlns:a16="http://schemas.microsoft.com/office/drawing/2014/main" id="{F212C75A-2AD5-7588-8405-E3633BE00EA1}"/>
              </a:ext>
            </a:extLst>
          </p:cNvPr>
          <p:cNvSpPr>
            <a:spLocks noGrp="1"/>
          </p:cNvSpPr>
          <p:nvPr>
            <p:ph type="sldNum" sz="quarter" idx="12"/>
          </p:nvPr>
        </p:nvSpPr>
        <p:spPr/>
        <p:txBody>
          <a:bodyPr/>
          <a:lstStyle/>
          <a:p>
            <a:fld id="{6FB6090F-F54E-433E-AC64-1BF1EF994A80}" type="slidenum">
              <a:rPr kumimoji="1" lang="ja-JP" altLang="en-US" smtClean="0"/>
              <a:t>4</a:t>
            </a:fld>
            <a:endParaRPr kumimoji="1" lang="ja-JP" altLang="en-US"/>
          </a:p>
        </p:txBody>
      </p:sp>
      <p:sp>
        <p:nvSpPr>
          <p:cNvPr id="3" name="テキスト ボックス 2">
            <a:extLst>
              <a:ext uri="{FF2B5EF4-FFF2-40B4-BE49-F238E27FC236}">
                <a16:creationId xmlns:a16="http://schemas.microsoft.com/office/drawing/2014/main" id="{C3AEF8F2-2CFD-7429-38E3-A3A42BB8D4C4}"/>
              </a:ext>
            </a:extLst>
          </p:cNvPr>
          <p:cNvSpPr txBox="1"/>
          <p:nvPr/>
        </p:nvSpPr>
        <p:spPr>
          <a:xfrm>
            <a:off x="838200" y="3121536"/>
            <a:ext cx="4391651" cy="400110"/>
          </a:xfrm>
          <a:prstGeom prst="rect">
            <a:avLst/>
          </a:prstGeom>
          <a:noFill/>
        </p:spPr>
        <p:txBody>
          <a:bodyPr wrap="none" rtlCol="0">
            <a:spAutoFit/>
          </a:bodyPr>
          <a:lstStyle/>
          <a:p>
            <a:pPr algn="l"/>
            <a:r>
              <a:rPr kumimoji="1" lang="en-US" altLang="ja-JP" sz="2000" u="sng" dirty="0">
                <a:solidFill>
                  <a:schemeClr val="accent5"/>
                </a:solidFill>
              </a:rPr>
              <a:t>Bell J. S., Rev. Mod. Phys., </a:t>
            </a:r>
            <a:r>
              <a:rPr kumimoji="1" lang="en-US" altLang="ja-JP" sz="2000" b="1" u="sng" dirty="0">
                <a:solidFill>
                  <a:schemeClr val="accent5"/>
                </a:solidFill>
              </a:rPr>
              <a:t>38</a:t>
            </a:r>
            <a:r>
              <a:rPr kumimoji="1" lang="en-US" altLang="ja-JP" sz="2000" u="sng" dirty="0">
                <a:solidFill>
                  <a:schemeClr val="accent5"/>
                </a:solidFill>
              </a:rPr>
              <a:t>, 447 (1966)</a:t>
            </a:r>
            <a:endParaRPr kumimoji="1" lang="ja-JP" altLang="en-US" sz="2000" u="sng" dirty="0">
              <a:solidFill>
                <a:schemeClr val="accent5"/>
              </a:solidFill>
            </a:endParaRPr>
          </a:p>
        </p:txBody>
      </p:sp>
      <p:sp>
        <p:nvSpPr>
          <p:cNvPr id="6" name="テキスト ボックス 5">
            <a:extLst>
              <a:ext uri="{FF2B5EF4-FFF2-40B4-BE49-F238E27FC236}">
                <a16:creationId xmlns:a16="http://schemas.microsoft.com/office/drawing/2014/main" id="{CD573375-880B-2D1B-3FF7-F72AE39E3C48}"/>
              </a:ext>
            </a:extLst>
          </p:cNvPr>
          <p:cNvSpPr txBox="1"/>
          <p:nvPr/>
        </p:nvSpPr>
        <p:spPr>
          <a:xfrm>
            <a:off x="838200" y="3636392"/>
            <a:ext cx="6620659" cy="400110"/>
          </a:xfrm>
          <a:prstGeom prst="rect">
            <a:avLst/>
          </a:prstGeom>
          <a:noFill/>
        </p:spPr>
        <p:txBody>
          <a:bodyPr wrap="none" rtlCol="0">
            <a:spAutoFit/>
          </a:bodyPr>
          <a:lstStyle/>
          <a:p>
            <a:pPr algn="l"/>
            <a:r>
              <a:rPr kumimoji="1" lang="en-US" altLang="ja-JP" sz="2000" u="sng" dirty="0" err="1">
                <a:solidFill>
                  <a:schemeClr val="accent5"/>
                </a:solidFill>
              </a:rPr>
              <a:t>Kochen</a:t>
            </a:r>
            <a:r>
              <a:rPr kumimoji="1" lang="en-US" altLang="ja-JP" sz="2000" u="sng" dirty="0">
                <a:solidFill>
                  <a:schemeClr val="accent5"/>
                </a:solidFill>
              </a:rPr>
              <a:t> S. and Specker E., Indiana Univ. Math. J., </a:t>
            </a:r>
            <a:r>
              <a:rPr kumimoji="1" lang="en-US" altLang="ja-JP" sz="2000" b="1" u="sng" dirty="0">
                <a:solidFill>
                  <a:schemeClr val="accent5"/>
                </a:solidFill>
              </a:rPr>
              <a:t>17</a:t>
            </a:r>
            <a:r>
              <a:rPr kumimoji="1" lang="en-US" altLang="ja-JP" sz="2000" u="sng" dirty="0">
                <a:solidFill>
                  <a:schemeClr val="accent5"/>
                </a:solidFill>
              </a:rPr>
              <a:t>, 59 (1968)</a:t>
            </a:r>
            <a:endParaRPr kumimoji="1" lang="ja-JP" altLang="en-US" sz="2000" u="sng" dirty="0">
              <a:solidFill>
                <a:schemeClr val="accent5"/>
              </a:solidFill>
            </a:endParaRPr>
          </a:p>
        </p:txBody>
      </p:sp>
      <p:sp>
        <p:nvSpPr>
          <p:cNvPr id="7" name="テキスト ボックス 6">
            <a:extLst>
              <a:ext uri="{FF2B5EF4-FFF2-40B4-BE49-F238E27FC236}">
                <a16:creationId xmlns:a16="http://schemas.microsoft.com/office/drawing/2014/main" id="{DF775D95-D822-0E36-EF58-5C356E8458E0}"/>
              </a:ext>
            </a:extLst>
          </p:cNvPr>
          <p:cNvSpPr txBox="1"/>
          <p:nvPr/>
        </p:nvSpPr>
        <p:spPr>
          <a:xfrm>
            <a:off x="838200" y="4254945"/>
            <a:ext cx="2339102" cy="461665"/>
          </a:xfrm>
          <a:prstGeom prst="rect">
            <a:avLst/>
          </a:prstGeom>
          <a:noFill/>
        </p:spPr>
        <p:txBody>
          <a:bodyPr wrap="none" rtlCol="0">
            <a:spAutoFit/>
          </a:bodyPr>
          <a:lstStyle/>
          <a:p>
            <a:pPr algn="l"/>
            <a:r>
              <a:rPr kumimoji="1" lang="ja-JP" altLang="en-US" sz="2400" dirty="0"/>
              <a:t>量子文脈依存性</a:t>
            </a:r>
          </a:p>
        </p:txBody>
      </p:sp>
      <p:sp>
        <p:nvSpPr>
          <p:cNvPr id="8" name="左中かっこ 7">
            <a:extLst>
              <a:ext uri="{FF2B5EF4-FFF2-40B4-BE49-F238E27FC236}">
                <a16:creationId xmlns:a16="http://schemas.microsoft.com/office/drawing/2014/main" id="{41F2BE4C-6F52-F587-3AB8-B69746F15DCA}"/>
              </a:ext>
            </a:extLst>
          </p:cNvPr>
          <p:cNvSpPr/>
          <p:nvPr/>
        </p:nvSpPr>
        <p:spPr>
          <a:xfrm>
            <a:off x="513368" y="3099064"/>
            <a:ext cx="273377" cy="103859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C020F08-AA00-58F6-F52A-E31CC50AD07F}"/>
              </a:ext>
            </a:extLst>
          </p:cNvPr>
          <p:cNvSpPr txBox="1"/>
          <p:nvPr/>
        </p:nvSpPr>
        <p:spPr>
          <a:xfrm>
            <a:off x="838200" y="1321722"/>
            <a:ext cx="8028544" cy="400110"/>
          </a:xfrm>
          <a:prstGeom prst="rect">
            <a:avLst/>
          </a:prstGeom>
          <a:noFill/>
        </p:spPr>
        <p:txBody>
          <a:bodyPr wrap="none" rtlCol="0">
            <a:spAutoFit/>
          </a:bodyPr>
          <a:lstStyle/>
          <a:p>
            <a:pPr algn="l"/>
            <a:r>
              <a:rPr lang="en-US" altLang="ja-JP" sz="2000" b="0" i="0" u="sng" strike="noStrike" baseline="0" dirty="0">
                <a:solidFill>
                  <a:schemeClr val="accent5"/>
                </a:solidFill>
                <a:latin typeface="URWPalladioL-Roma"/>
              </a:rPr>
              <a:t>Greenberger, D. M. et al, </a:t>
            </a:r>
            <a:r>
              <a:rPr lang="en-US" altLang="ja-JP" sz="2000" b="0" i="0" u="sng" strike="noStrike" baseline="0" dirty="0">
                <a:solidFill>
                  <a:schemeClr val="accent5"/>
                </a:solidFill>
                <a:latin typeface="URWPalladioL-Ital"/>
              </a:rPr>
              <a:t>American Journal of Physics </a:t>
            </a:r>
            <a:r>
              <a:rPr lang="en-US" altLang="ja-JP" sz="2000" b="1" i="0" u="sng" strike="noStrike" baseline="0" dirty="0">
                <a:solidFill>
                  <a:schemeClr val="accent5"/>
                </a:solidFill>
                <a:latin typeface="URWPalladioL-Bold"/>
              </a:rPr>
              <a:t>58, </a:t>
            </a:r>
            <a:r>
              <a:rPr lang="en-US" altLang="ja-JP" sz="2000" b="0" i="0" u="sng" strike="noStrike" baseline="0" dirty="0">
                <a:solidFill>
                  <a:schemeClr val="accent5"/>
                </a:solidFill>
                <a:latin typeface="URWPalladioL-Roma"/>
              </a:rPr>
              <a:t>1131–1143 (1990)</a:t>
            </a:r>
            <a:endParaRPr kumimoji="1" lang="ja-JP" altLang="en-US" sz="2800" u="sng" dirty="0">
              <a:solidFill>
                <a:schemeClr val="accent5"/>
              </a:solidFill>
            </a:endParaRPr>
          </a:p>
        </p:txBody>
      </p:sp>
      <p:sp>
        <p:nvSpPr>
          <p:cNvPr id="9" name="テキスト ボックス 8">
            <a:extLst>
              <a:ext uri="{FF2B5EF4-FFF2-40B4-BE49-F238E27FC236}">
                <a16:creationId xmlns:a16="http://schemas.microsoft.com/office/drawing/2014/main" id="{916EC7A5-7D98-B1A2-FF8B-615B42BA51F6}"/>
              </a:ext>
            </a:extLst>
          </p:cNvPr>
          <p:cNvSpPr txBox="1"/>
          <p:nvPr/>
        </p:nvSpPr>
        <p:spPr>
          <a:xfrm>
            <a:off x="838200" y="1836578"/>
            <a:ext cx="5024324" cy="400110"/>
          </a:xfrm>
          <a:prstGeom prst="rect">
            <a:avLst/>
          </a:prstGeom>
          <a:noFill/>
        </p:spPr>
        <p:txBody>
          <a:bodyPr wrap="none" rtlCol="0">
            <a:spAutoFit/>
          </a:bodyPr>
          <a:lstStyle/>
          <a:p>
            <a:pPr algn="l"/>
            <a:r>
              <a:rPr lang="en-US" altLang="ja-JP" sz="2000" b="0" i="0" u="sng" strike="noStrike" baseline="0" dirty="0">
                <a:solidFill>
                  <a:schemeClr val="accent5"/>
                </a:solidFill>
                <a:latin typeface="URWPalladioL-Roma"/>
              </a:rPr>
              <a:t>Hardy, L. </a:t>
            </a:r>
            <a:r>
              <a:rPr lang="de-DE" altLang="ja-JP" sz="2000" b="0" i="0" u="sng" strike="noStrike" baseline="0" dirty="0">
                <a:solidFill>
                  <a:schemeClr val="accent5"/>
                </a:solidFill>
                <a:latin typeface="URWPalladioL-Ital"/>
              </a:rPr>
              <a:t>Phys. Rev. Lett. </a:t>
            </a:r>
            <a:r>
              <a:rPr lang="de-DE" altLang="ja-JP" sz="2000" b="1" i="0" u="sng" strike="noStrike" baseline="0" dirty="0">
                <a:solidFill>
                  <a:schemeClr val="accent5"/>
                </a:solidFill>
                <a:latin typeface="URWPalladioL-Bold"/>
              </a:rPr>
              <a:t>68, </a:t>
            </a:r>
            <a:r>
              <a:rPr lang="de-DE" altLang="ja-JP" sz="2000" b="0" i="0" u="sng" strike="noStrike" baseline="0" dirty="0">
                <a:solidFill>
                  <a:schemeClr val="accent5"/>
                </a:solidFill>
                <a:latin typeface="URWPalladioL-Roma"/>
              </a:rPr>
              <a:t>2981–2984 (1992)</a:t>
            </a:r>
            <a:endParaRPr kumimoji="1" lang="ja-JP" altLang="en-US" sz="2800" u="sng" dirty="0">
              <a:solidFill>
                <a:schemeClr val="accent5"/>
              </a:solidFill>
            </a:endParaRPr>
          </a:p>
        </p:txBody>
      </p:sp>
      <p:sp>
        <p:nvSpPr>
          <p:cNvPr id="10" name="テキスト ボックス 9">
            <a:extLst>
              <a:ext uri="{FF2B5EF4-FFF2-40B4-BE49-F238E27FC236}">
                <a16:creationId xmlns:a16="http://schemas.microsoft.com/office/drawing/2014/main" id="{F27BA44D-9543-2082-EB42-EC043818B6AA}"/>
              </a:ext>
            </a:extLst>
          </p:cNvPr>
          <p:cNvSpPr txBox="1"/>
          <p:nvPr/>
        </p:nvSpPr>
        <p:spPr>
          <a:xfrm>
            <a:off x="838200" y="2455131"/>
            <a:ext cx="3724096" cy="461665"/>
          </a:xfrm>
          <a:prstGeom prst="rect">
            <a:avLst/>
          </a:prstGeom>
          <a:noFill/>
        </p:spPr>
        <p:txBody>
          <a:bodyPr wrap="none" rtlCol="0">
            <a:spAutoFit/>
          </a:bodyPr>
          <a:lstStyle/>
          <a:p>
            <a:pPr algn="l"/>
            <a:r>
              <a:rPr lang="ja-JP" altLang="en-US" sz="2400" dirty="0"/>
              <a:t>不等式が不要な</a:t>
            </a:r>
            <a:r>
              <a:rPr lang="en-US" altLang="ja-JP" sz="2400" dirty="0"/>
              <a:t>Bell</a:t>
            </a:r>
            <a:r>
              <a:rPr lang="ja-JP" altLang="en-US" sz="2400" dirty="0"/>
              <a:t>の定理</a:t>
            </a:r>
            <a:endParaRPr kumimoji="1" lang="ja-JP" altLang="en-US" sz="2400" dirty="0"/>
          </a:p>
        </p:txBody>
      </p:sp>
      <p:sp>
        <p:nvSpPr>
          <p:cNvPr id="11" name="左中かっこ 10">
            <a:extLst>
              <a:ext uri="{FF2B5EF4-FFF2-40B4-BE49-F238E27FC236}">
                <a16:creationId xmlns:a16="http://schemas.microsoft.com/office/drawing/2014/main" id="{AEC59C95-9F45-C9E4-98F3-6CDDF5D28E58}"/>
              </a:ext>
            </a:extLst>
          </p:cNvPr>
          <p:cNvSpPr/>
          <p:nvPr/>
        </p:nvSpPr>
        <p:spPr>
          <a:xfrm>
            <a:off x="513368" y="1299250"/>
            <a:ext cx="273377" cy="103859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26876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5" grpId="0"/>
      <p:bldP spid="9" grpId="0"/>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F45F66-DDDB-1C3C-F265-E7FDCC8079C0}"/>
              </a:ext>
            </a:extLst>
          </p:cNvPr>
          <p:cNvSpPr>
            <a:spLocks noGrp="1"/>
          </p:cNvSpPr>
          <p:nvPr>
            <p:ph type="title"/>
          </p:nvPr>
        </p:nvSpPr>
        <p:spPr/>
        <p:txBody>
          <a:bodyPr/>
          <a:lstStyle/>
          <a:p>
            <a:r>
              <a:rPr kumimoji="1" lang="ja-JP" altLang="en-US" dirty="0"/>
              <a:t>量子文脈依存性</a:t>
            </a:r>
          </a:p>
        </p:txBody>
      </p:sp>
      <p:sp>
        <p:nvSpPr>
          <p:cNvPr id="4" name="スライド番号プレースホルダー 3">
            <a:extLst>
              <a:ext uri="{FF2B5EF4-FFF2-40B4-BE49-F238E27FC236}">
                <a16:creationId xmlns:a16="http://schemas.microsoft.com/office/drawing/2014/main" id="{50DA84BE-6338-7EE6-373F-996597351398}"/>
              </a:ext>
            </a:extLst>
          </p:cNvPr>
          <p:cNvSpPr>
            <a:spLocks noGrp="1"/>
          </p:cNvSpPr>
          <p:nvPr>
            <p:ph type="sldNum" sz="quarter" idx="12"/>
          </p:nvPr>
        </p:nvSpPr>
        <p:spPr/>
        <p:txBody>
          <a:bodyPr/>
          <a:lstStyle/>
          <a:p>
            <a:fld id="{6FB6090F-F54E-433E-AC64-1BF1EF994A80}" type="slidenum">
              <a:rPr kumimoji="1" lang="ja-JP" altLang="en-US" smtClean="0"/>
              <a:t>5</a:t>
            </a:fld>
            <a:endParaRPr kumimoji="1" lang="ja-JP" altLang="en-US"/>
          </a:p>
        </p:txBody>
      </p:sp>
      <p:pic>
        <p:nvPicPr>
          <p:cNvPr id="1026" name="Picture 2">
            <a:extLst>
              <a:ext uri="{FF2B5EF4-FFF2-40B4-BE49-F238E27FC236}">
                <a16:creationId xmlns:a16="http://schemas.microsoft.com/office/drawing/2014/main" id="{2DC8A558-5C44-74C1-E159-347A5EF07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305" y="1549227"/>
            <a:ext cx="2323708" cy="2323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E02E551-BDEE-0BA9-908B-A2385B85E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95" y="3798780"/>
            <a:ext cx="3171333" cy="205740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58CC705C-FC2E-B510-52C2-73F11F94ADB9}"/>
              </a:ext>
            </a:extLst>
          </p:cNvPr>
          <p:cNvSpPr txBox="1"/>
          <p:nvPr/>
        </p:nvSpPr>
        <p:spPr>
          <a:xfrm>
            <a:off x="2271074" y="6122488"/>
            <a:ext cx="7366119" cy="523220"/>
          </a:xfrm>
          <a:prstGeom prst="rect">
            <a:avLst/>
          </a:prstGeom>
          <a:noFill/>
        </p:spPr>
        <p:txBody>
          <a:bodyPr wrap="none" rtlCol="0">
            <a:spAutoFit/>
          </a:bodyPr>
          <a:lstStyle/>
          <a:p>
            <a:pPr algn="l"/>
            <a:r>
              <a:rPr kumimoji="1" lang="ja-JP" altLang="en-US" sz="2800" dirty="0">
                <a:solidFill>
                  <a:srgbClr val="FF0000"/>
                </a:solidFill>
              </a:rPr>
              <a:t>物理量の値は測定の状況（文脈）に依存する</a:t>
            </a:r>
          </a:p>
        </p:txBody>
      </p:sp>
      <p:pic>
        <p:nvPicPr>
          <p:cNvPr id="6" name="Picture 4">
            <a:extLst>
              <a:ext uri="{FF2B5EF4-FFF2-40B4-BE49-F238E27FC236}">
                <a16:creationId xmlns:a16="http://schemas.microsoft.com/office/drawing/2014/main" id="{0FFA5C3E-AF5D-1564-78FC-7809FE5AF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839" y="3798780"/>
            <a:ext cx="3171333" cy="2057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赤外線温度計のイラスト">
            <a:extLst>
              <a:ext uri="{FF2B5EF4-FFF2-40B4-BE49-F238E27FC236}">
                <a16:creationId xmlns:a16="http://schemas.microsoft.com/office/drawing/2014/main" id="{B04BD88B-ADAB-465E-BFEC-70DB4C0D9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978371" y="1656342"/>
            <a:ext cx="1820008" cy="182000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F7B2EAD-C51A-9B84-2547-A7A21ECD18FF}"/>
              </a:ext>
            </a:extLst>
          </p:cNvPr>
          <p:cNvSpPr txBox="1"/>
          <p:nvPr/>
        </p:nvSpPr>
        <p:spPr>
          <a:xfrm>
            <a:off x="918721" y="1549227"/>
            <a:ext cx="1107996" cy="461665"/>
          </a:xfrm>
          <a:prstGeom prst="rect">
            <a:avLst/>
          </a:prstGeom>
          <a:noFill/>
        </p:spPr>
        <p:txBody>
          <a:bodyPr wrap="none" rtlCol="0">
            <a:spAutoFit/>
          </a:bodyPr>
          <a:lstStyle/>
          <a:p>
            <a:pPr algn="l"/>
            <a:r>
              <a:rPr kumimoji="1" lang="ja-JP" altLang="en-US" sz="2400" dirty="0"/>
              <a:t>温度計</a:t>
            </a:r>
          </a:p>
        </p:txBody>
      </p:sp>
      <p:sp>
        <p:nvSpPr>
          <p:cNvPr id="8" name="テキスト ボックス 7">
            <a:extLst>
              <a:ext uri="{FF2B5EF4-FFF2-40B4-BE49-F238E27FC236}">
                <a16:creationId xmlns:a16="http://schemas.microsoft.com/office/drawing/2014/main" id="{0298472D-79E5-FB13-92BE-478A9A95789C}"/>
              </a:ext>
            </a:extLst>
          </p:cNvPr>
          <p:cNvSpPr txBox="1"/>
          <p:nvPr/>
        </p:nvSpPr>
        <p:spPr>
          <a:xfrm>
            <a:off x="5775095" y="1549226"/>
            <a:ext cx="2031325" cy="461665"/>
          </a:xfrm>
          <a:prstGeom prst="rect">
            <a:avLst/>
          </a:prstGeom>
          <a:noFill/>
        </p:spPr>
        <p:txBody>
          <a:bodyPr wrap="none" rtlCol="0">
            <a:spAutoFit/>
          </a:bodyPr>
          <a:lstStyle/>
          <a:p>
            <a:pPr algn="l"/>
            <a:r>
              <a:rPr lang="ja-JP" altLang="en-US" sz="2400" dirty="0"/>
              <a:t>スピードガン</a:t>
            </a:r>
            <a:endParaRPr kumimoji="1" lang="ja-JP" altLang="en-US" sz="2400" dirty="0"/>
          </a:p>
        </p:txBody>
      </p:sp>
    </p:spTree>
    <p:extLst>
      <p:ext uri="{BB962C8B-B14F-4D97-AF65-F5344CB8AC3E}">
        <p14:creationId xmlns:p14="http://schemas.microsoft.com/office/powerpoint/2010/main" val="16759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A4ADF0-DBFF-13ED-D23D-E3BAA21EB477}"/>
              </a:ext>
            </a:extLst>
          </p:cNvPr>
          <p:cNvSpPr>
            <a:spLocks noGrp="1"/>
          </p:cNvSpPr>
          <p:nvPr>
            <p:ph type="title"/>
          </p:nvPr>
        </p:nvSpPr>
        <p:spPr/>
        <p:txBody>
          <a:bodyPr/>
          <a:lstStyle/>
          <a:p>
            <a:r>
              <a:rPr kumimoji="1" lang="ja-JP" altLang="en-US" dirty="0"/>
              <a:t>背景と目的</a:t>
            </a:r>
          </a:p>
        </p:txBody>
      </p:sp>
      <p:sp>
        <p:nvSpPr>
          <p:cNvPr id="4" name="スライド番号プレースホルダー 3">
            <a:extLst>
              <a:ext uri="{FF2B5EF4-FFF2-40B4-BE49-F238E27FC236}">
                <a16:creationId xmlns:a16="http://schemas.microsoft.com/office/drawing/2014/main" id="{F212C75A-2AD5-7588-8405-E3633BE00EA1}"/>
              </a:ext>
            </a:extLst>
          </p:cNvPr>
          <p:cNvSpPr>
            <a:spLocks noGrp="1"/>
          </p:cNvSpPr>
          <p:nvPr>
            <p:ph type="sldNum" sz="quarter" idx="12"/>
          </p:nvPr>
        </p:nvSpPr>
        <p:spPr/>
        <p:txBody>
          <a:bodyPr/>
          <a:lstStyle/>
          <a:p>
            <a:fld id="{6FB6090F-F54E-433E-AC64-1BF1EF994A80}" type="slidenum">
              <a:rPr kumimoji="1" lang="ja-JP" altLang="en-US" smtClean="0"/>
              <a:t>6</a:t>
            </a:fld>
            <a:endParaRPr kumimoji="1" lang="ja-JP" altLang="en-US"/>
          </a:p>
        </p:txBody>
      </p:sp>
      <p:sp>
        <p:nvSpPr>
          <p:cNvPr id="9" name="テキスト ボックス 8">
            <a:extLst>
              <a:ext uri="{FF2B5EF4-FFF2-40B4-BE49-F238E27FC236}">
                <a16:creationId xmlns:a16="http://schemas.microsoft.com/office/drawing/2014/main" id="{0D5E0BC5-4F13-03B6-A9E3-8FD7D8DBE63F}"/>
              </a:ext>
            </a:extLst>
          </p:cNvPr>
          <p:cNvSpPr txBox="1"/>
          <p:nvPr/>
        </p:nvSpPr>
        <p:spPr>
          <a:xfrm>
            <a:off x="838200" y="4827740"/>
            <a:ext cx="7070205" cy="400110"/>
          </a:xfrm>
          <a:prstGeom prst="rect">
            <a:avLst/>
          </a:prstGeom>
          <a:noFill/>
        </p:spPr>
        <p:txBody>
          <a:bodyPr wrap="none" rtlCol="0">
            <a:spAutoFit/>
          </a:bodyPr>
          <a:lstStyle/>
          <a:p>
            <a:pPr algn="l"/>
            <a:r>
              <a:rPr lang="en-US" altLang="ja-JP" sz="2000" b="0" i="0" u="sng" strike="noStrike" baseline="0" dirty="0" err="1">
                <a:solidFill>
                  <a:schemeClr val="accent5"/>
                </a:solidFill>
                <a:latin typeface="URWPalladioL-Roma"/>
              </a:rPr>
              <a:t>Frauchiger</a:t>
            </a:r>
            <a:r>
              <a:rPr lang="en-US" altLang="ja-JP" sz="2000" b="0" i="0" u="sng" strike="noStrike" baseline="0" dirty="0">
                <a:solidFill>
                  <a:schemeClr val="accent5"/>
                </a:solidFill>
                <a:latin typeface="URWPalladioL-Roma"/>
              </a:rPr>
              <a:t>, D. &amp; Renner, R. </a:t>
            </a:r>
            <a:r>
              <a:rPr lang="en-US" altLang="ja-JP" sz="2000" b="0" i="0" u="sng" strike="noStrike" baseline="0" dirty="0">
                <a:solidFill>
                  <a:schemeClr val="accent5"/>
                </a:solidFill>
                <a:latin typeface="URWPalladioL-Ital"/>
              </a:rPr>
              <a:t>Nature communications </a:t>
            </a:r>
            <a:r>
              <a:rPr lang="en-US" altLang="ja-JP" sz="2000" b="1" i="0" u="sng" strike="noStrike" baseline="0" dirty="0">
                <a:solidFill>
                  <a:schemeClr val="accent5"/>
                </a:solidFill>
                <a:latin typeface="URWPalladioL-Bold"/>
              </a:rPr>
              <a:t>9, </a:t>
            </a:r>
            <a:r>
              <a:rPr lang="en-US" altLang="ja-JP" sz="2000" b="0" i="0" u="sng" strike="noStrike" baseline="0" dirty="0">
                <a:solidFill>
                  <a:schemeClr val="accent5"/>
                </a:solidFill>
                <a:latin typeface="URWPalladioL-Roma"/>
              </a:rPr>
              <a:t>1–10 (2018)</a:t>
            </a:r>
            <a:endParaRPr kumimoji="1" lang="ja-JP" altLang="en-US" sz="2800" u="sng" dirty="0">
              <a:solidFill>
                <a:schemeClr val="accent5"/>
              </a:solidFill>
            </a:endParaRPr>
          </a:p>
        </p:txBody>
      </p:sp>
      <p:sp>
        <p:nvSpPr>
          <p:cNvPr id="10" name="テキスト ボックス 9">
            <a:extLst>
              <a:ext uri="{FF2B5EF4-FFF2-40B4-BE49-F238E27FC236}">
                <a16:creationId xmlns:a16="http://schemas.microsoft.com/office/drawing/2014/main" id="{84325C91-5A9E-F5C1-1BE8-441B22AA446F}"/>
              </a:ext>
            </a:extLst>
          </p:cNvPr>
          <p:cNvSpPr txBox="1"/>
          <p:nvPr/>
        </p:nvSpPr>
        <p:spPr>
          <a:xfrm>
            <a:off x="838200" y="5305445"/>
            <a:ext cx="6955750" cy="461665"/>
          </a:xfrm>
          <a:prstGeom prst="rect">
            <a:avLst/>
          </a:prstGeom>
          <a:noFill/>
        </p:spPr>
        <p:txBody>
          <a:bodyPr wrap="none" rtlCol="0">
            <a:spAutoFit/>
          </a:bodyPr>
          <a:lstStyle/>
          <a:p>
            <a:pPr algn="l"/>
            <a:r>
              <a:rPr lang="ja-JP" altLang="en-US" sz="2400" dirty="0"/>
              <a:t>異なる測定結果によって初期状態を定義している</a:t>
            </a:r>
            <a:endParaRPr kumimoji="1" lang="ja-JP" altLang="en-US" sz="2400" dirty="0"/>
          </a:p>
        </p:txBody>
      </p:sp>
      <p:sp>
        <p:nvSpPr>
          <p:cNvPr id="14" name="テキスト ボックス 13">
            <a:extLst>
              <a:ext uri="{FF2B5EF4-FFF2-40B4-BE49-F238E27FC236}">
                <a16:creationId xmlns:a16="http://schemas.microsoft.com/office/drawing/2014/main" id="{B3F51638-48F5-D9D3-03EC-948C9BF581E3}"/>
              </a:ext>
            </a:extLst>
          </p:cNvPr>
          <p:cNvSpPr txBox="1"/>
          <p:nvPr/>
        </p:nvSpPr>
        <p:spPr>
          <a:xfrm>
            <a:off x="786745" y="6082999"/>
            <a:ext cx="11264622" cy="461665"/>
          </a:xfrm>
          <a:prstGeom prst="rect">
            <a:avLst/>
          </a:prstGeom>
          <a:noFill/>
        </p:spPr>
        <p:txBody>
          <a:bodyPr wrap="none" rtlCol="0">
            <a:spAutoFit/>
          </a:bodyPr>
          <a:lstStyle/>
          <a:p>
            <a:pPr algn="l"/>
            <a:r>
              <a:rPr lang="ja-JP" altLang="en-US" sz="2400" dirty="0">
                <a:solidFill>
                  <a:srgbClr val="FF0000"/>
                </a:solidFill>
              </a:rPr>
              <a:t>目的：</a:t>
            </a:r>
            <a:r>
              <a:rPr lang="en-US" altLang="ja-JP" sz="2400" dirty="0">
                <a:solidFill>
                  <a:srgbClr val="FF0000"/>
                </a:solidFill>
              </a:rPr>
              <a:t>FR</a:t>
            </a:r>
            <a:r>
              <a:rPr lang="ja-JP" altLang="en-US" sz="2400" dirty="0">
                <a:solidFill>
                  <a:srgbClr val="FF0000"/>
                </a:solidFill>
              </a:rPr>
              <a:t>のシナリオで操作的な初期状態準備が量子文脈依存性を示すか実証する</a:t>
            </a:r>
            <a:endParaRPr kumimoji="1" lang="ja-JP" altLang="en-US" sz="2400" dirty="0">
              <a:solidFill>
                <a:srgbClr val="FF0000"/>
              </a:solidFill>
            </a:endParaRPr>
          </a:p>
        </p:txBody>
      </p:sp>
      <p:sp>
        <p:nvSpPr>
          <p:cNvPr id="5" name="テキスト ボックス 4">
            <a:extLst>
              <a:ext uri="{FF2B5EF4-FFF2-40B4-BE49-F238E27FC236}">
                <a16:creationId xmlns:a16="http://schemas.microsoft.com/office/drawing/2014/main" id="{EAA91D8A-7DB4-D040-3004-494B4085F475}"/>
              </a:ext>
            </a:extLst>
          </p:cNvPr>
          <p:cNvSpPr txBox="1"/>
          <p:nvPr/>
        </p:nvSpPr>
        <p:spPr>
          <a:xfrm>
            <a:off x="838200" y="3121536"/>
            <a:ext cx="4391651" cy="400110"/>
          </a:xfrm>
          <a:prstGeom prst="rect">
            <a:avLst/>
          </a:prstGeom>
          <a:noFill/>
        </p:spPr>
        <p:txBody>
          <a:bodyPr wrap="none" rtlCol="0">
            <a:spAutoFit/>
          </a:bodyPr>
          <a:lstStyle/>
          <a:p>
            <a:pPr algn="l"/>
            <a:r>
              <a:rPr kumimoji="1" lang="en-US" altLang="ja-JP" sz="2000" u="sng" dirty="0">
                <a:solidFill>
                  <a:schemeClr val="accent5"/>
                </a:solidFill>
              </a:rPr>
              <a:t>Bell J. S., Rev. Mod. Phys., </a:t>
            </a:r>
            <a:r>
              <a:rPr kumimoji="1" lang="en-US" altLang="ja-JP" sz="2000" b="1" u="sng" dirty="0">
                <a:solidFill>
                  <a:schemeClr val="accent5"/>
                </a:solidFill>
              </a:rPr>
              <a:t>38</a:t>
            </a:r>
            <a:r>
              <a:rPr kumimoji="1" lang="en-US" altLang="ja-JP" sz="2000" u="sng" dirty="0">
                <a:solidFill>
                  <a:schemeClr val="accent5"/>
                </a:solidFill>
              </a:rPr>
              <a:t>, 447 (1966)</a:t>
            </a:r>
            <a:endParaRPr kumimoji="1" lang="ja-JP" altLang="en-US" sz="2000" u="sng" dirty="0">
              <a:solidFill>
                <a:schemeClr val="accent5"/>
              </a:solidFill>
            </a:endParaRPr>
          </a:p>
        </p:txBody>
      </p:sp>
      <p:sp>
        <p:nvSpPr>
          <p:cNvPr id="11" name="テキスト ボックス 10">
            <a:extLst>
              <a:ext uri="{FF2B5EF4-FFF2-40B4-BE49-F238E27FC236}">
                <a16:creationId xmlns:a16="http://schemas.microsoft.com/office/drawing/2014/main" id="{F746FE1C-5F07-5644-3063-447FB0EDD5E8}"/>
              </a:ext>
            </a:extLst>
          </p:cNvPr>
          <p:cNvSpPr txBox="1"/>
          <p:nvPr/>
        </p:nvSpPr>
        <p:spPr>
          <a:xfrm>
            <a:off x="838200" y="3636392"/>
            <a:ext cx="6620659" cy="400110"/>
          </a:xfrm>
          <a:prstGeom prst="rect">
            <a:avLst/>
          </a:prstGeom>
          <a:noFill/>
        </p:spPr>
        <p:txBody>
          <a:bodyPr wrap="none" rtlCol="0">
            <a:spAutoFit/>
          </a:bodyPr>
          <a:lstStyle/>
          <a:p>
            <a:pPr algn="l"/>
            <a:r>
              <a:rPr kumimoji="1" lang="en-US" altLang="ja-JP" sz="2000" u="sng" dirty="0" err="1">
                <a:solidFill>
                  <a:schemeClr val="accent5"/>
                </a:solidFill>
              </a:rPr>
              <a:t>Kochen</a:t>
            </a:r>
            <a:r>
              <a:rPr kumimoji="1" lang="en-US" altLang="ja-JP" sz="2000" u="sng" dirty="0">
                <a:solidFill>
                  <a:schemeClr val="accent5"/>
                </a:solidFill>
              </a:rPr>
              <a:t> S. and Specker E., Indiana Univ. Math. J., </a:t>
            </a:r>
            <a:r>
              <a:rPr kumimoji="1" lang="en-US" altLang="ja-JP" sz="2000" b="1" u="sng" dirty="0">
                <a:solidFill>
                  <a:schemeClr val="accent5"/>
                </a:solidFill>
              </a:rPr>
              <a:t>17</a:t>
            </a:r>
            <a:r>
              <a:rPr kumimoji="1" lang="en-US" altLang="ja-JP" sz="2000" u="sng" dirty="0">
                <a:solidFill>
                  <a:schemeClr val="accent5"/>
                </a:solidFill>
              </a:rPr>
              <a:t>, 59 (1968)</a:t>
            </a:r>
            <a:endParaRPr kumimoji="1" lang="ja-JP" altLang="en-US" sz="2000" u="sng" dirty="0">
              <a:solidFill>
                <a:schemeClr val="accent5"/>
              </a:solidFill>
            </a:endParaRPr>
          </a:p>
        </p:txBody>
      </p:sp>
      <p:sp>
        <p:nvSpPr>
          <p:cNvPr id="12" name="テキスト ボックス 11">
            <a:extLst>
              <a:ext uri="{FF2B5EF4-FFF2-40B4-BE49-F238E27FC236}">
                <a16:creationId xmlns:a16="http://schemas.microsoft.com/office/drawing/2014/main" id="{2A14698D-C692-B46E-2031-6E1A34173AE4}"/>
              </a:ext>
            </a:extLst>
          </p:cNvPr>
          <p:cNvSpPr txBox="1"/>
          <p:nvPr/>
        </p:nvSpPr>
        <p:spPr>
          <a:xfrm>
            <a:off x="838200" y="4254945"/>
            <a:ext cx="2339102" cy="461665"/>
          </a:xfrm>
          <a:prstGeom prst="rect">
            <a:avLst/>
          </a:prstGeom>
          <a:noFill/>
        </p:spPr>
        <p:txBody>
          <a:bodyPr wrap="none" rtlCol="0">
            <a:spAutoFit/>
          </a:bodyPr>
          <a:lstStyle/>
          <a:p>
            <a:pPr algn="l"/>
            <a:r>
              <a:rPr kumimoji="1" lang="ja-JP" altLang="en-US" sz="2400" dirty="0"/>
              <a:t>量子文脈依存性</a:t>
            </a:r>
          </a:p>
        </p:txBody>
      </p:sp>
      <p:sp>
        <p:nvSpPr>
          <p:cNvPr id="13" name="左中かっこ 12">
            <a:extLst>
              <a:ext uri="{FF2B5EF4-FFF2-40B4-BE49-F238E27FC236}">
                <a16:creationId xmlns:a16="http://schemas.microsoft.com/office/drawing/2014/main" id="{938EAB4D-9C06-A30A-3E72-4D94FB69E5D3}"/>
              </a:ext>
            </a:extLst>
          </p:cNvPr>
          <p:cNvSpPr/>
          <p:nvPr/>
        </p:nvSpPr>
        <p:spPr>
          <a:xfrm>
            <a:off x="513368" y="3099064"/>
            <a:ext cx="273377" cy="103859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68E0178-0CD5-4D4A-B8AC-693B60E716AD}"/>
              </a:ext>
            </a:extLst>
          </p:cNvPr>
          <p:cNvSpPr txBox="1"/>
          <p:nvPr/>
        </p:nvSpPr>
        <p:spPr>
          <a:xfrm>
            <a:off x="838200" y="1321722"/>
            <a:ext cx="8028544" cy="400110"/>
          </a:xfrm>
          <a:prstGeom prst="rect">
            <a:avLst/>
          </a:prstGeom>
          <a:noFill/>
        </p:spPr>
        <p:txBody>
          <a:bodyPr wrap="none" rtlCol="0">
            <a:spAutoFit/>
          </a:bodyPr>
          <a:lstStyle/>
          <a:p>
            <a:pPr algn="l"/>
            <a:r>
              <a:rPr lang="en-US" altLang="ja-JP" sz="2000" b="0" i="0" u="sng" strike="noStrike" baseline="0" dirty="0">
                <a:solidFill>
                  <a:schemeClr val="accent5"/>
                </a:solidFill>
                <a:latin typeface="URWPalladioL-Roma"/>
              </a:rPr>
              <a:t>Greenberger, D. M. et al, </a:t>
            </a:r>
            <a:r>
              <a:rPr lang="en-US" altLang="ja-JP" sz="2000" b="0" i="0" u="sng" strike="noStrike" baseline="0" dirty="0">
                <a:solidFill>
                  <a:schemeClr val="accent5"/>
                </a:solidFill>
                <a:latin typeface="URWPalladioL-Ital"/>
              </a:rPr>
              <a:t>American Journal of Physics </a:t>
            </a:r>
            <a:r>
              <a:rPr lang="en-US" altLang="ja-JP" sz="2000" b="1" i="0" u="sng" strike="noStrike" baseline="0" dirty="0">
                <a:solidFill>
                  <a:schemeClr val="accent5"/>
                </a:solidFill>
                <a:latin typeface="URWPalladioL-Bold"/>
              </a:rPr>
              <a:t>58, </a:t>
            </a:r>
            <a:r>
              <a:rPr lang="en-US" altLang="ja-JP" sz="2000" b="0" i="0" u="sng" strike="noStrike" baseline="0" dirty="0">
                <a:solidFill>
                  <a:schemeClr val="accent5"/>
                </a:solidFill>
                <a:latin typeface="URWPalladioL-Roma"/>
              </a:rPr>
              <a:t>1131–1143 (1990)</a:t>
            </a:r>
            <a:endParaRPr kumimoji="1" lang="ja-JP" altLang="en-US" sz="2800" u="sng" dirty="0">
              <a:solidFill>
                <a:schemeClr val="accent5"/>
              </a:solidFill>
            </a:endParaRPr>
          </a:p>
        </p:txBody>
      </p:sp>
      <p:sp>
        <p:nvSpPr>
          <p:cNvPr id="16" name="テキスト ボックス 15">
            <a:extLst>
              <a:ext uri="{FF2B5EF4-FFF2-40B4-BE49-F238E27FC236}">
                <a16:creationId xmlns:a16="http://schemas.microsoft.com/office/drawing/2014/main" id="{A23B9D08-0210-212B-82E1-04D273D92DB0}"/>
              </a:ext>
            </a:extLst>
          </p:cNvPr>
          <p:cNvSpPr txBox="1"/>
          <p:nvPr/>
        </p:nvSpPr>
        <p:spPr>
          <a:xfrm>
            <a:off x="838200" y="1836578"/>
            <a:ext cx="5024324" cy="400110"/>
          </a:xfrm>
          <a:prstGeom prst="rect">
            <a:avLst/>
          </a:prstGeom>
          <a:noFill/>
        </p:spPr>
        <p:txBody>
          <a:bodyPr wrap="none" rtlCol="0">
            <a:spAutoFit/>
          </a:bodyPr>
          <a:lstStyle/>
          <a:p>
            <a:pPr algn="l"/>
            <a:r>
              <a:rPr lang="en-US" altLang="ja-JP" sz="2000" b="0" i="0" u="sng" strike="noStrike" baseline="0" dirty="0">
                <a:solidFill>
                  <a:schemeClr val="accent5"/>
                </a:solidFill>
                <a:latin typeface="URWPalladioL-Roma"/>
              </a:rPr>
              <a:t>Hardy, L. </a:t>
            </a:r>
            <a:r>
              <a:rPr lang="de-DE" altLang="ja-JP" sz="2000" b="0" i="0" u="sng" strike="noStrike" baseline="0" dirty="0">
                <a:solidFill>
                  <a:schemeClr val="accent5"/>
                </a:solidFill>
                <a:latin typeface="URWPalladioL-Ital"/>
              </a:rPr>
              <a:t>Phys. Rev. Lett. </a:t>
            </a:r>
            <a:r>
              <a:rPr lang="de-DE" altLang="ja-JP" sz="2000" b="1" i="0" u="sng" strike="noStrike" baseline="0" dirty="0">
                <a:solidFill>
                  <a:schemeClr val="accent5"/>
                </a:solidFill>
                <a:latin typeface="URWPalladioL-Bold"/>
              </a:rPr>
              <a:t>68, </a:t>
            </a:r>
            <a:r>
              <a:rPr lang="de-DE" altLang="ja-JP" sz="2000" b="0" i="0" u="sng" strike="noStrike" baseline="0" dirty="0">
                <a:solidFill>
                  <a:schemeClr val="accent5"/>
                </a:solidFill>
                <a:latin typeface="URWPalladioL-Roma"/>
              </a:rPr>
              <a:t>2981–2984 (1992)</a:t>
            </a:r>
            <a:endParaRPr kumimoji="1" lang="ja-JP" altLang="en-US" sz="2800" u="sng" dirty="0">
              <a:solidFill>
                <a:schemeClr val="accent5"/>
              </a:solidFill>
            </a:endParaRPr>
          </a:p>
        </p:txBody>
      </p:sp>
      <p:sp>
        <p:nvSpPr>
          <p:cNvPr id="17" name="テキスト ボックス 16">
            <a:extLst>
              <a:ext uri="{FF2B5EF4-FFF2-40B4-BE49-F238E27FC236}">
                <a16:creationId xmlns:a16="http://schemas.microsoft.com/office/drawing/2014/main" id="{BE7F3F29-33CA-6032-68E4-DAC54EA30A1A}"/>
              </a:ext>
            </a:extLst>
          </p:cNvPr>
          <p:cNvSpPr txBox="1"/>
          <p:nvPr/>
        </p:nvSpPr>
        <p:spPr>
          <a:xfrm>
            <a:off x="838200" y="2455131"/>
            <a:ext cx="3724096" cy="461665"/>
          </a:xfrm>
          <a:prstGeom prst="rect">
            <a:avLst/>
          </a:prstGeom>
          <a:noFill/>
        </p:spPr>
        <p:txBody>
          <a:bodyPr wrap="none" rtlCol="0">
            <a:spAutoFit/>
          </a:bodyPr>
          <a:lstStyle/>
          <a:p>
            <a:pPr algn="l"/>
            <a:r>
              <a:rPr lang="ja-JP" altLang="en-US" sz="2400" dirty="0"/>
              <a:t>不等式が不要な</a:t>
            </a:r>
            <a:r>
              <a:rPr lang="en-US" altLang="ja-JP" sz="2400" dirty="0"/>
              <a:t>Bell</a:t>
            </a:r>
            <a:r>
              <a:rPr lang="ja-JP" altLang="en-US" sz="2400" dirty="0"/>
              <a:t>の定理</a:t>
            </a:r>
            <a:endParaRPr kumimoji="1" lang="ja-JP" altLang="en-US" sz="2400" dirty="0"/>
          </a:p>
        </p:txBody>
      </p:sp>
      <p:sp>
        <p:nvSpPr>
          <p:cNvPr id="18" name="左中かっこ 17">
            <a:extLst>
              <a:ext uri="{FF2B5EF4-FFF2-40B4-BE49-F238E27FC236}">
                <a16:creationId xmlns:a16="http://schemas.microsoft.com/office/drawing/2014/main" id="{8CBA3A24-7CB9-6FF0-A119-58678781D7AC}"/>
              </a:ext>
            </a:extLst>
          </p:cNvPr>
          <p:cNvSpPr/>
          <p:nvPr/>
        </p:nvSpPr>
        <p:spPr>
          <a:xfrm>
            <a:off x="513368" y="1299250"/>
            <a:ext cx="273377" cy="103859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68707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A374-8029-881E-41D1-57D52102390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EAB5B3D-8A05-61C1-300B-270A473B99F9}"/>
              </a:ext>
            </a:extLst>
          </p:cNvPr>
          <p:cNvSpPr>
            <a:spLocks noGrp="1"/>
          </p:cNvSpPr>
          <p:nvPr>
            <p:ph type="title"/>
          </p:nvPr>
        </p:nvSpPr>
        <p:spPr/>
        <p:txBody>
          <a:bodyPr/>
          <a:lstStyle/>
          <a:p>
            <a:r>
              <a:rPr lang="ja-JP" altLang="en-US" dirty="0"/>
              <a:t>もくじ</a:t>
            </a:r>
            <a:endParaRPr kumimoji="1" lang="ja-JP" altLang="en-US" dirty="0"/>
          </a:p>
        </p:txBody>
      </p:sp>
      <p:sp>
        <p:nvSpPr>
          <p:cNvPr id="3" name="コンテンツ プレースホルダー 2">
            <a:extLst>
              <a:ext uri="{FF2B5EF4-FFF2-40B4-BE49-F238E27FC236}">
                <a16:creationId xmlns:a16="http://schemas.microsoft.com/office/drawing/2014/main" id="{F14FEED9-27BC-D6A2-1654-031C9BF83173}"/>
              </a:ext>
            </a:extLst>
          </p:cNvPr>
          <p:cNvSpPr>
            <a:spLocks noGrp="1"/>
          </p:cNvSpPr>
          <p:nvPr>
            <p:ph idx="1"/>
          </p:nvPr>
        </p:nvSpPr>
        <p:spPr/>
        <p:txBody>
          <a:bodyPr/>
          <a:lstStyle/>
          <a:p>
            <a:pPr marL="514350" indent="-514350">
              <a:lnSpc>
                <a:spcPct val="200000"/>
              </a:lnSpc>
              <a:buFont typeface="+mj-lt"/>
              <a:buAutoNum type="arabicPeriod"/>
            </a:pPr>
            <a:r>
              <a:rPr kumimoji="1" lang="ja-JP" altLang="en-US" dirty="0">
                <a:solidFill>
                  <a:schemeClr val="bg1">
                    <a:lumMod val="50000"/>
                  </a:schemeClr>
                </a:solidFill>
              </a:rPr>
              <a:t>研究の背景と目的</a:t>
            </a:r>
            <a:endParaRPr kumimoji="1" lang="en-US" altLang="ja-JP" dirty="0">
              <a:solidFill>
                <a:schemeClr val="bg1">
                  <a:lumMod val="50000"/>
                </a:schemeClr>
              </a:solidFill>
            </a:endParaRPr>
          </a:p>
          <a:p>
            <a:pPr marL="514350" indent="-514350">
              <a:lnSpc>
                <a:spcPct val="200000"/>
              </a:lnSpc>
              <a:buFont typeface="+mj-lt"/>
              <a:buAutoNum type="arabicPeriod"/>
            </a:pPr>
            <a:r>
              <a:rPr lang="en-US" altLang="ja-JP" dirty="0" err="1"/>
              <a:t>Frauchiger</a:t>
            </a:r>
            <a:r>
              <a:rPr lang="ja-JP" altLang="en-US" dirty="0"/>
              <a:t>と</a:t>
            </a:r>
            <a:r>
              <a:rPr lang="en-US" altLang="ja-JP" dirty="0"/>
              <a:t>Renner</a:t>
            </a:r>
            <a:r>
              <a:rPr lang="ja-JP" altLang="en-US" dirty="0"/>
              <a:t>のパラドックス</a:t>
            </a:r>
            <a:endParaRPr lang="en-US" altLang="ja-JP" dirty="0"/>
          </a:p>
          <a:p>
            <a:pPr marL="514350" indent="-514350">
              <a:lnSpc>
                <a:spcPct val="200000"/>
              </a:lnSpc>
              <a:buFont typeface="+mj-lt"/>
              <a:buAutoNum type="arabicPeriod"/>
            </a:pPr>
            <a:r>
              <a:rPr kumimoji="1" lang="ja-JP" altLang="en-US" dirty="0">
                <a:solidFill>
                  <a:schemeClr val="bg1">
                    <a:lumMod val="50000"/>
                  </a:schemeClr>
                </a:solidFill>
              </a:rPr>
              <a:t>実験</a:t>
            </a:r>
            <a:endParaRPr kumimoji="1" lang="en-US" altLang="ja-JP" dirty="0">
              <a:solidFill>
                <a:schemeClr val="bg1">
                  <a:lumMod val="50000"/>
                </a:schemeClr>
              </a:solidFill>
            </a:endParaRPr>
          </a:p>
          <a:p>
            <a:pPr marL="514350" indent="-514350">
              <a:lnSpc>
                <a:spcPct val="200000"/>
              </a:lnSpc>
              <a:buFont typeface="+mj-lt"/>
              <a:buAutoNum type="arabicPeriod"/>
            </a:pPr>
            <a:r>
              <a:rPr lang="ja-JP" altLang="en-US" dirty="0">
                <a:solidFill>
                  <a:schemeClr val="bg1">
                    <a:lumMod val="50000"/>
                  </a:schemeClr>
                </a:solidFill>
              </a:rPr>
              <a:t>結果とまとめ</a:t>
            </a:r>
            <a:endParaRPr kumimoji="1" lang="ja-JP" altLang="en-US" dirty="0">
              <a:solidFill>
                <a:schemeClr val="bg1">
                  <a:lumMod val="50000"/>
                </a:schemeClr>
              </a:solidFill>
            </a:endParaRPr>
          </a:p>
        </p:txBody>
      </p:sp>
      <p:sp>
        <p:nvSpPr>
          <p:cNvPr id="4" name="スライド番号プレースホルダー 3">
            <a:extLst>
              <a:ext uri="{FF2B5EF4-FFF2-40B4-BE49-F238E27FC236}">
                <a16:creationId xmlns:a16="http://schemas.microsoft.com/office/drawing/2014/main" id="{B90E3C1B-0DC2-FDD8-7F2E-563CE36968ED}"/>
              </a:ext>
            </a:extLst>
          </p:cNvPr>
          <p:cNvSpPr>
            <a:spLocks noGrp="1"/>
          </p:cNvSpPr>
          <p:nvPr>
            <p:ph type="sldNum" sz="quarter" idx="12"/>
          </p:nvPr>
        </p:nvSpPr>
        <p:spPr/>
        <p:txBody>
          <a:bodyPr/>
          <a:lstStyle/>
          <a:p>
            <a:fld id="{6FB6090F-F54E-433E-AC64-1BF1EF994A80}" type="slidenum">
              <a:rPr kumimoji="1" lang="ja-JP" altLang="en-US" smtClean="0"/>
              <a:t>7</a:t>
            </a:fld>
            <a:endParaRPr kumimoji="1" lang="ja-JP" altLang="en-US"/>
          </a:p>
        </p:txBody>
      </p:sp>
    </p:spTree>
    <p:extLst>
      <p:ext uri="{BB962C8B-B14F-4D97-AF65-F5344CB8AC3E}">
        <p14:creationId xmlns:p14="http://schemas.microsoft.com/office/powerpoint/2010/main" val="17035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9FF8A0-61D3-0854-2354-4EAAC0CCF6A7}"/>
              </a:ext>
            </a:extLst>
          </p:cNvPr>
          <p:cNvSpPr>
            <a:spLocks noGrp="1"/>
          </p:cNvSpPr>
          <p:nvPr>
            <p:ph type="title"/>
          </p:nvPr>
        </p:nvSpPr>
        <p:spPr/>
        <p:txBody>
          <a:bodyPr/>
          <a:lstStyle/>
          <a:p>
            <a:r>
              <a:rPr kumimoji="1" lang="en-US" altLang="ja-JP" dirty="0"/>
              <a:t>FR</a:t>
            </a:r>
            <a:r>
              <a:rPr kumimoji="1" lang="ja-JP" altLang="en-US" dirty="0"/>
              <a:t>のパラドックス</a:t>
            </a:r>
          </a:p>
        </p:txBody>
      </p:sp>
      <p:sp>
        <p:nvSpPr>
          <p:cNvPr id="4" name="スライド番号プレースホルダー 3">
            <a:extLst>
              <a:ext uri="{FF2B5EF4-FFF2-40B4-BE49-F238E27FC236}">
                <a16:creationId xmlns:a16="http://schemas.microsoft.com/office/drawing/2014/main" id="{3613BB56-7231-2F23-5F4F-EB03F1DD35C1}"/>
              </a:ext>
            </a:extLst>
          </p:cNvPr>
          <p:cNvSpPr>
            <a:spLocks noGrp="1"/>
          </p:cNvSpPr>
          <p:nvPr>
            <p:ph type="sldNum" sz="quarter" idx="12"/>
          </p:nvPr>
        </p:nvSpPr>
        <p:spPr/>
        <p:txBody>
          <a:bodyPr/>
          <a:lstStyle/>
          <a:p>
            <a:fld id="{6FB6090F-F54E-433E-AC64-1BF1EF994A80}" type="slidenum">
              <a:rPr kumimoji="1" lang="ja-JP" altLang="en-US" smtClean="0"/>
              <a:t>8</a:t>
            </a:fld>
            <a:endParaRPr kumimoji="1" lang="ja-JP" altLang="en-US"/>
          </a:p>
        </p:txBody>
      </p:sp>
      <p:sp>
        <p:nvSpPr>
          <p:cNvPr id="14" name="楕円 13">
            <a:extLst>
              <a:ext uri="{FF2B5EF4-FFF2-40B4-BE49-F238E27FC236}">
                <a16:creationId xmlns:a16="http://schemas.microsoft.com/office/drawing/2014/main" id="{4E10722A-7964-91A0-5B7A-54F871ED0AD9}"/>
              </a:ext>
            </a:extLst>
          </p:cNvPr>
          <p:cNvSpPr/>
          <p:nvPr/>
        </p:nvSpPr>
        <p:spPr>
          <a:xfrm>
            <a:off x="5803432" y="2036190"/>
            <a:ext cx="360000" cy="360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96F9A4F-FD9A-C471-D8F3-AA604A2432D5}"/>
              </a:ext>
            </a:extLst>
          </p:cNvPr>
          <p:cNvSpPr/>
          <p:nvPr/>
        </p:nvSpPr>
        <p:spPr>
          <a:xfrm>
            <a:off x="6203859" y="2036190"/>
            <a:ext cx="360000" cy="3600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1E1D31C-4850-789D-C356-CAECB4572019}"/>
              </a:ext>
            </a:extLst>
          </p:cNvPr>
          <p:cNvSpPr txBox="1"/>
          <p:nvPr/>
        </p:nvSpPr>
        <p:spPr>
          <a:xfrm>
            <a:off x="4749782" y="1550893"/>
            <a:ext cx="2985554" cy="400110"/>
          </a:xfrm>
          <a:prstGeom prst="rect">
            <a:avLst/>
          </a:prstGeom>
          <a:noFill/>
        </p:spPr>
        <p:txBody>
          <a:bodyPr wrap="square" rtlCol="0">
            <a:spAutoFit/>
          </a:bodyPr>
          <a:lstStyle/>
          <a:p>
            <a:pPr algn="l"/>
            <a:r>
              <a:rPr lang="ja-JP" altLang="en-US" sz="2000" dirty="0"/>
              <a:t>偏光のもつれ合い</a:t>
            </a:r>
            <a:r>
              <a:rPr kumimoji="1" lang="ja-JP" altLang="en-US" sz="2000" dirty="0"/>
              <a:t>光子対</a:t>
            </a:r>
          </a:p>
        </p:txBody>
      </p:sp>
      <p:cxnSp>
        <p:nvCxnSpPr>
          <p:cNvPr id="17" name="直線矢印コネクタ 16">
            <a:extLst>
              <a:ext uri="{FF2B5EF4-FFF2-40B4-BE49-F238E27FC236}">
                <a16:creationId xmlns:a16="http://schemas.microsoft.com/office/drawing/2014/main" id="{C60EC463-E3A0-9CD8-B7C5-7F2A54119713}"/>
              </a:ext>
            </a:extLst>
          </p:cNvPr>
          <p:cNvCxnSpPr>
            <a:cxnSpLocks/>
          </p:cNvCxnSpPr>
          <p:nvPr/>
        </p:nvCxnSpPr>
        <p:spPr>
          <a:xfrm flipH="1">
            <a:off x="4735068" y="2216190"/>
            <a:ext cx="72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77EA7823-1957-2380-6084-DDEEF457C203}"/>
              </a:ext>
            </a:extLst>
          </p:cNvPr>
          <p:cNvCxnSpPr>
            <a:cxnSpLocks/>
          </p:cNvCxnSpPr>
          <p:nvPr/>
        </p:nvCxnSpPr>
        <p:spPr>
          <a:xfrm>
            <a:off x="6937230" y="2216190"/>
            <a:ext cx="72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正方形/長方形 18">
                <a:extLst>
                  <a:ext uri="{FF2B5EF4-FFF2-40B4-BE49-F238E27FC236}">
                    <a16:creationId xmlns:a16="http://schemas.microsoft.com/office/drawing/2014/main" id="{4B0AEA3D-B237-3FE6-439A-8FF453342B33}"/>
                  </a:ext>
                </a:extLst>
              </p:cNvPr>
              <p:cNvSpPr/>
              <p:nvPr/>
            </p:nvSpPr>
            <p:spPr>
              <a:xfrm>
                <a:off x="2876771" y="1758990"/>
                <a:ext cx="1440000" cy="914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kumimoji="1" lang="en-US" altLang="ja-JP" sz="2400" b="0" i="1" smtClean="0">
                            <a:solidFill>
                              <a:srgbClr val="FF0000"/>
                            </a:solidFill>
                            <a:latin typeface="Cambria Math" panose="02040503050406030204" pitchFamily="18" charset="0"/>
                          </a:rPr>
                        </m:ctrlPr>
                      </m:sSubPr>
                      <m:e>
                        <m:acc>
                          <m:accPr>
                            <m:chr m:val="̂"/>
                            <m:ctrlPr>
                              <a:rPr kumimoji="1" lang="en-US" altLang="ja-JP" sz="2400" i="1" smtClean="0">
                                <a:solidFill>
                                  <a:srgbClr val="FF0000"/>
                                </a:solidFill>
                                <a:latin typeface="Cambria Math" panose="02040503050406030204" pitchFamily="18" charset="0"/>
                              </a:rPr>
                            </m:ctrlPr>
                          </m:accPr>
                          <m:e>
                            <m:r>
                              <a:rPr kumimoji="1" lang="en-US" altLang="ja-JP" sz="2400" b="0" i="1" smtClean="0">
                                <a:solidFill>
                                  <a:srgbClr val="FF0000"/>
                                </a:solidFill>
                                <a:latin typeface="Cambria Math" panose="02040503050406030204" pitchFamily="18" charset="0"/>
                              </a:rPr>
                              <m:t>𝐹</m:t>
                            </m:r>
                          </m:e>
                        </m:acc>
                      </m:e>
                      <m:sub>
                        <m:r>
                          <a:rPr kumimoji="1" lang="en-US" altLang="ja-JP" sz="2400" b="0" i="1" smtClean="0">
                            <a:solidFill>
                              <a:srgbClr val="FF0000"/>
                            </a:solidFill>
                            <a:latin typeface="Cambria Math" panose="02040503050406030204" pitchFamily="18" charset="0"/>
                          </a:rPr>
                          <m:t>𝐴</m:t>
                        </m:r>
                      </m:sub>
                    </m:sSub>
                  </m:oMath>
                </a14:m>
                <a:r>
                  <a:rPr kumimoji="1" lang="en-US" altLang="ja-JP" sz="2400" dirty="0">
                    <a:solidFill>
                      <a:schemeClr val="tx1"/>
                    </a:solidFill>
                  </a:rPr>
                  <a:t>or</a:t>
                </a:r>
                <a:r>
                  <a:rPr lang="en-US" altLang="ja-JP" sz="2400" dirty="0">
                    <a:solidFill>
                      <a:srgbClr val="FF0000"/>
                    </a:solidFill>
                  </a:rPr>
                  <a:t> </a:t>
                </a:r>
                <a14:m>
                  <m:oMath xmlns:m="http://schemas.openxmlformats.org/officeDocument/2006/math">
                    <m:sSub>
                      <m:sSubPr>
                        <m:ctrlPr>
                          <a:rPr lang="en-US" altLang="ja-JP" sz="2400" i="1">
                            <a:solidFill>
                              <a:srgbClr val="FF0000"/>
                            </a:solidFill>
                            <a:latin typeface="Cambria Math" panose="02040503050406030204" pitchFamily="18" charset="0"/>
                          </a:rPr>
                        </m:ctrlPr>
                      </m:sSubPr>
                      <m:e>
                        <m:acc>
                          <m:accPr>
                            <m:chr m:val="̂"/>
                            <m:ctrlPr>
                              <a:rPr lang="en-US" altLang="ja-JP" sz="2400" i="1">
                                <a:solidFill>
                                  <a:srgbClr val="FF0000"/>
                                </a:solidFill>
                                <a:latin typeface="Cambria Math" panose="02040503050406030204" pitchFamily="18" charset="0"/>
                              </a:rPr>
                            </m:ctrlPr>
                          </m:accPr>
                          <m:e>
                            <m:r>
                              <a:rPr lang="en-US" altLang="ja-JP" sz="2400" b="0" i="1" smtClean="0">
                                <a:solidFill>
                                  <a:srgbClr val="FF0000"/>
                                </a:solidFill>
                                <a:latin typeface="Cambria Math" panose="02040503050406030204" pitchFamily="18" charset="0"/>
                              </a:rPr>
                              <m:t>𝑊</m:t>
                            </m:r>
                          </m:e>
                        </m:acc>
                      </m:e>
                      <m:sub>
                        <m:r>
                          <a:rPr lang="en-US" altLang="ja-JP" sz="2400" i="1">
                            <a:solidFill>
                              <a:srgbClr val="FF0000"/>
                            </a:solidFill>
                            <a:latin typeface="Cambria Math" panose="02040503050406030204" pitchFamily="18" charset="0"/>
                          </a:rPr>
                          <m:t>𝐴</m:t>
                        </m:r>
                      </m:sub>
                    </m:sSub>
                  </m:oMath>
                </a14:m>
                <a:endParaRPr kumimoji="1" lang="ja-JP" altLang="en-US" sz="2400" dirty="0">
                  <a:solidFill>
                    <a:schemeClr val="tx1"/>
                  </a:solidFill>
                </a:endParaRPr>
              </a:p>
            </p:txBody>
          </p:sp>
        </mc:Choice>
        <mc:Fallback xmlns="">
          <p:sp>
            <p:nvSpPr>
              <p:cNvPr id="19" name="正方形/長方形 18">
                <a:extLst>
                  <a:ext uri="{FF2B5EF4-FFF2-40B4-BE49-F238E27FC236}">
                    <a16:creationId xmlns:a16="http://schemas.microsoft.com/office/drawing/2014/main" id="{4B0AEA3D-B237-3FE6-439A-8FF453342B33}"/>
                  </a:ext>
                </a:extLst>
              </p:cNvPr>
              <p:cNvSpPr>
                <a:spLocks noRot="1" noChangeAspect="1" noMove="1" noResize="1" noEditPoints="1" noAdjustHandles="1" noChangeArrowheads="1" noChangeShapeType="1" noTextEdit="1"/>
              </p:cNvSpPr>
              <p:nvPr/>
            </p:nvSpPr>
            <p:spPr>
              <a:xfrm>
                <a:off x="2876771" y="1758990"/>
                <a:ext cx="1440000" cy="914400"/>
              </a:xfrm>
              <a:prstGeom prst="rect">
                <a:avLst/>
              </a:prstGeom>
              <a:blipFill>
                <a:blip r:embed="rId2"/>
                <a:stretch>
                  <a:fillRect r="-15289"/>
                </a:stretch>
              </a:blipFill>
              <a:ln w="38100">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a:extLst>
                  <a:ext uri="{FF2B5EF4-FFF2-40B4-BE49-F238E27FC236}">
                    <a16:creationId xmlns:a16="http://schemas.microsoft.com/office/drawing/2014/main" id="{D03F29C1-6F51-3A16-E545-0499D8B58B79}"/>
                  </a:ext>
                </a:extLst>
              </p:cNvPr>
              <p:cNvSpPr/>
              <p:nvPr/>
            </p:nvSpPr>
            <p:spPr>
              <a:xfrm>
                <a:off x="8197899" y="1758990"/>
                <a:ext cx="1440000" cy="914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altLang="ja-JP" sz="2400" i="1" smtClean="0">
                            <a:solidFill>
                              <a:srgbClr val="0000FF"/>
                            </a:solidFill>
                            <a:latin typeface="Cambria Math" panose="02040503050406030204" pitchFamily="18" charset="0"/>
                          </a:rPr>
                        </m:ctrlPr>
                      </m:sSubPr>
                      <m:e>
                        <m:acc>
                          <m:accPr>
                            <m:chr m:val="̂"/>
                            <m:ctrlPr>
                              <a:rPr lang="en-US" altLang="ja-JP" sz="2400" i="1">
                                <a:solidFill>
                                  <a:srgbClr val="0000FF"/>
                                </a:solidFill>
                                <a:latin typeface="Cambria Math" panose="02040503050406030204" pitchFamily="18" charset="0"/>
                              </a:rPr>
                            </m:ctrlPr>
                          </m:accPr>
                          <m:e>
                            <m:r>
                              <a:rPr lang="en-US" altLang="ja-JP" sz="2400" i="1" smtClean="0">
                                <a:solidFill>
                                  <a:srgbClr val="0000FF"/>
                                </a:solidFill>
                                <a:latin typeface="Cambria Math" panose="02040503050406030204" pitchFamily="18" charset="0"/>
                              </a:rPr>
                              <m:t>𝐹</m:t>
                            </m:r>
                          </m:e>
                        </m:acc>
                      </m:e>
                      <m:sub>
                        <m:r>
                          <a:rPr lang="en-US" altLang="ja-JP" sz="2400" i="1">
                            <a:solidFill>
                              <a:srgbClr val="0000FF"/>
                            </a:solidFill>
                            <a:latin typeface="Cambria Math" panose="02040503050406030204" pitchFamily="18" charset="0"/>
                          </a:rPr>
                          <m:t>𝐵</m:t>
                        </m:r>
                      </m:sub>
                    </m:sSub>
                  </m:oMath>
                </a14:m>
                <a:r>
                  <a:rPr kumimoji="1" lang="en-US" altLang="ja-JP" sz="2400" dirty="0">
                    <a:solidFill>
                      <a:schemeClr val="tx1"/>
                    </a:solidFill>
                  </a:rPr>
                  <a:t>or</a:t>
                </a:r>
                <a:r>
                  <a:rPr lang="en-US" altLang="ja-JP" dirty="0">
                    <a:solidFill>
                      <a:srgbClr val="0000FF"/>
                    </a:solidFill>
                  </a:rPr>
                  <a:t> </a:t>
                </a:r>
                <a14:m>
                  <m:oMath xmlns:m="http://schemas.openxmlformats.org/officeDocument/2006/math">
                    <m:sSub>
                      <m:sSubPr>
                        <m:ctrlPr>
                          <a:rPr lang="en-US" altLang="ja-JP" sz="2400" i="1">
                            <a:solidFill>
                              <a:srgbClr val="0000FF"/>
                            </a:solidFill>
                            <a:latin typeface="Cambria Math" panose="02040503050406030204" pitchFamily="18" charset="0"/>
                          </a:rPr>
                        </m:ctrlPr>
                      </m:sSubPr>
                      <m:e>
                        <m:acc>
                          <m:accPr>
                            <m:chr m:val="̂"/>
                            <m:ctrlPr>
                              <a:rPr lang="en-US" altLang="ja-JP" sz="2400" i="1">
                                <a:solidFill>
                                  <a:srgbClr val="0000FF"/>
                                </a:solidFill>
                                <a:latin typeface="Cambria Math" panose="02040503050406030204" pitchFamily="18" charset="0"/>
                              </a:rPr>
                            </m:ctrlPr>
                          </m:accPr>
                          <m:e>
                            <m:r>
                              <a:rPr lang="en-US" altLang="ja-JP" sz="2400" i="1" smtClean="0">
                                <a:solidFill>
                                  <a:srgbClr val="0000FF"/>
                                </a:solidFill>
                                <a:latin typeface="Cambria Math" panose="02040503050406030204" pitchFamily="18" charset="0"/>
                              </a:rPr>
                              <m:t>𝑊</m:t>
                            </m:r>
                          </m:e>
                        </m:acc>
                      </m:e>
                      <m:sub>
                        <m:r>
                          <a:rPr lang="en-US" altLang="ja-JP" sz="2400" i="1">
                            <a:solidFill>
                              <a:srgbClr val="0000FF"/>
                            </a:solidFill>
                            <a:latin typeface="Cambria Math" panose="02040503050406030204" pitchFamily="18" charset="0"/>
                          </a:rPr>
                          <m:t>𝐵</m:t>
                        </m:r>
                      </m:sub>
                    </m:sSub>
                  </m:oMath>
                </a14:m>
                <a:endParaRPr kumimoji="1" lang="ja-JP" altLang="en-US" dirty="0">
                  <a:solidFill>
                    <a:schemeClr val="tx1"/>
                  </a:solidFill>
                </a:endParaRPr>
              </a:p>
            </p:txBody>
          </p:sp>
        </mc:Choice>
        <mc:Fallback xmlns="">
          <p:sp>
            <p:nvSpPr>
              <p:cNvPr id="20" name="正方形/長方形 19">
                <a:extLst>
                  <a:ext uri="{FF2B5EF4-FFF2-40B4-BE49-F238E27FC236}">
                    <a16:creationId xmlns:a16="http://schemas.microsoft.com/office/drawing/2014/main" id="{D03F29C1-6F51-3A16-E545-0499D8B58B79}"/>
                  </a:ext>
                </a:extLst>
              </p:cNvPr>
              <p:cNvSpPr>
                <a:spLocks noRot="1" noChangeAspect="1" noMove="1" noResize="1" noEditPoints="1" noAdjustHandles="1" noChangeArrowheads="1" noChangeShapeType="1" noTextEdit="1"/>
              </p:cNvSpPr>
              <p:nvPr/>
            </p:nvSpPr>
            <p:spPr>
              <a:xfrm>
                <a:off x="8197899" y="1758990"/>
                <a:ext cx="1440000" cy="914400"/>
              </a:xfrm>
              <a:prstGeom prst="rect">
                <a:avLst/>
              </a:prstGeom>
              <a:blipFill>
                <a:blip r:embed="rId3"/>
                <a:stretch>
                  <a:fillRect r="-14463"/>
                </a:stretch>
              </a:blipFill>
              <a:ln w="38100">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69779EF-0364-A0AB-9F1F-E5CBC53A474B}"/>
                  </a:ext>
                </a:extLst>
              </p:cNvPr>
              <p:cNvSpPr txBox="1"/>
              <p:nvPr/>
            </p:nvSpPr>
            <p:spPr>
              <a:xfrm>
                <a:off x="723295" y="1568863"/>
                <a:ext cx="170594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𝑓</m:t>
                          </m:r>
                        </m:e>
                        <m:sub>
                          <m:r>
                            <a:rPr lang="en-US" altLang="ja-JP" sz="2400" i="1">
                              <a:solidFill>
                                <a:srgbClr val="FF0000"/>
                              </a:solidFill>
                              <a:latin typeface="Cambria Math" panose="02040503050406030204" pitchFamily="18" charset="0"/>
                            </a:rPr>
                            <m:t>𝐴</m:t>
                          </m:r>
                        </m:sub>
                      </m:sSub>
                      <m:r>
                        <a:rPr lang="en-US" altLang="ja-JP" sz="2400" b="0" i="1" smtClean="0">
                          <a:solidFill>
                            <a:srgbClr val="FF0000"/>
                          </a:solidFill>
                          <a:latin typeface="Cambria Math" panose="02040503050406030204" pitchFamily="18" charset="0"/>
                        </a:rPr>
                        <m:t>∈{0,1}</m:t>
                      </m:r>
                    </m:oMath>
                  </m:oMathPara>
                </a14:m>
                <a:endParaRPr kumimoji="1" lang="ja-JP" altLang="en-US" sz="2400" dirty="0"/>
              </a:p>
            </p:txBody>
          </p:sp>
        </mc:Choice>
        <mc:Fallback xmlns="">
          <p:sp>
            <p:nvSpPr>
              <p:cNvPr id="24" name="テキスト ボックス 23">
                <a:extLst>
                  <a:ext uri="{FF2B5EF4-FFF2-40B4-BE49-F238E27FC236}">
                    <a16:creationId xmlns:a16="http://schemas.microsoft.com/office/drawing/2014/main" id="{B69779EF-0364-A0AB-9F1F-E5CBC53A474B}"/>
                  </a:ext>
                </a:extLst>
              </p:cNvPr>
              <p:cNvSpPr txBox="1">
                <a:spLocks noRot="1" noChangeAspect="1" noMove="1" noResize="1" noEditPoints="1" noAdjustHandles="1" noChangeArrowheads="1" noChangeShapeType="1" noTextEdit="1"/>
              </p:cNvSpPr>
              <p:nvPr/>
            </p:nvSpPr>
            <p:spPr>
              <a:xfrm>
                <a:off x="723295" y="1568863"/>
                <a:ext cx="1705946" cy="461665"/>
              </a:xfrm>
              <a:prstGeom prst="rect">
                <a:avLst/>
              </a:prstGeom>
              <a:blipFill>
                <a:blip r:embed="rId4"/>
                <a:stretch>
                  <a:fillRect b="-1710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7B178228-9821-4EC5-AD88-CD4E251266FA}"/>
                  </a:ext>
                </a:extLst>
              </p:cNvPr>
              <p:cNvSpPr txBox="1"/>
              <p:nvPr/>
            </p:nvSpPr>
            <p:spPr>
              <a:xfrm>
                <a:off x="10325569" y="1614853"/>
                <a:ext cx="15144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FF"/>
                              </a:solidFill>
                              <a:latin typeface="Cambria Math" panose="02040503050406030204" pitchFamily="18" charset="0"/>
                            </a:rPr>
                          </m:ctrlPr>
                        </m:sSubPr>
                        <m:e>
                          <m:r>
                            <a:rPr lang="en-US" altLang="ja-JP" sz="2400" i="1" smtClean="0">
                              <a:solidFill>
                                <a:srgbClr val="0000FF"/>
                              </a:solidFill>
                              <a:latin typeface="Cambria Math" panose="02040503050406030204" pitchFamily="18" charset="0"/>
                            </a:rPr>
                            <m:t>𝑓</m:t>
                          </m:r>
                        </m:e>
                        <m:sub>
                          <m:r>
                            <a:rPr lang="en-US" altLang="ja-JP" sz="2400" i="1">
                              <a:solidFill>
                                <a:srgbClr val="0000FF"/>
                              </a:solidFill>
                              <a:latin typeface="Cambria Math" panose="02040503050406030204" pitchFamily="18" charset="0"/>
                            </a:rPr>
                            <m:t>𝐵</m:t>
                          </m:r>
                        </m:sub>
                      </m:sSub>
                      <m:r>
                        <a:rPr lang="en-US" altLang="ja-JP" sz="2400" b="0" i="1" smtClean="0">
                          <a:solidFill>
                            <a:srgbClr val="0000FF"/>
                          </a:solidFill>
                          <a:latin typeface="Cambria Math" panose="02040503050406030204" pitchFamily="18" charset="0"/>
                        </a:rPr>
                        <m:t>∈{0,1}</m:t>
                      </m:r>
                    </m:oMath>
                  </m:oMathPara>
                </a14:m>
                <a:endParaRPr kumimoji="1" lang="ja-JP" altLang="en-US" sz="2400" dirty="0"/>
              </a:p>
            </p:txBody>
          </p:sp>
        </mc:Choice>
        <mc:Fallback xmlns="">
          <p:sp>
            <p:nvSpPr>
              <p:cNvPr id="25" name="テキスト ボックス 24">
                <a:extLst>
                  <a:ext uri="{FF2B5EF4-FFF2-40B4-BE49-F238E27FC236}">
                    <a16:creationId xmlns:a16="http://schemas.microsoft.com/office/drawing/2014/main" id="{7B178228-9821-4EC5-AD88-CD4E251266FA}"/>
                  </a:ext>
                </a:extLst>
              </p:cNvPr>
              <p:cNvSpPr txBox="1">
                <a:spLocks noRot="1" noChangeAspect="1" noMove="1" noResize="1" noEditPoints="1" noAdjustHandles="1" noChangeArrowheads="1" noChangeShapeType="1" noTextEdit="1"/>
              </p:cNvSpPr>
              <p:nvPr/>
            </p:nvSpPr>
            <p:spPr>
              <a:xfrm>
                <a:off x="10325569" y="1614853"/>
                <a:ext cx="1514497" cy="461665"/>
              </a:xfrm>
              <a:prstGeom prst="rect">
                <a:avLst/>
              </a:prstGeom>
              <a:blipFill>
                <a:blip r:embed="rId5"/>
                <a:stretch>
                  <a:fillRect l="-2016" r="-2016" b="-17105"/>
                </a:stretch>
              </a:blipFill>
            </p:spPr>
            <p:txBody>
              <a:bodyPr/>
              <a:lstStyle/>
              <a:p>
                <a:r>
                  <a:rPr lang="ja-JP" altLang="en-US">
                    <a:noFill/>
                  </a:rPr>
                  <a:t> </a:t>
                </a:r>
              </a:p>
            </p:txBody>
          </p:sp>
        </mc:Fallback>
      </mc:AlternateContent>
      <p:sp>
        <p:nvSpPr>
          <p:cNvPr id="26" name="矢印: 下 25">
            <a:extLst>
              <a:ext uri="{FF2B5EF4-FFF2-40B4-BE49-F238E27FC236}">
                <a16:creationId xmlns:a16="http://schemas.microsoft.com/office/drawing/2014/main" id="{09A200FD-442C-7A2C-6E7D-CC4E80845D63}"/>
              </a:ext>
            </a:extLst>
          </p:cNvPr>
          <p:cNvSpPr/>
          <p:nvPr/>
        </p:nvSpPr>
        <p:spPr>
          <a:xfrm rot="16200000">
            <a:off x="9791471" y="1991361"/>
            <a:ext cx="375913" cy="449659"/>
          </a:xfrm>
          <a:prstGeom prst="downArrow">
            <a:avLst>
              <a:gd name="adj1" fmla="val 41182"/>
              <a:gd name="adj2" fmla="val 5400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A1EABD10-EE25-ED62-4A2C-C4C48923B7F0}"/>
              </a:ext>
            </a:extLst>
          </p:cNvPr>
          <p:cNvGrpSpPr/>
          <p:nvPr/>
        </p:nvGrpSpPr>
        <p:grpSpPr>
          <a:xfrm>
            <a:off x="5999778" y="3336208"/>
            <a:ext cx="360000" cy="360000"/>
            <a:chOff x="5636805" y="3886387"/>
            <a:chExt cx="360000" cy="360000"/>
          </a:xfrm>
        </p:grpSpPr>
        <p:sp>
          <p:nvSpPr>
            <p:cNvPr id="30" name="楕円 29">
              <a:extLst>
                <a:ext uri="{FF2B5EF4-FFF2-40B4-BE49-F238E27FC236}">
                  <a16:creationId xmlns:a16="http://schemas.microsoft.com/office/drawing/2014/main" id="{D7FD005A-237E-9A34-D7F3-8B490592DB9A}"/>
                </a:ext>
              </a:extLst>
            </p:cNvPr>
            <p:cNvSpPr/>
            <p:nvPr/>
          </p:nvSpPr>
          <p:spPr>
            <a:xfrm>
              <a:off x="5636805" y="3886387"/>
              <a:ext cx="360000" cy="36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75C234B7-4E6E-FA50-6D92-A750A3C92D2F}"/>
                </a:ext>
              </a:extLst>
            </p:cNvPr>
            <p:cNvCxnSpPr>
              <a:cxnSpLocks/>
              <a:stCxn id="30" idx="7"/>
              <a:endCxn id="30" idx="3"/>
            </p:cNvCxnSpPr>
            <p:nvPr/>
          </p:nvCxnSpPr>
          <p:spPr>
            <a:xfrm flipH="1">
              <a:off x="5689526" y="3939108"/>
              <a:ext cx="254558" cy="2545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B838EA97-F41B-890E-386A-3103478B41D3}"/>
                </a:ext>
              </a:extLst>
            </p:cNvPr>
            <p:cNvCxnSpPr>
              <a:cxnSpLocks/>
              <a:stCxn id="30" idx="1"/>
              <a:endCxn id="30" idx="5"/>
            </p:cNvCxnSpPr>
            <p:nvPr/>
          </p:nvCxnSpPr>
          <p:spPr>
            <a:xfrm>
              <a:off x="5689526" y="3939108"/>
              <a:ext cx="254558" cy="2545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矢印: 下 68">
            <a:extLst>
              <a:ext uri="{FF2B5EF4-FFF2-40B4-BE49-F238E27FC236}">
                <a16:creationId xmlns:a16="http://schemas.microsoft.com/office/drawing/2014/main" id="{DD811764-436B-4CFC-94FB-BD4CA517229A}"/>
              </a:ext>
            </a:extLst>
          </p:cNvPr>
          <p:cNvSpPr/>
          <p:nvPr/>
        </p:nvSpPr>
        <p:spPr>
          <a:xfrm rot="5400000">
            <a:off x="2307769" y="1991361"/>
            <a:ext cx="375913" cy="449659"/>
          </a:xfrm>
          <a:prstGeom prst="downArrow">
            <a:avLst>
              <a:gd name="adj1" fmla="val 41182"/>
              <a:gd name="adj2" fmla="val 5400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460E8160-2A48-1F00-467D-A3F859DF6061}"/>
              </a:ext>
            </a:extLst>
          </p:cNvPr>
          <p:cNvSpPr txBox="1"/>
          <p:nvPr/>
        </p:nvSpPr>
        <p:spPr>
          <a:xfrm>
            <a:off x="3197117" y="1245015"/>
            <a:ext cx="670376" cy="461665"/>
          </a:xfrm>
          <a:prstGeom prst="rect">
            <a:avLst/>
          </a:prstGeom>
          <a:noFill/>
        </p:spPr>
        <p:txBody>
          <a:bodyPr wrap="none" rtlCol="0">
            <a:spAutoFit/>
          </a:bodyPr>
          <a:lstStyle/>
          <a:p>
            <a:pPr algn="l"/>
            <a:r>
              <a:rPr lang="ja-JP" altLang="en-US" sz="2400" dirty="0"/>
              <a:t>系</a:t>
            </a:r>
            <a:r>
              <a:rPr lang="en-US" altLang="ja-JP" sz="2400" dirty="0">
                <a:solidFill>
                  <a:srgbClr val="FF0000"/>
                </a:solidFill>
              </a:rPr>
              <a:t>A</a:t>
            </a:r>
            <a:endParaRPr kumimoji="1" lang="ja-JP" altLang="en-US" sz="2400" dirty="0">
              <a:solidFill>
                <a:srgbClr val="FF0000"/>
              </a:solidFill>
            </a:endParaRPr>
          </a:p>
        </p:txBody>
      </p:sp>
      <p:sp>
        <p:nvSpPr>
          <p:cNvPr id="71" name="テキスト ボックス 70">
            <a:extLst>
              <a:ext uri="{FF2B5EF4-FFF2-40B4-BE49-F238E27FC236}">
                <a16:creationId xmlns:a16="http://schemas.microsoft.com/office/drawing/2014/main" id="{310EC6F8-FCD2-DB20-F9E3-241B26C2B8D7}"/>
              </a:ext>
            </a:extLst>
          </p:cNvPr>
          <p:cNvSpPr txBox="1"/>
          <p:nvPr/>
        </p:nvSpPr>
        <p:spPr>
          <a:xfrm>
            <a:off x="8594458" y="1254878"/>
            <a:ext cx="670376" cy="461665"/>
          </a:xfrm>
          <a:prstGeom prst="rect">
            <a:avLst/>
          </a:prstGeom>
          <a:noFill/>
        </p:spPr>
        <p:txBody>
          <a:bodyPr wrap="none" rtlCol="0">
            <a:spAutoFit/>
          </a:bodyPr>
          <a:lstStyle/>
          <a:p>
            <a:pPr algn="l"/>
            <a:r>
              <a:rPr lang="ja-JP" altLang="en-US" sz="2400" dirty="0"/>
              <a:t>系</a:t>
            </a:r>
            <a:r>
              <a:rPr lang="en-US" altLang="ja-JP" sz="2400" dirty="0">
                <a:solidFill>
                  <a:srgbClr val="0000FF"/>
                </a:solidFill>
              </a:rPr>
              <a:t>B</a:t>
            </a:r>
            <a:endParaRPr kumimoji="1" lang="ja-JP" altLang="en-US" sz="2400" dirty="0">
              <a:solidFill>
                <a:srgbClr val="0000FF"/>
              </a:solidFill>
            </a:endParaRPr>
          </a:p>
        </p:txBody>
      </p:sp>
      <mc:AlternateContent xmlns:mc="http://schemas.openxmlformats.org/markup-compatibility/2006" xmlns:a14="http://schemas.microsoft.com/office/drawing/2010/main">
        <mc:Choice Requires="a14">
          <p:sp>
            <p:nvSpPr>
              <p:cNvPr id="72" name="テキスト ボックス 71">
                <a:extLst>
                  <a:ext uri="{FF2B5EF4-FFF2-40B4-BE49-F238E27FC236}">
                    <a16:creationId xmlns:a16="http://schemas.microsoft.com/office/drawing/2014/main" id="{01BB9CF5-6680-F362-7A5A-239AB8FC270C}"/>
                  </a:ext>
                </a:extLst>
              </p:cNvPr>
              <p:cNvSpPr txBox="1"/>
              <p:nvPr/>
            </p:nvSpPr>
            <p:spPr>
              <a:xfrm>
                <a:off x="792751" y="2318003"/>
                <a:ext cx="160782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𝑤</m:t>
                          </m:r>
                        </m:e>
                        <m:sub>
                          <m:r>
                            <a:rPr lang="en-US" altLang="ja-JP" sz="2400" i="1">
                              <a:solidFill>
                                <a:srgbClr val="FF0000"/>
                              </a:solidFill>
                              <a:latin typeface="Cambria Math" panose="02040503050406030204" pitchFamily="18" charset="0"/>
                            </a:rPr>
                            <m:t>𝐴</m:t>
                          </m:r>
                        </m:sub>
                      </m:sSub>
                      <m:r>
                        <a:rPr lang="en-US" altLang="ja-JP" sz="2400" b="0" i="1" smtClean="0">
                          <a:solidFill>
                            <a:srgbClr val="FF0000"/>
                          </a:solidFill>
                          <a:latin typeface="Cambria Math" panose="02040503050406030204" pitchFamily="18" charset="0"/>
                        </a:rPr>
                        <m:t>∈{</m:t>
                      </m:r>
                      <m:r>
                        <a:rPr lang="en-US" altLang="ja-JP" sz="2400" b="0" i="1" smtClean="0">
                          <a:solidFill>
                            <a:srgbClr val="FF0000"/>
                          </a:solidFill>
                          <a:latin typeface="Cambria Math" panose="02040503050406030204" pitchFamily="18" charset="0"/>
                        </a:rPr>
                        <m:t>𝑎</m:t>
                      </m:r>
                      <m:r>
                        <a:rPr lang="en-US" altLang="ja-JP" sz="2400" b="0" i="1" smtClean="0">
                          <a:solidFill>
                            <a:srgbClr val="FF0000"/>
                          </a:solidFill>
                          <a:latin typeface="Cambria Math" panose="02040503050406030204" pitchFamily="18" charset="0"/>
                        </a:rPr>
                        <m:t>,</m:t>
                      </m:r>
                      <m:r>
                        <a:rPr lang="en-US" altLang="ja-JP" sz="2400" b="0" i="1" smtClean="0">
                          <a:solidFill>
                            <a:srgbClr val="FF0000"/>
                          </a:solidFill>
                          <a:latin typeface="Cambria Math" panose="02040503050406030204" pitchFamily="18" charset="0"/>
                        </a:rPr>
                        <m:t>𝑏</m:t>
                      </m:r>
                      <m:r>
                        <a:rPr lang="en-US" altLang="ja-JP" sz="2400" b="0" i="1" smtClean="0">
                          <a:solidFill>
                            <a:srgbClr val="FF0000"/>
                          </a:solidFill>
                          <a:latin typeface="Cambria Math" panose="02040503050406030204" pitchFamily="18" charset="0"/>
                        </a:rPr>
                        <m:t>}</m:t>
                      </m:r>
                    </m:oMath>
                  </m:oMathPara>
                </a14:m>
                <a:endParaRPr kumimoji="1" lang="ja-JP" altLang="en-US" sz="2400" dirty="0"/>
              </a:p>
            </p:txBody>
          </p:sp>
        </mc:Choice>
        <mc:Fallback xmlns="">
          <p:sp>
            <p:nvSpPr>
              <p:cNvPr id="72" name="テキスト ボックス 71">
                <a:extLst>
                  <a:ext uri="{FF2B5EF4-FFF2-40B4-BE49-F238E27FC236}">
                    <a16:creationId xmlns:a16="http://schemas.microsoft.com/office/drawing/2014/main" id="{01BB9CF5-6680-F362-7A5A-239AB8FC270C}"/>
                  </a:ext>
                </a:extLst>
              </p:cNvPr>
              <p:cNvSpPr txBox="1">
                <a:spLocks noRot="1" noChangeAspect="1" noMove="1" noResize="1" noEditPoints="1" noAdjustHandles="1" noChangeArrowheads="1" noChangeShapeType="1" noTextEdit="1"/>
              </p:cNvSpPr>
              <p:nvPr/>
            </p:nvSpPr>
            <p:spPr>
              <a:xfrm>
                <a:off x="792751" y="2318003"/>
                <a:ext cx="1607820" cy="461665"/>
              </a:xfrm>
              <a:prstGeom prst="rect">
                <a:avLst/>
              </a:prstGeom>
              <a:blipFill>
                <a:blip r:embed="rId6"/>
                <a:stretch>
                  <a:fillRect r="-3030" b="-17105"/>
                </a:stretch>
              </a:blipFill>
            </p:spPr>
            <p:txBody>
              <a:bodyPr/>
              <a:lstStyle/>
              <a:p>
                <a:r>
                  <a:rPr lang="ja-JP" altLang="en-US">
                    <a:noFill/>
                  </a:rPr>
                  <a:t> </a:t>
                </a:r>
              </a:p>
            </p:txBody>
          </p:sp>
        </mc:Fallback>
      </mc:AlternateContent>
      <p:sp>
        <p:nvSpPr>
          <p:cNvPr id="73" name="テキスト ボックス 72">
            <a:extLst>
              <a:ext uri="{FF2B5EF4-FFF2-40B4-BE49-F238E27FC236}">
                <a16:creationId xmlns:a16="http://schemas.microsoft.com/office/drawing/2014/main" id="{CF6274DF-C1CD-CA0F-B404-0B044D7B2375}"/>
              </a:ext>
            </a:extLst>
          </p:cNvPr>
          <p:cNvSpPr txBox="1"/>
          <p:nvPr/>
        </p:nvSpPr>
        <p:spPr>
          <a:xfrm>
            <a:off x="1578456" y="1970041"/>
            <a:ext cx="453970" cy="461665"/>
          </a:xfrm>
          <a:prstGeom prst="rect">
            <a:avLst/>
          </a:prstGeom>
          <a:noFill/>
        </p:spPr>
        <p:txBody>
          <a:bodyPr wrap="none" rtlCol="0">
            <a:spAutoFit/>
          </a:bodyPr>
          <a:lstStyle/>
          <a:p>
            <a:pPr algn="l"/>
            <a:r>
              <a:rPr kumimoji="1" lang="en-US" altLang="ja-JP" sz="2400" dirty="0"/>
              <a:t>or</a:t>
            </a:r>
            <a:endParaRPr kumimoji="1" lang="ja-JP" altLang="en-US" sz="2400" dirty="0"/>
          </a:p>
        </p:txBody>
      </p:sp>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E37F0B73-5658-27E5-A14E-C92E3FF402A6}"/>
                  </a:ext>
                </a:extLst>
              </p:cNvPr>
              <p:cNvSpPr txBox="1"/>
              <p:nvPr/>
            </p:nvSpPr>
            <p:spPr>
              <a:xfrm>
                <a:off x="10269006" y="2339647"/>
                <a:ext cx="168417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rgbClr val="0000FF"/>
                              </a:solidFill>
                              <a:latin typeface="Cambria Math" panose="02040503050406030204" pitchFamily="18" charset="0"/>
                            </a:rPr>
                          </m:ctrlPr>
                        </m:sSubPr>
                        <m:e>
                          <m:r>
                            <a:rPr lang="en-US" altLang="ja-JP" sz="2400" i="1" smtClean="0">
                              <a:solidFill>
                                <a:srgbClr val="0000FF"/>
                              </a:solidFill>
                              <a:latin typeface="Cambria Math" panose="02040503050406030204" pitchFamily="18" charset="0"/>
                            </a:rPr>
                            <m:t>𝑤</m:t>
                          </m:r>
                        </m:e>
                        <m:sub>
                          <m:r>
                            <a:rPr lang="en-US" altLang="ja-JP" sz="2400" i="1">
                              <a:solidFill>
                                <a:srgbClr val="0000FF"/>
                              </a:solidFill>
                              <a:latin typeface="Cambria Math" panose="02040503050406030204" pitchFamily="18" charset="0"/>
                            </a:rPr>
                            <m:t>𝐵</m:t>
                          </m:r>
                        </m:sub>
                      </m:sSub>
                      <m:r>
                        <a:rPr lang="en-US" altLang="ja-JP" sz="2400" b="0" i="1" smtClean="0">
                          <a:solidFill>
                            <a:srgbClr val="0000FF"/>
                          </a:solidFill>
                          <a:latin typeface="Cambria Math" panose="02040503050406030204" pitchFamily="18" charset="0"/>
                        </a:rPr>
                        <m:t>∈{</m:t>
                      </m:r>
                      <m:r>
                        <a:rPr lang="en-US" altLang="ja-JP" sz="2400" b="0" i="1" smtClean="0">
                          <a:solidFill>
                            <a:srgbClr val="0000FF"/>
                          </a:solidFill>
                          <a:latin typeface="Cambria Math" panose="02040503050406030204" pitchFamily="18" charset="0"/>
                        </a:rPr>
                        <m:t>𝑎</m:t>
                      </m:r>
                      <m:r>
                        <a:rPr lang="en-US" altLang="ja-JP" sz="2400" b="0" i="1" smtClean="0">
                          <a:solidFill>
                            <a:srgbClr val="0000FF"/>
                          </a:solidFill>
                          <a:latin typeface="Cambria Math" panose="02040503050406030204" pitchFamily="18" charset="0"/>
                        </a:rPr>
                        <m:t>,</m:t>
                      </m:r>
                      <m:r>
                        <a:rPr lang="en-US" altLang="ja-JP" sz="2400" b="0" i="1" smtClean="0">
                          <a:solidFill>
                            <a:srgbClr val="0000FF"/>
                          </a:solidFill>
                          <a:latin typeface="Cambria Math" panose="02040503050406030204" pitchFamily="18" charset="0"/>
                        </a:rPr>
                        <m:t>𝑏</m:t>
                      </m:r>
                      <m:r>
                        <a:rPr lang="en-US" altLang="ja-JP" sz="2400" b="0" i="1" smtClean="0">
                          <a:solidFill>
                            <a:srgbClr val="0000FF"/>
                          </a:solidFill>
                          <a:latin typeface="Cambria Math" panose="02040503050406030204" pitchFamily="18" charset="0"/>
                        </a:rPr>
                        <m:t>}</m:t>
                      </m:r>
                    </m:oMath>
                  </m:oMathPara>
                </a14:m>
                <a:endParaRPr kumimoji="1" lang="ja-JP" altLang="en-US" sz="2400" dirty="0"/>
              </a:p>
            </p:txBody>
          </p:sp>
        </mc:Choice>
        <mc:Fallback xmlns="">
          <p:sp>
            <p:nvSpPr>
              <p:cNvPr id="74" name="テキスト ボックス 73">
                <a:extLst>
                  <a:ext uri="{FF2B5EF4-FFF2-40B4-BE49-F238E27FC236}">
                    <a16:creationId xmlns:a16="http://schemas.microsoft.com/office/drawing/2014/main" id="{E37F0B73-5658-27E5-A14E-C92E3FF402A6}"/>
                  </a:ext>
                </a:extLst>
              </p:cNvPr>
              <p:cNvSpPr txBox="1">
                <a:spLocks noRot="1" noChangeAspect="1" noMove="1" noResize="1" noEditPoints="1" noAdjustHandles="1" noChangeArrowheads="1" noChangeShapeType="1" noTextEdit="1"/>
              </p:cNvSpPr>
              <p:nvPr/>
            </p:nvSpPr>
            <p:spPr>
              <a:xfrm>
                <a:off x="10269006" y="2339647"/>
                <a:ext cx="1684179" cy="461665"/>
              </a:xfrm>
              <a:prstGeom prst="rect">
                <a:avLst/>
              </a:prstGeom>
              <a:blipFill>
                <a:blip r:embed="rId7"/>
                <a:stretch>
                  <a:fillRect r="-1087" b="-17105"/>
                </a:stretch>
              </a:blipFill>
            </p:spPr>
            <p:txBody>
              <a:bodyPr/>
              <a:lstStyle/>
              <a:p>
                <a:r>
                  <a:rPr lang="ja-JP" altLang="en-US">
                    <a:noFill/>
                  </a:rPr>
                  <a:t> </a:t>
                </a:r>
              </a:p>
            </p:txBody>
          </p:sp>
        </mc:Fallback>
      </mc:AlternateContent>
      <p:sp>
        <p:nvSpPr>
          <p:cNvPr id="75" name="テキスト ボックス 74">
            <a:extLst>
              <a:ext uri="{FF2B5EF4-FFF2-40B4-BE49-F238E27FC236}">
                <a16:creationId xmlns:a16="http://schemas.microsoft.com/office/drawing/2014/main" id="{5FCCCED6-D128-DA18-5023-39C7559E6596}"/>
              </a:ext>
            </a:extLst>
          </p:cNvPr>
          <p:cNvSpPr txBox="1"/>
          <p:nvPr/>
        </p:nvSpPr>
        <p:spPr>
          <a:xfrm>
            <a:off x="10432281" y="1989139"/>
            <a:ext cx="453970" cy="461665"/>
          </a:xfrm>
          <a:prstGeom prst="rect">
            <a:avLst/>
          </a:prstGeom>
          <a:noFill/>
        </p:spPr>
        <p:txBody>
          <a:bodyPr wrap="none" rtlCol="0">
            <a:spAutoFit/>
          </a:bodyPr>
          <a:lstStyle/>
          <a:p>
            <a:pPr algn="l"/>
            <a:r>
              <a:rPr kumimoji="1" lang="en-US" altLang="ja-JP" sz="2400" dirty="0"/>
              <a:t>or</a:t>
            </a:r>
            <a:endParaRPr kumimoji="1" lang="ja-JP" altLang="en-US" sz="2400" dirty="0"/>
          </a:p>
        </p:txBody>
      </p:sp>
      <p:sp>
        <p:nvSpPr>
          <p:cNvPr id="22" name="フリーフォーム: 図形 21">
            <a:extLst>
              <a:ext uri="{FF2B5EF4-FFF2-40B4-BE49-F238E27FC236}">
                <a16:creationId xmlns:a16="http://schemas.microsoft.com/office/drawing/2014/main" id="{9D605FC2-AB6B-A8DE-59BF-60044C05B75C}"/>
              </a:ext>
            </a:extLst>
          </p:cNvPr>
          <p:cNvSpPr/>
          <p:nvPr/>
        </p:nvSpPr>
        <p:spPr>
          <a:xfrm>
            <a:off x="1680395" y="2838487"/>
            <a:ext cx="4316627" cy="701178"/>
          </a:xfrm>
          <a:custGeom>
            <a:avLst/>
            <a:gdLst>
              <a:gd name="connsiteX0" fmla="*/ 0 w 4316627"/>
              <a:gd name="connsiteY0" fmla="*/ 0 h 701178"/>
              <a:gd name="connsiteX1" fmla="*/ 461318 w 4316627"/>
              <a:gd name="connsiteY1" fmla="*/ 420129 h 701178"/>
              <a:gd name="connsiteX2" fmla="*/ 1219200 w 4316627"/>
              <a:gd name="connsiteY2" fmla="*/ 502508 h 701178"/>
              <a:gd name="connsiteX3" fmla="*/ 3517556 w 4316627"/>
              <a:gd name="connsiteY3" fmla="*/ 683740 h 701178"/>
              <a:gd name="connsiteX4" fmla="*/ 4316627 w 4316627"/>
              <a:gd name="connsiteY4" fmla="*/ 683740 h 701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6627" h="701178">
                <a:moveTo>
                  <a:pt x="0" y="0"/>
                </a:moveTo>
                <a:cubicBezTo>
                  <a:pt x="129059" y="168189"/>
                  <a:pt x="258118" y="336378"/>
                  <a:pt x="461318" y="420129"/>
                </a:cubicBezTo>
                <a:cubicBezTo>
                  <a:pt x="664518" y="503880"/>
                  <a:pt x="1219200" y="502508"/>
                  <a:pt x="1219200" y="502508"/>
                </a:cubicBezTo>
                <a:lnTo>
                  <a:pt x="3517556" y="683740"/>
                </a:lnTo>
                <a:cubicBezTo>
                  <a:pt x="4033794" y="713945"/>
                  <a:pt x="4175210" y="698842"/>
                  <a:pt x="4316627" y="68374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3D09ADC5-9E4E-E7F3-07CF-B126E66A7552}"/>
              </a:ext>
            </a:extLst>
          </p:cNvPr>
          <p:cNvSpPr/>
          <p:nvPr/>
        </p:nvSpPr>
        <p:spPr>
          <a:xfrm>
            <a:off x="6355293" y="2886369"/>
            <a:ext cx="4556886" cy="609600"/>
          </a:xfrm>
          <a:custGeom>
            <a:avLst/>
            <a:gdLst>
              <a:gd name="connsiteX0" fmla="*/ 4556886 w 4556886"/>
              <a:gd name="connsiteY0" fmla="*/ 0 h 609600"/>
              <a:gd name="connsiteX1" fmla="*/ 4328286 w 4556886"/>
              <a:gd name="connsiteY1" fmla="*/ 276225 h 609600"/>
              <a:gd name="connsiteX2" fmla="*/ 3756786 w 4556886"/>
              <a:gd name="connsiteY2" fmla="*/ 381000 h 609600"/>
              <a:gd name="connsiteX3" fmla="*/ 575436 w 4556886"/>
              <a:gd name="connsiteY3" fmla="*/ 561975 h 609600"/>
              <a:gd name="connsiteX4" fmla="*/ 13461 w 4556886"/>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6886" h="609600">
                <a:moveTo>
                  <a:pt x="4556886" y="0"/>
                </a:moveTo>
                <a:cubicBezTo>
                  <a:pt x="4509261" y="106362"/>
                  <a:pt x="4461636" y="212725"/>
                  <a:pt x="4328286" y="276225"/>
                </a:cubicBezTo>
                <a:cubicBezTo>
                  <a:pt x="4194936" y="339725"/>
                  <a:pt x="4382261" y="333375"/>
                  <a:pt x="3756786" y="381000"/>
                </a:cubicBezTo>
                <a:cubicBezTo>
                  <a:pt x="3131311" y="428625"/>
                  <a:pt x="1199323" y="523875"/>
                  <a:pt x="575436" y="561975"/>
                </a:cubicBezTo>
                <a:cubicBezTo>
                  <a:pt x="-48451" y="600075"/>
                  <a:pt x="-17495" y="604837"/>
                  <a:pt x="13461" y="6096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4" name="テキスト ボックス 83">
                <a:extLst>
                  <a:ext uri="{FF2B5EF4-FFF2-40B4-BE49-F238E27FC236}">
                    <a16:creationId xmlns:a16="http://schemas.microsoft.com/office/drawing/2014/main" id="{2A482D74-6C67-DE6B-85AD-85667DDCBEF6}"/>
                  </a:ext>
                </a:extLst>
              </p:cNvPr>
              <p:cNvSpPr txBox="1"/>
              <p:nvPr/>
            </p:nvSpPr>
            <p:spPr>
              <a:xfrm>
                <a:off x="6650015" y="5268917"/>
                <a:ext cx="532062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P</m:t>
                      </m:r>
                      <m:d>
                        <m:dPr>
                          <m:ctrlPr>
                            <a:rPr lang="en-US" altLang="ja-JP" sz="2000" b="0" i="1" smtClean="0">
                              <a:latin typeface="Cambria Math" panose="02040503050406030204" pitchFamily="18" charset="0"/>
                            </a:rPr>
                          </m:ctrlPr>
                        </m:dPr>
                        <m:e>
                          <m:sSub>
                            <m:sSubPr>
                              <m:ctrlPr>
                                <a:rPr lang="en-US" altLang="ja-JP" sz="2000" b="0" i="1" smtClean="0">
                                  <a:solidFill>
                                    <a:srgbClr val="FF0000"/>
                                  </a:solidFill>
                                  <a:latin typeface="Cambria Math" panose="02040503050406030204" pitchFamily="18" charset="0"/>
                                </a:rPr>
                              </m:ctrlPr>
                            </m:sSubPr>
                            <m:e>
                              <m:r>
                                <a:rPr lang="en-US" altLang="ja-JP" sz="2000" b="0" i="1" smtClean="0">
                                  <a:solidFill>
                                    <a:srgbClr val="FF0000"/>
                                  </a:solidFill>
                                  <a:latin typeface="Cambria Math" panose="02040503050406030204" pitchFamily="18" charset="0"/>
                                </a:rPr>
                                <m:t>𝑎</m:t>
                              </m:r>
                            </m:e>
                            <m:sub>
                              <m:r>
                                <a:rPr lang="en-US" altLang="ja-JP" sz="2000" b="0" i="1" smtClean="0">
                                  <a:solidFill>
                                    <a:srgbClr val="FF0000"/>
                                  </a:solidFill>
                                  <a:latin typeface="Cambria Math" panose="02040503050406030204" pitchFamily="18" charset="0"/>
                                </a:rPr>
                                <m:t>𝐴</m:t>
                              </m:r>
                            </m:sub>
                          </m:sSub>
                          <m:r>
                            <a:rPr lang="en-US" altLang="ja-JP" sz="2000" b="0" i="1" smtClean="0">
                              <a:latin typeface="Cambria Math" panose="02040503050406030204" pitchFamily="18" charset="0"/>
                            </a:rPr>
                            <m:t>;</m:t>
                          </m:r>
                          <m:sSub>
                            <m:sSubPr>
                              <m:ctrlPr>
                                <a:rPr lang="en-US" altLang="ja-JP" sz="2000" b="0" i="1" smtClean="0">
                                  <a:solidFill>
                                    <a:srgbClr val="0000FF"/>
                                  </a:solidFill>
                                  <a:latin typeface="Cambria Math" panose="02040503050406030204" pitchFamily="18" charset="0"/>
                                </a:rPr>
                              </m:ctrlPr>
                            </m:sSubPr>
                            <m:e>
                              <m:r>
                                <a:rPr lang="en-US" altLang="ja-JP" sz="2000" b="0" i="1" smtClean="0">
                                  <a:solidFill>
                                    <a:srgbClr val="0000FF"/>
                                  </a:solidFill>
                                  <a:latin typeface="Cambria Math" panose="02040503050406030204" pitchFamily="18" charset="0"/>
                                </a:rPr>
                                <m:t>𝑎</m:t>
                              </m:r>
                            </m:e>
                            <m:sub>
                              <m:r>
                                <a:rPr lang="en-US" altLang="ja-JP" sz="2000" b="0" i="1" smtClean="0">
                                  <a:solidFill>
                                    <a:srgbClr val="0000FF"/>
                                  </a:solidFill>
                                  <a:latin typeface="Cambria Math" panose="02040503050406030204" pitchFamily="18" charset="0"/>
                                </a:rPr>
                                <m:t>𝐵</m:t>
                              </m:r>
                            </m:sub>
                          </m:sSub>
                        </m:e>
                      </m:d>
                      <m:r>
                        <a:rPr lang="en-US" altLang="ja-JP" sz="2000" b="0" i="1" smtClean="0">
                          <a:latin typeface="Cambria Math" panose="02040503050406030204" pitchFamily="18" charset="0"/>
                        </a:rPr>
                        <m:t>≤</m:t>
                      </m:r>
                      <m:r>
                        <m:rPr>
                          <m:sty m:val="p"/>
                        </m:rPr>
                        <a:rPr lang="en-US" altLang="ja-JP" sz="2000">
                          <a:latin typeface="Cambria Math" panose="02040503050406030204" pitchFamily="18" charset="0"/>
                        </a:rPr>
                        <m:t>P</m:t>
                      </m:r>
                      <m:d>
                        <m:dPr>
                          <m:ctrlPr>
                            <a:rPr lang="en-US" altLang="ja-JP" sz="2000" i="1">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r>
                                <a:rPr lang="en-US" altLang="ja-JP" sz="2000" i="1">
                                  <a:solidFill>
                                    <a:srgbClr val="FF0000"/>
                                  </a:solidFill>
                                  <a:latin typeface="Cambria Math" panose="02040503050406030204" pitchFamily="18" charset="0"/>
                                </a:rPr>
                                <m:t>0</m:t>
                              </m:r>
                            </m:e>
                            <m:sub>
                              <m:r>
                                <a:rPr lang="en-US" altLang="ja-JP" sz="2000" i="1">
                                  <a:solidFill>
                                    <a:srgbClr val="FF0000"/>
                                  </a:solidFill>
                                  <a:latin typeface="Cambria Math" panose="02040503050406030204" pitchFamily="18" charset="0"/>
                                </a:rPr>
                                <m:t>𝐴</m:t>
                              </m:r>
                            </m:sub>
                          </m:sSub>
                          <m:r>
                            <a:rPr lang="en-US" altLang="ja-JP" sz="2000" b="0" i="1" smtClean="0">
                              <a:latin typeface="Cambria Math" panose="02040503050406030204" pitchFamily="18" charset="0"/>
                            </a:rPr>
                            <m:t>;</m:t>
                          </m:r>
                          <m:sSub>
                            <m:sSubPr>
                              <m:ctrlPr>
                                <a:rPr lang="en-US" altLang="ja-JP" sz="2000" i="1">
                                  <a:solidFill>
                                    <a:srgbClr val="0000FF"/>
                                  </a:solidFill>
                                  <a:latin typeface="Cambria Math" panose="02040503050406030204" pitchFamily="18" charset="0"/>
                                </a:rPr>
                              </m:ctrlPr>
                            </m:sSubPr>
                            <m:e>
                              <m:r>
                                <a:rPr lang="en-US" altLang="ja-JP" sz="2000" i="1">
                                  <a:solidFill>
                                    <a:srgbClr val="0000FF"/>
                                  </a:solidFill>
                                  <a:latin typeface="Cambria Math" panose="02040503050406030204" pitchFamily="18" charset="0"/>
                                </a:rPr>
                                <m:t>𝑎</m:t>
                              </m:r>
                            </m:e>
                            <m:sub>
                              <m:r>
                                <a:rPr lang="en-US" altLang="ja-JP" sz="2000" i="1">
                                  <a:solidFill>
                                    <a:srgbClr val="0000FF"/>
                                  </a:solidFill>
                                  <a:latin typeface="Cambria Math" panose="02040503050406030204" pitchFamily="18" charset="0"/>
                                </a:rPr>
                                <m:t>𝐵</m:t>
                              </m:r>
                            </m:sub>
                          </m:sSub>
                        </m:e>
                      </m:d>
                      <m:r>
                        <a:rPr lang="en-US" altLang="ja-JP" sz="2000" b="0" i="0" smtClean="0">
                          <a:solidFill>
                            <a:schemeClr val="tx1"/>
                          </a:solidFill>
                          <a:latin typeface="Cambria Math" panose="02040503050406030204" pitchFamily="18" charset="0"/>
                        </a:rPr>
                        <m:t>+</m:t>
                      </m:r>
                      <m:r>
                        <m:rPr>
                          <m:sty m:val="p"/>
                        </m:rPr>
                        <a:rPr lang="en-US" altLang="ja-JP" sz="2000">
                          <a:latin typeface="Cambria Math" panose="02040503050406030204" pitchFamily="18" charset="0"/>
                        </a:rPr>
                        <m:t>P</m:t>
                      </m:r>
                      <m:d>
                        <m:dPr>
                          <m:ctrlPr>
                            <a:rPr lang="en-US" altLang="ja-JP" sz="2000" i="1">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r>
                                <a:rPr lang="en-US" altLang="ja-JP" sz="2000" i="1">
                                  <a:solidFill>
                                    <a:srgbClr val="FF0000"/>
                                  </a:solidFill>
                                  <a:latin typeface="Cambria Math" panose="02040503050406030204" pitchFamily="18" charset="0"/>
                                </a:rPr>
                                <m:t>𝑎</m:t>
                              </m:r>
                            </m:e>
                            <m:sub>
                              <m:r>
                                <a:rPr lang="en-US" altLang="ja-JP" sz="2000" i="1">
                                  <a:solidFill>
                                    <a:srgbClr val="FF0000"/>
                                  </a:solidFill>
                                  <a:latin typeface="Cambria Math" panose="02040503050406030204" pitchFamily="18" charset="0"/>
                                </a:rPr>
                                <m:t>𝐴</m:t>
                              </m:r>
                            </m:sub>
                          </m:sSub>
                          <m:r>
                            <a:rPr lang="en-US" altLang="ja-JP" sz="2000" b="0" i="1" smtClean="0">
                              <a:latin typeface="Cambria Math" panose="02040503050406030204" pitchFamily="18" charset="0"/>
                            </a:rPr>
                            <m:t>;</m:t>
                          </m:r>
                          <m:sSub>
                            <m:sSubPr>
                              <m:ctrlPr>
                                <a:rPr lang="en-US" altLang="ja-JP" sz="2000" i="1">
                                  <a:solidFill>
                                    <a:srgbClr val="0000FF"/>
                                  </a:solidFill>
                                  <a:latin typeface="Cambria Math" panose="02040503050406030204" pitchFamily="18" charset="0"/>
                                </a:rPr>
                              </m:ctrlPr>
                            </m:sSubPr>
                            <m:e>
                              <m:r>
                                <a:rPr lang="en-US" altLang="ja-JP" sz="2000" i="1">
                                  <a:solidFill>
                                    <a:srgbClr val="0000FF"/>
                                  </a:solidFill>
                                  <a:latin typeface="Cambria Math" panose="02040503050406030204" pitchFamily="18" charset="0"/>
                                </a:rPr>
                                <m:t>0</m:t>
                              </m:r>
                            </m:e>
                            <m:sub>
                              <m:r>
                                <a:rPr lang="en-US" altLang="ja-JP" sz="2000" i="1">
                                  <a:solidFill>
                                    <a:srgbClr val="0000FF"/>
                                  </a:solidFill>
                                  <a:latin typeface="Cambria Math" panose="02040503050406030204" pitchFamily="18" charset="0"/>
                                </a:rPr>
                                <m:t>𝐵</m:t>
                              </m:r>
                            </m:sub>
                          </m:sSub>
                        </m:e>
                      </m:d>
                      <m:r>
                        <a:rPr lang="en-US" altLang="ja-JP" sz="2000" b="0" i="1" smtClean="0">
                          <a:solidFill>
                            <a:schemeClr val="tx1"/>
                          </a:solidFill>
                          <a:latin typeface="Cambria Math" panose="02040503050406030204" pitchFamily="18" charset="0"/>
                        </a:rPr>
                        <m:t>+</m:t>
                      </m:r>
                      <m:r>
                        <m:rPr>
                          <m:sty m:val="p"/>
                        </m:rPr>
                        <a:rPr lang="en-US" altLang="ja-JP" sz="2000">
                          <a:latin typeface="Cambria Math" panose="02040503050406030204" pitchFamily="18" charset="0"/>
                        </a:rPr>
                        <m:t>P</m:t>
                      </m:r>
                      <m:d>
                        <m:dPr>
                          <m:ctrlPr>
                            <a:rPr lang="en-US" altLang="ja-JP" sz="2000" i="1">
                              <a:latin typeface="Cambria Math" panose="02040503050406030204" pitchFamily="18" charset="0"/>
                            </a:rPr>
                          </m:ctrlPr>
                        </m:dPr>
                        <m:e>
                          <m:sSub>
                            <m:sSubPr>
                              <m:ctrlPr>
                                <a:rPr lang="en-US" altLang="ja-JP" sz="2000" i="1">
                                  <a:solidFill>
                                    <a:srgbClr val="FF0000"/>
                                  </a:solidFill>
                                  <a:latin typeface="Cambria Math" panose="02040503050406030204" pitchFamily="18" charset="0"/>
                                </a:rPr>
                              </m:ctrlPr>
                            </m:sSubPr>
                            <m:e>
                              <m:r>
                                <a:rPr lang="en-US" altLang="ja-JP" sz="2000" i="1">
                                  <a:solidFill>
                                    <a:srgbClr val="FF0000"/>
                                  </a:solidFill>
                                  <a:latin typeface="Cambria Math" panose="02040503050406030204" pitchFamily="18" charset="0"/>
                                </a:rPr>
                                <m:t>1</m:t>
                              </m:r>
                            </m:e>
                            <m:sub>
                              <m:r>
                                <a:rPr lang="en-US" altLang="ja-JP" sz="2000" i="1">
                                  <a:solidFill>
                                    <a:srgbClr val="FF0000"/>
                                  </a:solidFill>
                                  <a:latin typeface="Cambria Math" panose="02040503050406030204" pitchFamily="18" charset="0"/>
                                </a:rPr>
                                <m:t>𝐴</m:t>
                              </m:r>
                            </m:sub>
                          </m:sSub>
                          <m:r>
                            <a:rPr lang="en-US" altLang="ja-JP" sz="2000" b="0" i="1" smtClean="0">
                              <a:latin typeface="Cambria Math" panose="02040503050406030204" pitchFamily="18" charset="0"/>
                            </a:rPr>
                            <m:t>;</m:t>
                          </m:r>
                          <m:sSub>
                            <m:sSubPr>
                              <m:ctrlPr>
                                <a:rPr lang="en-US" altLang="ja-JP" sz="2000" i="1">
                                  <a:solidFill>
                                    <a:srgbClr val="0000FF"/>
                                  </a:solidFill>
                                  <a:latin typeface="Cambria Math" panose="02040503050406030204" pitchFamily="18" charset="0"/>
                                </a:rPr>
                              </m:ctrlPr>
                            </m:sSubPr>
                            <m:e>
                              <m:r>
                                <a:rPr lang="en-US" altLang="ja-JP" sz="2000" i="1">
                                  <a:solidFill>
                                    <a:srgbClr val="0000FF"/>
                                  </a:solidFill>
                                  <a:latin typeface="Cambria Math" panose="02040503050406030204" pitchFamily="18" charset="0"/>
                                </a:rPr>
                                <m:t>1</m:t>
                              </m:r>
                            </m:e>
                            <m:sub>
                              <m:r>
                                <a:rPr lang="en-US" altLang="ja-JP" sz="2000" i="1">
                                  <a:solidFill>
                                    <a:srgbClr val="0000FF"/>
                                  </a:solidFill>
                                  <a:latin typeface="Cambria Math" panose="02040503050406030204" pitchFamily="18" charset="0"/>
                                </a:rPr>
                                <m:t>𝐵</m:t>
                              </m:r>
                            </m:sub>
                          </m:sSub>
                        </m:e>
                      </m:d>
                    </m:oMath>
                  </m:oMathPara>
                </a14:m>
                <a:endParaRPr kumimoji="1" lang="ja-JP" altLang="en-US" sz="2000" dirty="0"/>
              </a:p>
            </p:txBody>
          </p:sp>
        </mc:Choice>
        <mc:Fallback xmlns="">
          <p:sp>
            <p:nvSpPr>
              <p:cNvPr id="84" name="テキスト ボックス 83">
                <a:extLst>
                  <a:ext uri="{FF2B5EF4-FFF2-40B4-BE49-F238E27FC236}">
                    <a16:creationId xmlns:a16="http://schemas.microsoft.com/office/drawing/2014/main" id="{2A482D74-6C67-DE6B-85AD-85667DDCBEF6}"/>
                  </a:ext>
                </a:extLst>
              </p:cNvPr>
              <p:cNvSpPr txBox="1">
                <a:spLocks noRot="1" noChangeAspect="1" noMove="1" noResize="1" noEditPoints="1" noAdjustHandles="1" noChangeArrowheads="1" noChangeShapeType="1" noTextEdit="1"/>
              </p:cNvSpPr>
              <p:nvPr/>
            </p:nvSpPr>
            <p:spPr>
              <a:xfrm>
                <a:off x="6650015" y="5268917"/>
                <a:ext cx="5320624" cy="400110"/>
              </a:xfrm>
              <a:prstGeom prst="rect">
                <a:avLst/>
              </a:prstGeom>
              <a:blipFill>
                <a:blip r:embed="rId8"/>
                <a:stretch>
                  <a:fillRect/>
                </a:stretch>
              </a:blipFill>
            </p:spPr>
            <p:txBody>
              <a:bodyPr/>
              <a:lstStyle/>
              <a:p>
                <a:r>
                  <a:rPr lang="ja-JP" altLang="en-US">
                    <a:noFill/>
                  </a:rPr>
                  <a:t> </a:t>
                </a:r>
              </a:p>
            </p:txBody>
          </p:sp>
        </mc:Fallback>
      </mc:AlternateContent>
      <p:sp>
        <p:nvSpPr>
          <p:cNvPr id="5" name="矢印: 右 4">
            <a:extLst>
              <a:ext uri="{FF2B5EF4-FFF2-40B4-BE49-F238E27FC236}">
                <a16:creationId xmlns:a16="http://schemas.microsoft.com/office/drawing/2014/main" id="{BA05A3DD-5A14-0078-74BF-D9E8C9C0C7DB}"/>
              </a:ext>
            </a:extLst>
          </p:cNvPr>
          <p:cNvSpPr/>
          <p:nvPr/>
        </p:nvSpPr>
        <p:spPr>
          <a:xfrm>
            <a:off x="3535052" y="4613218"/>
            <a:ext cx="781719" cy="26044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67693803-0853-1FC6-8142-268F97614998}"/>
                  </a:ext>
                </a:extLst>
              </p:cNvPr>
              <p:cNvSpPr txBox="1"/>
              <p:nvPr/>
            </p:nvSpPr>
            <p:spPr>
              <a:xfrm>
                <a:off x="4420206" y="4495564"/>
                <a:ext cx="2036007" cy="461665"/>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r>
                        <m:rPr>
                          <m:sty m:val="p"/>
                        </m:rPr>
                        <a:rPr kumimoji="1" lang="en-US" altLang="ja-JP" sz="2400" b="0" i="0" smtClean="0">
                          <a:latin typeface="Cambria Math" panose="02040503050406030204" pitchFamily="18" charset="0"/>
                        </a:rPr>
                        <m:t>P</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1</m:t>
                              </m:r>
                            </m:e>
                            <m:sub>
                              <m:r>
                                <a:rPr kumimoji="1" lang="en-US" altLang="ja-JP" sz="2400" b="0" i="1" smtClean="0">
                                  <a:solidFill>
                                    <a:srgbClr val="FF0000"/>
                                  </a:solidFill>
                                  <a:latin typeface="Cambria Math" panose="02040503050406030204" pitchFamily="18" charset="0"/>
                                </a:rPr>
                                <m:t>𝐴</m:t>
                              </m:r>
                            </m:sub>
                          </m:sSub>
                        </m:e>
                        <m:e>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𝑎</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latin typeface="Cambria Math" panose="02040503050406030204" pitchFamily="18" charset="0"/>
                        </a:rPr>
                        <m:t>=1</m:t>
                      </m:r>
                    </m:oMath>
                  </m:oMathPara>
                </a14:m>
                <a:endParaRPr kumimoji="1" lang="ja-JP" altLang="en-US" sz="2400" dirty="0"/>
              </a:p>
            </p:txBody>
          </p:sp>
        </mc:Choice>
        <mc:Fallback xmlns="">
          <p:sp>
            <p:nvSpPr>
              <p:cNvPr id="6" name="テキスト ボックス 5">
                <a:extLst>
                  <a:ext uri="{FF2B5EF4-FFF2-40B4-BE49-F238E27FC236}">
                    <a16:creationId xmlns:a16="http://schemas.microsoft.com/office/drawing/2014/main" id="{67693803-0853-1FC6-8142-268F97614998}"/>
                  </a:ext>
                </a:extLst>
              </p:cNvPr>
              <p:cNvSpPr txBox="1">
                <a:spLocks noRot="1" noChangeAspect="1" noMove="1" noResize="1" noEditPoints="1" noAdjustHandles="1" noChangeArrowheads="1" noChangeShapeType="1" noTextEdit="1"/>
              </p:cNvSpPr>
              <p:nvPr/>
            </p:nvSpPr>
            <p:spPr>
              <a:xfrm>
                <a:off x="4420206" y="4495564"/>
                <a:ext cx="2036007" cy="461665"/>
              </a:xfrm>
              <a:prstGeom prst="rect">
                <a:avLst/>
              </a:prstGeom>
              <a:blipFill>
                <a:blip r:embed="rId10"/>
                <a:stretch>
                  <a:fillRect b="-13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AE4C3BA5-957F-08F9-8B3A-F5B4693848DD}"/>
                  </a:ext>
                </a:extLst>
              </p:cNvPr>
              <p:cNvSpPr txBox="1"/>
              <p:nvPr/>
            </p:nvSpPr>
            <p:spPr>
              <a:xfrm>
                <a:off x="4421810" y="5246249"/>
                <a:ext cx="2034403" cy="461665"/>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r>
                        <m:rPr>
                          <m:sty m:val="p"/>
                        </m:rPr>
                        <a:rPr kumimoji="1" lang="en-US" altLang="ja-JP" sz="2400" b="0" i="0" smtClean="0">
                          <a:latin typeface="Cambria Math" panose="02040503050406030204" pitchFamily="18" charset="0"/>
                        </a:rPr>
                        <m:t>P</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0</m:t>
                              </m:r>
                            </m:e>
                            <m:sub>
                              <m:r>
                                <a:rPr kumimoji="1" lang="en-US" altLang="ja-JP" sz="2400" b="0" i="1" smtClean="0">
                                  <a:solidFill>
                                    <a:srgbClr val="0000FF"/>
                                  </a:solidFill>
                                  <a:latin typeface="Cambria Math" panose="02040503050406030204" pitchFamily="18" charset="0"/>
                                </a:rPr>
                                <m:t>𝐵</m:t>
                              </m:r>
                            </m:sub>
                          </m:sSub>
                        </m:e>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1</m:t>
                              </m:r>
                            </m:e>
                            <m:sub>
                              <m:r>
                                <a:rPr kumimoji="1" lang="en-US" altLang="ja-JP" sz="2400" b="0" i="1" smtClean="0">
                                  <a:solidFill>
                                    <a:srgbClr val="FF0000"/>
                                  </a:solidFill>
                                  <a:latin typeface="Cambria Math" panose="02040503050406030204" pitchFamily="18" charset="0"/>
                                </a:rPr>
                                <m:t>𝐴</m:t>
                              </m:r>
                            </m:sub>
                          </m:sSub>
                        </m:e>
                      </m:d>
                      <m:r>
                        <a:rPr kumimoji="1" lang="en-US" altLang="ja-JP" sz="2400" b="0" i="1" smtClean="0">
                          <a:latin typeface="Cambria Math" panose="02040503050406030204" pitchFamily="18" charset="0"/>
                        </a:rPr>
                        <m:t>=1</m:t>
                      </m:r>
                    </m:oMath>
                  </m:oMathPara>
                </a14:m>
                <a:endParaRPr kumimoji="1" lang="ja-JP" altLang="en-US" sz="2400" dirty="0"/>
              </a:p>
            </p:txBody>
          </p:sp>
        </mc:Choice>
        <mc:Fallback xmlns="">
          <p:sp>
            <p:nvSpPr>
              <p:cNvPr id="7" name="テキスト ボックス 6">
                <a:extLst>
                  <a:ext uri="{FF2B5EF4-FFF2-40B4-BE49-F238E27FC236}">
                    <a16:creationId xmlns:a16="http://schemas.microsoft.com/office/drawing/2014/main" id="{AE4C3BA5-957F-08F9-8B3A-F5B4693848DD}"/>
                  </a:ext>
                </a:extLst>
              </p:cNvPr>
              <p:cNvSpPr txBox="1">
                <a:spLocks noRot="1" noChangeAspect="1" noMove="1" noResize="1" noEditPoints="1" noAdjustHandles="1" noChangeArrowheads="1" noChangeShapeType="1" noTextEdit="1"/>
              </p:cNvSpPr>
              <p:nvPr/>
            </p:nvSpPr>
            <p:spPr>
              <a:xfrm>
                <a:off x="4421810" y="5246249"/>
                <a:ext cx="2034403" cy="461665"/>
              </a:xfrm>
              <a:prstGeom prst="rect">
                <a:avLst/>
              </a:prstGeom>
              <a:blipFill>
                <a:blip r:embed="rId11"/>
                <a:stretch>
                  <a:fillRect b="-2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D32BC76D-9BA5-8A82-A3F0-2B66F7CC272E}"/>
                  </a:ext>
                </a:extLst>
              </p:cNvPr>
              <p:cNvSpPr txBox="1"/>
              <p:nvPr/>
            </p:nvSpPr>
            <p:spPr>
              <a:xfrm>
                <a:off x="4434762" y="5959225"/>
                <a:ext cx="2021451" cy="461665"/>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𝑃</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𝑏</m:t>
                              </m:r>
                            </m:e>
                            <m:sub>
                              <m:r>
                                <a:rPr kumimoji="1" lang="en-US" altLang="ja-JP" sz="2400" b="0" i="1" smtClean="0">
                                  <a:solidFill>
                                    <a:srgbClr val="FF0000"/>
                                  </a:solidFill>
                                  <a:latin typeface="Cambria Math" panose="02040503050406030204" pitchFamily="18" charset="0"/>
                                </a:rPr>
                                <m:t>𝐴</m:t>
                              </m:r>
                            </m:sub>
                          </m:sSub>
                        </m:e>
                        <m:e>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0</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latin typeface="Cambria Math" panose="02040503050406030204" pitchFamily="18" charset="0"/>
                        </a:rPr>
                        <m:t>=1</m:t>
                      </m:r>
                    </m:oMath>
                  </m:oMathPara>
                </a14:m>
                <a:endParaRPr kumimoji="1" lang="ja-JP" altLang="en-US" sz="2400" dirty="0"/>
              </a:p>
            </p:txBody>
          </p:sp>
        </mc:Choice>
        <mc:Fallback xmlns="">
          <p:sp>
            <p:nvSpPr>
              <p:cNvPr id="8" name="テキスト ボックス 7">
                <a:extLst>
                  <a:ext uri="{FF2B5EF4-FFF2-40B4-BE49-F238E27FC236}">
                    <a16:creationId xmlns:a16="http://schemas.microsoft.com/office/drawing/2014/main" id="{D32BC76D-9BA5-8A82-A3F0-2B66F7CC272E}"/>
                  </a:ext>
                </a:extLst>
              </p:cNvPr>
              <p:cNvSpPr txBox="1">
                <a:spLocks noRot="1" noChangeAspect="1" noMove="1" noResize="1" noEditPoints="1" noAdjustHandles="1" noChangeArrowheads="1" noChangeShapeType="1" noTextEdit="1"/>
              </p:cNvSpPr>
              <p:nvPr/>
            </p:nvSpPr>
            <p:spPr>
              <a:xfrm>
                <a:off x="4434762" y="5959225"/>
                <a:ext cx="2021451" cy="461665"/>
              </a:xfrm>
              <a:prstGeom prst="rect">
                <a:avLst/>
              </a:prstGeom>
              <a:blipFill>
                <a:blip r:embed="rId12"/>
                <a:stretch>
                  <a:fillRect b="-2667"/>
                </a:stretch>
              </a:blipFill>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42381FA2-890A-7FD9-F38E-653FF61D9FE0}"/>
              </a:ext>
            </a:extLst>
          </p:cNvPr>
          <p:cNvSpPr txBox="1"/>
          <p:nvPr/>
        </p:nvSpPr>
        <p:spPr>
          <a:xfrm>
            <a:off x="1180978" y="3687879"/>
            <a:ext cx="1723549" cy="461665"/>
          </a:xfrm>
          <a:prstGeom prst="rect">
            <a:avLst/>
          </a:prstGeom>
          <a:noFill/>
        </p:spPr>
        <p:txBody>
          <a:bodyPr wrap="none" rtlCol="0">
            <a:spAutoFit/>
          </a:bodyPr>
          <a:lstStyle/>
          <a:p>
            <a:r>
              <a:rPr kumimoji="1" lang="ja-JP" altLang="en-US" sz="2400" dirty="0">
                <a:solidFill>
                  <a:schemeClr val="tx1"/>
                </a:solidFill>
              </a:rPr>
              <a:t>物理的</a:t>
            </a:r>
            <a:r>
              <a:rPr lang="ja-JP" altLang="en-US" sz="2400" dirty="0"/>
              <a:t>条件</a:t>
            </a:r>
            <a:endParaRPr kumimoji="1" lang="en-US" altLang="ja-JP" sz="2400" dirty="0">
              <a:solidFill>
                <a:schemeClr val="tx1"/>
              </a:solidFill>
            </a:endParaRPr>
          </a:p>
        </p:txBody>
      </p:sp>
      <p:cxnSp>
        <p:nvCxnSpPr>
          <p:cNvPr id="12" name="直線矢印コネクタ 11">
            <a:extLst>
              <a:ext uri="{FF2B5EF4-FFF2-40B4-BE49-F238E27FC236}">
                <a16:creationId xmlns:a16="http://schemas.microsoft.com/office/drawing/2014/main" id="{7EB56CF4-7C43-9D65-545B-D82D809F7C59}"/>
              </a:ext>
            </a:extLst>
          </p:cNvPr>
          <p:cNvCxnSpPr/>
          <p:nvPr/>
        </p:nvCxnSpPr>
        <p:spPr>
          <a:xfrm>
            <a:off x="5126530" y="4958492"/>
            <a:ext cx="231825" cy="3245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6E38D3C9-1B74-26CB-A5CB-1D0087DF30E7}"/>
              </a:ext>
            </a:extLst>
          </p:cNvPr>
          <p:cNvCxnSpPr/>
          <p:nvPr/>
        </p:nvCxnSpPr>
        <p:spPr>
          <a:xfrm>
            <a:off x="5137525" y="5657649"/>
            <a:ext cx="231825" cy="3245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矢印: 右 20">
            <a:extLst>
              <a:ext uri="{FF2B5EF4-FFF2-40B4-BE49-F238E27FC236}">
                <a16:creationId xmlns:a16="http://schemas.microsoft.com/office/drawing/2014/main" id="{5119C039-9ED1-F12C-0A1E-042535535CB5}"/>
              </a:ext>
            </a:extLst>
          </p:cNvPr>
          <p:cNvSpPr/>
          <p:nvPr/>
        </p:nvSpPr>
        <p:spPr>
          <a:xfrm>
            <a:off x="3535052" y="5346859"/>
            <a:ext cx="781719" cy="26044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E95A8F3D-B807-F74B-4D4C-890863162FB5}"/>
              </a:ext>
            </a:extLst>
          </p:cNvPr>
          <p:cNvSpPr/>
          <p:nvPr/>
        </p:nvSpPr>
        <p:spPr>
          <a:xfrm>
            <a:off x="3535052" y="6059835"/>
            <a:ext cx="781719" cy="26044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534212A7-70E2-324D-AEB2-C668205678DF}"/>
                  </a:ext>
                </a:extLst>
              </p:cNvPr>
              <p:cNvSpPr txBox="1"/>
              <p:nvPr/>
            </p:nvSpPr>
            <p:spPr>
              <a:xfrm>
                <a:off x="7325520" y="4512607"/>
                <a:ext cx="3969613" cy="461665"/>
              </a:xfrm>
              <a:prstGeom prst="rect">
                <a:avLst/>
              </a:prstGeom>
              <a:noFill/>
            </p:spPr>
            <p:txBody>
              <a:bodyPr wrap="none" rtlCol="0">
                <a:spAutoFit/>
              </a:bodyPr>
              <a:lstStyle/>
              <a:p>
                <a:pPr algn="l"/>
                <a:r>
                  <a:rPr kumimoji="1" lang="ja-JP" altLang="en-US" sz="2400" dirty="0"/>
                  <a:t>非文脈的には  </a:t>
                </a:r>
                <a14:m>
                  <m:oMath xmlns:m="http://schemas.openxmlformats.org/officeDocument/2006/math">
                    <m:r>
                      <a:rPr kumimoji="1" lang="en-US" altLang="ja-JP" sz="2400" b="0" i="1" smtClean="0">
                        <a:latin typeface="Cambria Math" panose="02040503050406030204" pitchFamily="18" charset="0"/>
                      </a:rPr>
                      <m:t>𝑃</m:t>
                    </m:r>
                    <m:d>
                      <m:dPr>
                        <m:ctrlPr>
                          <a:rPr kumimoji="1" lang="en-US" altLang="ja-JP" sz="2400" b="0" i="1" smtClean="0">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𝑎</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𝑎</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latin typeface="Cambria Math" panose="02040503050406030204" pitchFamily="18" charset="0"/>
                      </a:rPr>
                      <m:t>=0</m:t>
                    </m:r>
                  </m:oMath>
                </a14:m>
                <a:endParaRPr kumimoji="1" lang="ja-JP" altLang="en-US" sz="2400" dirty="0"/>
              </a:p>
            </p:txBody>
          </p:sp>
        </mc:Choice>
        <mc:Fallback xmlns="">
          <p:sp>
            <p:nvSpPr>
              <p:cNvPr id="37" name="テキスト ボックス 36">
                <a:extLst>
                  <a:ext uri="{FF2B5EF4-FFF2-40B4-BE49-F238E27FC236}">
                    <a16:creationId xmlns:a16="http://schemas.microsoft.com/office/drawing/2014/main" id="{534212A7-70E2-324D-AEB2-C668205678DF}"/>
                  </a:ext>
                </a:extLst>
              </p:cNvPr>
              <p:cNvSpPr txBox="1">
                <a:spLocks noRot="1" noChangeAspect="1" noMove="1" noResize="1" noEditPoints="1" noAdjustHandles="1" noChangeArrowheads="1" noChangeShapeType="1" noTextEdit="1"/>
              </p:cNvSpPr>
              <p:nvPr/>
            </p:nvSpPr>
            <p:spPr>
              <a:xfrm>
                <a:off x="7325520" y="4512607"/>
                <a:ext cx="3969613" cy="461665"/>
              </a:xfrm>
              <a:prstGeom prst="rect">
                <a:avLst/>
              </a:prstGeom>
              <a:blipFill>
                <a:blip r:embed="rId13"/>
                <a:stretch>
                  <a:fillRect l="-2458" t="-15789" b="-23684"/>
                </a:stretch>
              </a:blipFill>
            </p:spPr>
            <p:txBody>
              <a:bodyPr/>
              <a:lstStyle/>
              <a:p>
                <a:r>
                  <a:rPr lang="ja-JP" altLang="en-US">
                    <a:noFill/>
                  </a:rPr>
                  <a:t> </a:t>
                </a:r>
              </a:p>
            </p:txBody>
          </p:sp>
        </mc:Fallback>
      </mc:AlternateContent>
      <p:sp>
        <p:nvSpPr>
          <p:cNvPr id="40" name="テキスト ボックス 39">
            <a:extLst>
              <a:ext uri="{FF2B5EF4-FFF2-40B4-BE49-F238E27FC236}">
                <a16:creationId xmlns:a16="http://schemas.microsoft.com/office/drawing/2014/main" id="{BC687CA2-B0D0-9489-C2EE-00EE697C6C7B}"/>
              </a:ext>
            </a:extLst>
          </p:cNvPr>
          <p:cNvSpPr txBox="1"/>
          <p:nvPr/>
        </p:nvSpPr>
        <p:spPr>
          <a:xfrm>
            <a:off x="7346173" y="5839540"/>
            <a:ext cx="4031873" cy="461665"/>
          </a:xfrm>
          <a:prstGeom prst="rect">
            <a:avLst/>
          </a:prstGeom>
          <a:noFill/>
        </p:spPr>
        <p:txBody>
          <a:bodyPr wrap="none" rtlCol="0">
            <a:spAutoFit/>
          </a:bodyPr>
          <a:lstStyle/>
          <a:p>
            <a:pPr algn="l"/>
            <a:r>
              <a:rPr kumimoji="1" lang="en-US" altLang="ja-JP" sz="2400" dirty="0"/>
              <a:t>Bell</a:t>
            </a:r>
            <a:r>
              <a:rPr kumimoji="1" lang="ja-JP" altLang="en-US" sz="2400" dirty="0"/>
              <a:t>の不等式と数学的に等価</a:t>
            </a:r>
          </a:p>
        </p:txBody>
      </p:sp>
      <mc:AlternateContent xmlns:mc="http://schemas.openxmlformats.org/markup-compatibility/2006" xmlns:a14="http://schemas.microsoft.com/office/drawing/2010/main">
        <mc:Choice Requires="a14">
          <p:sp>
            <p:nvSpPr>
              <p:cNvPr id="9" name="正方形/長方形 8">
                <a:extLst>
                  <a:ext uri="{FF2B5EF4-FFF2-40B4-BE49-F238E27FC236}">
                    <a16:creationId xmlns:a16="http://schemas.microsoft.com/office/drawing/2014/main" id="{4E398F6B-2640-1424-A990-645E6E86BCF9}"/>
                  </a:ext>
                </a:extLst>
              </p:cNvPr>
              <p:cNvSpPr/>
              <p:nvPr/>
            </p:nvSpPr>
            <p:spPr>
              <a:xfrm>
                <a:off x="866837" y="4190155"/>
                <a:ext cx="2543142" cy="255690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①</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b="0" i="1" smtClean="0">
                            <a:solidFill>
                              <a:schemeClr val="tx1"/>
                            </a:solidFill>
                            <a:latin typeface="Cambria Math" panose="02040503050406030204" pitchFamily="18" charset="0"/>
                          </a:rPr>
                        </m:ctrlPr>
                      </m:dPr>
                      <m:e>
                        <m:sSub>
                          <m:sSubPr>
                            <m:ctrlPr>
                              <a:rPr lang="en-US" altLang="ja-JP" sz="2400" b="0" i="1" smtClean="0">
                                <a:solidFill>
                                  <a:srgbClr val="FF0000"/>
                                </a:solidFill>
                                <a:latin typeface="Cambria Math" panose="02040503050406030204" pitchFamily="18" charset="0"/>
                              </a:rPr>
                            </m:ctrlPr>
                          </m:sSubPr>
                          <m:e>
                            <m:r>
                              <a:rPr lang="en-US" altLang="ja-JP" sz="2400" b="0" i="1" smtClean="0">
                                <a:solidFill>
                                  <a:srgbClr val="FF0000"/>
                                </a:solidFill>
                                <a:latin typeface="Cambria Math" panose="02040503050406030204" pitchFamily="18" charset="0"/>
                              </a:rPr>
                              <m:t>0</m:t>
                            </m:r>
                          </m:e>
                          <m:sub>
                            <m:r>
                              <a:rPr lang="en-US" altLang="ja-JP" sz="2400" b="0" i="1" smtClean="0">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b="0" i="1" smtClean="0">
                                <a:solidFill>
                                  <a:srgbClr val="0000FF"/>
                                </a:solidFill>
                                <a:latin typeface="Cambria Math" panose="02040503050406030204" pitchFamily="18" charset="0"/>
                              </a:rPr>
                            </m:ctrlPr>
                          </m:sSubPr>
                          <m:e>
                            <m:r>
                              <a:rPr lang="en-US" altLang="ja-JP" sz="2400" b="0" i="1" smtClean="0">
                                <a:solidFill>
                                  <a:srgbClr val="0000FF"/>
                                </a:solidFill>
                                <a:latin typeface="Cambria Math" panose="02040503050406030204" pitchFamily="18" charset="0"/>
                              </a:rPr>
                              <m:t>𝑎</m:t>
                            </m:r>
                          </m:e>
                          <m:sub>
                            <m:r>
                              <a:rPr lang="en-US" altLang="ja-JP" sz="2400" b="0" i="1" smtClean="0">
                                <a:solidFill>
                                  <a:srgbClr val="0000FF"/>
                                </a:solidFill>
                                <a:latin typeface="Cambria Math" panose="02040503050406030204" pitchFamily="18" charset="0"/>
                              </a:rPr>
                              <m:t>𝐵</m:t>
                            </m:r>
                          </m:sub>
                        </m:sSub>
                      </m:e>
                    </m:d>
                    <m:r>
                      <a:rPr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a:p>
                <a:endParaRPr kumimoji="1" lang="en-US" altLang="ja-JP" sz="2400" dirty="0">
                  <a:solidFill>
                    <a:schemeClr val="tx1"/>
                  </a:solidFill>
                </a:endParaRPr>
              </a:p>
              <a:p>
                <a:r>
                  <a:rPr kumimoji="1" lang="ja-JP" altLang="en-US" sz="2400" b="0" dirty="0">
                    <a:solidFill>
                      <a:schemeClr val="tx1"/>
                    </a:solidFill>
                  </a:rPr>
                  <a:t>②</a:t>
                </a:r>
                <a14:m>
                  <m:oMath xmlns:m="http://schemas.openxmlformats.org/officeDocument/2006/math">
                    <m:r>
                      <m:rPr>
                        <m:sty m:val="p"/>
                      </m:rPr>
                      <a:rPr lang="en-US" altLang="ja-JP" sz="2400" b="0" i="0" smtClean="0">
                        <a:solidFill>
                          <a:schemeClr val="tx1"/>
                        </a:solidFill>
                        <a:latin typeface="Cambria Math" panose="02040503050406030204" pitchFamily="18" charset="0"/>
                      </a:rPr>
                      <m:t>P</m:t>
                    </m:r>
                    <m:d>
                      <m:dPr>
                        <m:ctrlPr>
                          <a:rPr lang="en-US" altLang="ja-JP" sz="2400" i="1">
                            <a:solidFill>
                              <a:schemeClr val="tx1"/>
                            </a:solidFill>
                            <a:latin typeface="Cambria Math" panose="02040503050406030204" pitchFamily="18" charset="0"/>
                          </a:rPr>
                        </m:ctrlPr>
                      </m:dPr>
                      <m:e>
                        <m:sSub>
                          <m:sSubPr>
                            <m:ctrlPr>
                              <a:rPr lang="en-US" altLang="ja-JP" sz="2400" i="1" smtClean="0">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1</m:t>
                            </m:r>
                          </m:e>
                          <m:sub>
                            <m:r>
                              <a:rPr lang="en-US" altLang="ja-JP" sz="2400" b="0" i="1" smtClean="0">
                                <a:solidFill>
                                  <a:srgbClr val="FF0000"/>
                                </a:solidFill>
                                <a:latin typeface="Cambria Math" panose="02040503050406030204" pitchFamily="18" charset="0"/>
                              </a:rPr>
                              <m:t>𝐴</m:t>
                            </m:r>
                          </m:sub>
                        </m:sSub>
                        <m:r>
                          <a:rPr lang="en-US" altLang="ja-JP" sz="2400" b="0" i="1" smtClean="0">
                            <a:solidFill>
                              <a:schemeClr val="tx1"/>
                            </a:solidFill>
                            <a:latin typeface="Cambria Math" panose="02040503050406030204" pitchFamily="18" charset="0"/>
                          </a:rPr>
                          <m:t>;</m:t>
                        </m:r>
                        <m:sSub>
                          <m:sSubPr>
                            <m:ctrlPr>
                              <a:rPr lang="en-US" altLang="ja-JP" sz="2400" i="1" smtClean="0">
                                <a:solidFill>
                                  <a:srgbClr val="0000FF"/>
                                </a:solidFill>
                                <a:latin typeface="Cambria Math" panose="02040503050406030204" pitchFamily="18" charset="0"/>
                              </a:rPr>
                            </m:ctrlPr>
                          </m:sSubPr>
                          <m:e>
                            <m:r>
                              <a:rPr lang="en-US" altLang="ja-JP" sz="2400" i="1">
                                <a:solidFill>
                                  <a:srgbClr val="0000FF"/>
                                </a:solidFill>
                                <a:latin typeface="Cambria Math" panose="02040503050406030204" pitchFamily="18" charset="0"/>
                              </a:rPr>
                              <m:t>1</m:t>
                            </m:r>
                          </m:e>
                          <m:sub>
                            <m:r>
                              <a:rPr lang="en-US" altLang="ja-JP" sz="2400" b="0" i="1" smtClean="0">
                                <a:solidFill>
                                  <a:srgbClr val="0000FF"/>
                                </a:solidFill>
                                <a:latin typeface="Cambria Math" panose="02040503050406030204" pitchFamily="18" charset="0"/>
                              </a:rPr>
                              <m:t>𝐵</m:t>
                            </m:r>
                          </m:sub>
                        </m:sSub>
                      </m:e>
                    </m:d>
                    <m:r>
                      <a:rPr lang="en-US" altLang="ja-JP" sz="2400" i="1">
                        <a:solidFill>
                          <a:schemeClr val="tx1"/>
                        </a:solidFill>
                        <a:latin typeface="Cambria Math" panose="02040503050406030204" pitchFamily="18" charset="0"/>
                      </a:rPr>
                      <m:t>=0 </m:t>
                    </m:r>
                  </m:oMath>
                </a14:m>
                <a:endParaRPr lang="en-US" altLang="ja-JP" sz="2400" dirty="0">
                  <a:solidFill>
                    <a:schemeClr val="tx1"/>
                  </a:solidFill>
                </a:endParaRPr>
              </a:p>
              <a:p>
                <a:endParaRPr kumimoji="1" lang="en-US" altLang="ja-JP" sz="2400" b="0" dirty="0">
                  <a:solidFill>
                    <a:schemeClr val="tx1"/>
                  </a:solidFill>
                </a:endParaRPr>
              </a:p>
              <a:p>
                <a:r>
                  <a:rPr kumimoji="1" lang="ja-JP" altLang="en-US" sz="2400" b="0" dirty="0">
                    <a:solidFill>
                      <a:schemeClr val="tx1"/>
                    </a:solidFill>
                  </a:rPr>
                  <a:t>③</a:t>
                </a:r>
                <a14:m>
                  <m:oMath xmlns:m="http://schemas.openxmlformats.org/officeDocument/2006/math">
                    <m:r>
                      <m:rPr>
                        <m:sty m:val="p"/>
                      </m:rPr>
                      <a:rPr kumimoji="1" lang="en-US" altLang="ja-JP" sz="2400" b="0" i="0" smtClean="0">
                        <a:solidFill>
                          <a:schemeClr val="tx1"/>
                        </a:solidFill>
                        <a:latin typeface="Cambria Math" panose="02040503050406030204" pitchFamily="18" charset="0"/>
                      </a:rPr>
                      <m:t>P</m:t>
                    </m:r>
                    <m:d>
                      <m:dPr>
                        <m:ctrlPr>
                          <a:rPr kumimoji="1" lang="en-US" altLang="ja-JP" sz="2400" b="0" i="1" smtClean="0">
                            <a:solidFill>
                              <a:schemeClr val="tx1"/>
                            </a:solidFill>
                            <a:latin typeface="Cambria Math" panose="02040503050406030204" pitchFamily="18" charset="0"/>
                          </a:rPr>
                        </m:ctrlPr>
                      </m:dPr>
                      <m:e>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𝑎</m:t>
                            </m:r>
                          </m:e>
                          <m:sub>
                            <m:r>
                              <a:rPr kumimoji="1" lang="en-US" altLang="ja-JP" sz="2400" b="0" i="1" smtClean="0">
                                <a:solidFill>
                                  <a:srgbClr val="FF0000"/>
                                </a:solidFill>
                                <a:latin typeface="Cambria Math" panose="02040503050406030204" pitchFamily="18" charset="0"/>
                              </a:rPr>
                              <m:t>𝐴</m:t>
                            </m:r>
                          </m:sub>
                        </m:sSub>
                        <m:r>
                          <a:rPr kumimoji="1" lang="en-US" altLang="ja-JP" sz="2400" b="0" i="1" smtClean="0">
                            <a:solidFill>
                              <a:schemeClr val="tx1"/>
                            </a:solidFill>
                            <a:latin typeface="Cambria Math" panose="02040503050406030204" pitchFamily="18" charset="0"/>
                          </a:rPr>
                          <m:t>;</m:t>
                        </m:r>
                        <m:sSub>
                          <m:sSubPr>
                            <m:ctrlPr>
                              <a:rPr kumimoji="1" lang="en-US" altLang="ja-JP" sz="2400" b="0" i="1" smtClean="0">
                                <a:solidFill>
                                  <a:srgbClr val="0000FF"/>
                                </a:solidFill>
                                <a:latin typeface="Cambria Math" panose="02040503050406030204" pitchFamily="18" charset="0"/>
                              </a:rPr>
                            </m:ctrlPr>
                          </m:sSubPr>
                          <m:e>
                            <m:r>
                              <a:rPr kumimoji="1" lang="en-US" altLang="ja-JP" sz="2400" b="0" i="1" smtClean="0">
                                <a:solidFill>
                                  <a:srgbClr val="0000FF"/>
                                </a:solidFill>
                                <a:latin typeface="Cambria Math" panose="02040503050406030204" pitchFamily="18" charset="0"/>
                              </a:rPr>
                              <m:t>0</m:t>
                            </m:r>
                          </m:e>
                          <m:sub>
                            <m:r>
                              <a:rPr kumimoji="1" lang="en-US" altLang="ja-JP" sz="2400" b="0" i="1" smtClean="0">
                                <a:solidFill>
                                  <a:srgbClr val="0000FF"/>
                                </a:solidFill>
                                <a:latin typeface="Cambria Math" panose="02040503050406030204" pitchFamily="18" charset="0"/>
                              </a:rPr>
                              <m:t>𝐵</m:t>
                            </m:r>
                          </m:sub>
                        </m:sSub>
                      </m:e>
                    </m:d>
                    <m:r>
                      <a:rPr kumimoji="1" lang="en-US" altLang="ja-JP" sz="2400" b="0" i="1" smtClean="0">
                        <a:solidFill>
                          <a:schemeClr val="tx1"/>
                        </a:solidFill>
                        <a:latin typeface="Cambria Math" panose="02040503050406030204" pitchFamily="18" charset="0"/>
                      </a:rPr>
                      <m:t>=0</m:t>
                    </m:r>
                  </m:oMath>
                </a14:m>
                <a:endParaRPr kumimoji="1" lang="en-US" altLang="ja-JP" sz="2400" dirty="0">
                  <a:solidFill>
                    <a:schemeClr val="tx1"/>
                  </a:solidFill>
                </a:endParaRPr>
              </a:p>
            </p:txBody>
          </p:sp>
        </mc:Choice>
        <mc:Fallback xmlns="">
          <p:sp>
            <p:nvSpPr>
              <p:cNvPr id="9" name="正方形/長方形 8">
                <a:extLst>
                  <a:ext uri="{FF2B5EF4-FFF2-40B4-BE49-F238E27FC236}">
                    <a16:creationId xmlns:a16="http://schemas.microsoft.com/office/drawing/2014/main" id="{4E398F6B-2640-1424-A990-645E6E86BCF9}"/>
                  </a:ext>
                </a:extLst>
              </p:cNvPr>
              <p:cNvSpPr>
                <a:spLocks noRot="1" noChangeAspect="1" noMove="1" noResize="1" noEditPoints="1" noAdjustHandles="1" noChangeArrowheads="1" noChangeShapeType="1" noTextEdit="1"/>
              </p:cNvSpPr>
              <p:nvPr/>
            </p:nvSpPr>
            <p:spPr>
              <a:xfrm>
                <a:off x="866837" y="4190155"/>
                <a:ext cx="2543142" cy="2556908"/>
              </a:xfrm>
              <a:prstGeom prst="rect">
                <a:avLst/>
              </a:prstGeom>
              <a:blipFill>
                <a:blip r:embed="rId14"/>
                <a:stretch>
                  <a:fillRect l="-2837"/>
                </a:stretch>
              </a:blipFill>
              <a:ln w="38100">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129478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20" grpId="0" animBg="1"/>
      <p:bldP spid="24" grpId="0"/>
      <p:bldP spid="25" grpId="0"/>
      <p:bldP spid="26" grpId="0" animBg="1"/>
      <p:bldP spid="69" grpId="0" animBg="1"/>
      <p:bldP spid="70" grpId="0"/>
      <p:bldP spid="71" grpId="0"/>
      <p:bldP spid="72" grpId="0"/>
      <p:bldP spid="73" grpId="0"/>
      <p:bldP spid="74" grpId="0"/>
      <p:bldP spid="75" grpId="0"/>
      <p:bldP spid="22" grpId="0" animBg="1"/>
      <p:bldP spid="23" grpId="0" animBg="1"/>
      <p:bldP spid="84" grpId="0"/>
      <p:bldP spid="5" grpId="0" animBg="1"/>
      <p:bldP spid="6" grpId="0"/>
      <p:bldP spid="7" grpId="0"/>
      <p:bldP spid="8" grpId="0"/>
      <p:bldP spid="11" grpId="0"/>
      <p:bldP spid="21" grpId="0" animBg="1"/>
      <p:bldP spid="34" grpId="0" animBg="1"/>
      <p:bldP spid="37" grpId="0"/>
      <p:bldP spid="40" grpId="0"/>
      <p:bldP spid="9"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Noto Sans CJK JP "/>
        <a:ea typeface="Noto Sans CJK JP"/>
        <a:cs typeface=""/>
      </a:majorFont>
      <a:minorFont>
        <a:latin typeface="Noto Sans CJK JP"/>
        <a:ea typeface="Noto Sans CJK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sz="2400" dirty="0"/>
        </a:defPPr>
      </a:lstStyle>
    </a:txDef>
  </a:objectDefaults>
  <a:extraClrSchemeLst/>
  <a:extLst>
    <a:ext uri="{05A4C25C-085E-4340-85A3-A5531E510DB2}">
      <thm15:themeFamily xmlns:thm15="http://schemas.microsoft.com/office/thememl/2012/main" name="プレゼンテーション1" id="{912F3A3A-D25D-4419-A343-FC57EDBA6BEA}" vid="{16D0E4EA-3A60-4BD4-A48B-023328E18D7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テンプレート</Template>
  <TotalTime>3271</TotalTime>
  <Words>2137</Words>
  <Application>Microsoft Office PowerPoint</Application>
  <PresentationFormat>ワイド画面</PresentationFormat>
  <Paragraphs>781</Paragraphs>
  <Slides>42</Slides>
  <Notes>5</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42</vt:i4>
      </vt:variant>
    </vt:vector>
  </HeadingPairs>
  <TitlesOfParts>
    <vt:vector size="52" baseType="lpstr">
      <vt:lpstr>Noto Sans CJK JP</vt:lpstr>
      <vt:lpstr>Noto Sans CJK JP </vt:lpstr>
      <vt:lpstr>Noto Sans CJK JP Regular</vt:lpstr>
      <vt:lpstr>URWPalladioL-Bold</vt:lpstr>
      <vt:lpstr>URWPalladioL-Ital</vt:lpstr>
      <vt:lpstr>URWPalladioL-Roma</vt:lpstr>
      <vt:lpstr>游ゴシック</vt:lpstr>
      <vt:lpstr>Arial</vt:lpstr>
      <vt:lpstr>Cambria Math</vt:lpstr>
      <vt:lpstr>Office テーマ</vt:lpstr>
      <vt:lpstr>操作的な初期状態準備によって観測される量子文脈依存性</vt:lpstr>
      <vt:lpstr>Quantum Frontier Group(QFG)</vt:lpstr>
      <vt:lpstr>もくじ</vt:lpstr>
      <vt:lpstr>もくじ</vt:lpstr>
      <vt:lpstr>背景と目的</vt:lpstr>
      <vt:lpstr>量子文脈依存性</vt:lpstr>
      <vt:lpstr>背景と目的</vt:lpstr>
      <vt:lpstr>もくじ</vt:lpstr>
      <vt:lpstr>FRのパラドックス</vt:lpstr>
      <vt:lpstr>もくじ</vt:lpstr>
      <vt:lpstr>実験セットアップ</vt:lpstr>
      <vt:lpstr>エンタングルメント生成減の性能評価</vt:lpstr>
      <vt:lpstr>P(0_A;a_B)とP(a_A;0_B)の最適化（方法）</vt:lpstr>
      <vt:lpstr>P(0_A;a_B)とP(a_A;0_B)の最適化（結果）</vt:lpstr>
      <vt:lpstr>P(1_A;1_B)の最適化（方法）</vt:lpstr>
      <vt:lpstr>P(1_A;1_B)の最適化（結果）</vt:lpstr>
      <vt:lpstr>もくじ</vt:lpstr>
      <vt:lpstr>確率の実験結果</vt:lpstr>
      <vt:lpstr>量子文脈依存性の実証</vt:lpstr>
      <vt:lpstr>まとめ</vt:lpstr>
      <vt:lpstr>ご清聴ありがとうございました</vt:lpstr>
      <vt:lpstr>予備スライド</vt:lpstr>
      <vt:lpstr>Bellの不等式の検証実験</vt:lpstr>
      <vt:lpstr>実験セットアップ</vt:lpstr>
      <vt:lpstr>実験セットアップ</vt:lpstr>
      <vt:lpstr>実験セットアップ</vt:lpstr>
      <vt:lpstr>実験セットアップ</vt:lpstr>
      <vt:lpstr>実験セットアップ</vt:lpstr>
      <vt:lpstr>実験セットアップ</vt:lpstr>
      <vt:lpstr>実験セットアップ</vt:lpstr>
      <vt:lpstr>実験セットアップ</vt:lpstr>
      <vt:lpstr>実験セットアップ</vt:lpstr>
      <vt:lpstr>実験セットアップ</vt:lpstr>
      <vt:lpstr>同時計測</vt:lpstr>
      <vt:lpstr>エンタングルメント生成減の性能評価</vt:lpstr>
      <vt:lpstr>PowerPoint プレゼンテーション</vt:lpstr>
      <vt:lpstr>コントラストK</vt:lpstr>
      <vt:lpstr>実験値表</vt:lpstr>
      <vt:lpstr>初期状態の準備方法（従来）</vt:lpstr>
      <vt:lpstr>初期状態の準備方法（今回）</vt:lpstr>
      <vt:lpstr>P(1_A;1_B)の最適化（結果）</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松山　健悟</dc:creator>
  <cp:lastModifiedBy>飯沼　昌隆</cp:lastModifiedBy>
  <cp:revision>61</cp:revision>
  <dcterms:created xsi:type="dcterms:W3CDTF">2023-11-09T06:30:23Z</dcterms:created>
  <dcterms:modified xsi:type="dcterms:W3CDTF">2024-03-11T22:58:33Z</dcterms:modified>
</cp:coreProperties>
</file>